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456" r:id="rId2"/>
    <p:sldId id="474" r:id="rId3"/>
    <p:sldId id="484" r:id="rId4"/>
    <p:sldId id="485" r:id="rId5"/>
    <p:sldId id="393" r:id="rId6"/>
  </p:sldIdLst>
  <p:sldSz cx="10693400" cy="7561263"/>
  <p:notesSz cx="6797675" cy="9926638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rgbClr val="005AA9"/>
        </a:solidFill>
        <a:latin typeface="Calibri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62E839FC-AFD0-4873-AA3B-09517E1A4817}">
          <p14:sldIdLst>
            <p14:sldId id="456"/>
            <p14:sldId id="474"/>
            <p14:sldId id="484"/>
            <p14:sldId id="485"/>
            <p14:sldId id="39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34DA3C"/>
    <a:srgbClr val="9933FF"/>
    <a:srgbClr val="F70909"/>
    <a:srgbClr val="B85808"/>
    <a:srgbClr val="898483"/>
    <a:srgbClr val="FF0000"/>
    <a:srgbClr val="FF33CC"/>
    <a:srgbClr val="00FF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16" autoAdjust="0"/>
    <p:restoredTop sz="86482" autoAdjust="0"/>
  </p:normalViewPr>
  <p:slideViewPr>
    <p:cSldViewPr>
      <p:cViewPr varScale="1">
        <p:scale>
          <a:sx n="83" d="100"/>
          <a:sy n="83" d="100"/>
        </p:scale>
        <p:origin x="-1404" y="-84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80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1980930368362E-2"/>
          <c:y val="0"/>
          <c:w val="0.73893817794495509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5"/>
          <c:dPt>
            <c:idx val="0"/>
            <c:bubble3D val="0"/>
            <c:explosion val="0"/>
            <c:spPr>
              <a:solidFill>
                <a:schemeClr val="tx2"/>
              </a:solidFill>
            </c:spPr>
          </c:dPt>
          <c:dPt>
            <c:idx val="4"/>
            <c:bubble3D val="0"/>
            <c:spPr>
              <a:solidFill>
                <a:srgbClr val="00B0F0"/>
              </a:solidFill>
            </c:spPr>
          </c:dPt>
          <c:dPt>
            <c:idx val="5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0434199422489944"/>
                  <c:y val="-9.0917239116993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4402465209062307"/>
                  <c:y val="2.74666629183804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1948824066399889E-2"/>
                  <c:y val="0.141968350468660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1120474689968633E-2"/>
                  <c:y val="-2.51611017698056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7662580918417796E-2"/>
                  <c:y val="-4.4443113883950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0905045984224127E-2"/>
                  <c:y val="-1.4324599278686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3.0482231641511735E-2"/>
                  <c:y val="-9.97588744480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5.2366089125194221E-2"/>
                  <c:y val="-7.488601345841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3.5815689130019687E-2"/>
                  <c:y val="6.18010868448112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3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НДФЛ, 17.8 млн. руб.</c:v>
                </c:pt>
                <c:pt idx="1">
                  <c:v>НДС, 22.4 млн. руб.</c:v>
                </c:pt>
                <c:pt idx="2">
                  <c:v>Спецрежимы, 11 млн. руб.</c:v>
                </c:pt>
                <c:pt idx="3">
                  <c:v>Страховые взносы, 13.5млн. руб.</c:v>
                </c:pt>
                <c:pt idx="4">
                  <c:v>Имущественные налоги, 0.0281 млн. руб.</c:v>
                </c:pt>
                <c:pt idx="5">
                  <c:v>Налог на прибыль, 5.8 млн. руб.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25.194948296321414</c:v>
                </c:pt>
                <c:pt idx="1">
                  <c:v>31.612702717974798</c:v>
                </c:pt>
                <c:pt idx="2">
                  <c:v>15.545007628411595</c:v>
                </c:pt>
                <c:pt idx="3">
                  <c:v>19.006046222523594</c:v>
                </c:pt>
                <c:pt idx="4">
                  <c:v>0.4</c:v>
                </c:pt>
                <c:pt idx="5">
                  <c:v>8.2443351980561683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285689597099441"/>
          <c:y val="3.9482962852353358E-2"/>
          <c:w val="0.30194749084316908"/>
          <c:h val="0.8790208356646031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НДС</a:t>
            </a:r>
            <a:endParaRPr lang="ru-RU" dirty="0"/>
          </a:p>
        </c:rich>
      </c:tx>
      <c:layout>
        <c:manualLayout>
          <c:xMode val="edge"/>
          <c:yMode val="edge"/>
          <c:x val="0.56331052370178247"/>
          <c:y val="0.35822402260453501"/>
        </c:manualLayout>
      </c:layout>
      <c:overlay val="0"/>
    </c:title>
    <c:autoTitleDeleted val="0"/>
    <c:view3D>
      <c:rotX val="30"/>
      <c:rotY val="3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434434068033522E-2"/>
          <c:y val="5.7826039733863153E-2"/>
          <c:w val="0.74790425441949226"/>
          <c:h val="0.8872393049224038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7"/>
            <c:spPr>
              <a:solidFill>
                <a:schemeClr val="accent2"/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dPt>
          <c:dPt>
            <c:idx val="1"/>
            <c:bubble3D val="0"/>
            <c:explosion val="8"/>
            <c:spPr>
              <a:solidFill>
                <a:schemeClr val="tx2"/>
              </a:solidFill>
              <a:ln>
                <a:solidFill>
                  <a:schemeClr val="accent2"/>
                </a:solidFill>
              </a:ln>
            </c:spPr>
          </c:dPt>
          <c:dPt>
            <c:idx val="4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-5.8009484764511975E-2"/>
                  <c:y val="-0.100954547688358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1591418865726104E-2"/>
                  <c:y val="0.116609765757119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0042645814807496E-2"/>
                  <c:y val="1.29985574824455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6924765238456821E-2"/>
                  <c:y val="5.4703957652012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058150255278435E-2"/>
                  <c:y val="-6.2023390843640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5788386696668861E-2"/>
                  <c:y val="-2.1147240470548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4.7840455538107708E-2"/>
                  <c:y val="-6.8390169762558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3408112199805331E-2"/>
                  <c:y val="1.31772699208284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5.0213533487987239E-2"/>
                  <c:y val="2.96344577378469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3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НДС, 27.49 млн. руб.</c:v>
                </c:pt>
                <c:pt idx="1">
                  <c:v>НДФЛ, 15 млн. руб.</c:v>
                </c:pt>
                <c:pt idx="2">
                  <c:v>Спецрежимы, 13.28 млн. руб.</c:v>
                </c:pt>
                <c:pt idx="3">
                  <c:v>Страховые взносы, 14.35 млн. руб.</c:v>
                </c:pt>
                <c:pt idx="4">
                  <c:v>Налог на прибыль, 0.79 млн. руб.</c:v>
                </c:pt>
                <c:pt idx="5">
                  <c:v>Имущественные налоги,30.17 млн. руб.</c:v>
                </c:pt>
                <c:pt idx="6">
                  <c:v>НДПИ, 4.95млн. руб.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25.930921300837547</c:v>
                </c:pt>
                <c:pt idx="1">
                  <c:v>14.14491058628235</c:v>
                </c:pt>
                <c:pt idx="2">
                  <c:v>12.523579566890517</c:v>
                </c:pt>
                <c:pt idx="3">
                  <c:v>13.53184184712895</c:v>
                </c:pt>
                <c:pt idx="4">
                  <c:v>0.74794386176714711</c:v>
                </c:pt>
                <c:pt idx="5">
                  <c:v>28.454878140798311</c:v>
                </c:pt>
                <c:pt idx="6">
                  <c:v>4.6659246962951784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1625893142884622"/>
          <c:y val="2.3130398990276125E-2"/>
          <c:w val="0.28374106857115378"/>
          <c:h val="0.93491140266145112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0.146</cdr:x>
      <cdr:y>0.10046</cdr:y>
    </cdr:from>
    <cdr:to>
      <cdr:x>0.41691</cdr:x>
      <cdr:y>0.17061</cdr:y>
    </cdr:to>
    <cdr:sp macro="" textlink="">
      <cdr:nvSpPr>
        <cdr:cNvPr id="2" name="Заголовок 2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836031" y="486526"/>
          <a:ext cx="1551317" cy="33972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="horz" wrap="square" lIns="104287" tIns="52144" rIns="104287" bIns="52144" numCol="1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defTabSz="1042988" rtl="0" fontAlgn="base">
            <a:spcBef>
              <a:spcPct val="0"/>
            </a:spcBef>
            <a:spcAft>
              <a:spcPct val="0"/>
            </a:spcAft>
            <a:defRPr sz="2000" b="1" kern="1200">
              <a:solidFill>
                <a:srgbClr val="005AA9"/>
              </a:solidFill>
              <a:latin typeface="Calibri" pitchFamily="34" charset="0"/>
              <a:ea typeface="+mn-ea"/>
              <a:cs typeface="+mn-cs"/>
            </a:defRPr>
          </a:lvl1pPr>
          <a:lvl2pPr marL="520700" indent="-63500" algn="l" defTabSz="1042988" rtl="0" fontAlgn="base">
            <a:spcBef>
              <a:spcPct val="0"/>
            </a:spcBef>
            <a:spcAft>
              <a:spcPct val="0"/>
            </a:spcAft>
            <a:defRPr sz="2000" b="1" kern="1200">
              <a:solidFill>
                <a:srgbClr val="005AA9"/>
              </a:solidFill>
              <a:latin typeface="Calibri" pitchFamily="34" charset="0"/>
              <a:ea typeface="+mn-ea"/>
              <a:cs typeface="+mn-cs"/>
            </a:defRPr>
          </a:lvl2pPr>
          <a:lvl3pPr marL="1042988" indent="-128588" algn="l" defTabSz="1042988" rtl="0" fontAlgn="base">
            <a:spcBef>
              <a:spcPct val="0"/>
            </a:spcBef>
            <a:spcAft>
              <a:spcPct val="0"/>
            </a:spcAft>
            <a:defRPr sz="2000" b="1" kern="1200">
              <a:solidFill>
                <a:srgbClr val="005AA9"/>
              </a:solidFill>
              <a:latin typeface="Calibri" pitchFamily="34" charset="0"/>
              <a:ea typeface="+mn-ea"/>
              <a:cs typeface="+mn-cs"/>
            </a:defRPr>
          </a:lvl3pPr>
          <a:lvl4pPr marL="1563688" indent="-192088" algn="l" defTabSz="1042988" rtl="0" fontAlgn="base">
            <a:spcBef>
              <a:spcPct val="0"/>
            </a:spcBef>
            <a:spcAft>
              <a:spcPct val="0"/>
            </a:spcAft>
            <a:defRPr sz="2000" b="1" kern="1200">
              <a:solidFill>
                <a:srgbClr val="005AA9"/>
              </a:solidFill>
              <a:latin typeface="Calibri" pitchFamily="34" charset="0"/>
              <a:ea typeface="+mn-ea"/>
              <a:cs typeface="+mn-cs"/>
            </a:defRPr>
          </a:lvl4pPr>
          <a:lvl5pPr marL="2085975" indent="-257175" algn="l" defTabSz="1042988" rtl="0" fontAlgn="base">
            <a:spcBef>
              <a:spcPct val="0"/>
            </a:spcBef>
            <a:spcAft>
              <a:spcPct val="0"/>
            </a:spcAft>
            <a:defRPr sz="2000" b="1" kern="1200">
              <a:solidFill>
                <a:srgbClr val="005AA9"/>
              </a:solidFill>
              <a:latin typeface="Calibri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sz="2000" b="1" kern="1200">
              <a:solidFill>
                <a:srgbClr val="005AA9"/>
              </a:solidFill>
              <a:latin typeface="Calibri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sz="2000" b="1" kern="1200">
              <a:solidFill>
                <a:srgbClr val="005AA9"/>
              </a:solidFill>
              <a:latin typeface="Calibri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sz="2000" b="1" kern="1200">
              <a:solidFill>
                <a:srgbClr val="005AA9"/>
              </a:solidFill>
              <a:latin typeface="Calibri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sz="2000" b="1" kern="1200">
              <a:solidFill>
                <a:srgbClr val="005AA9"/>
              </a:solidFill>
              <a:latin typeface="Calibri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>
              <a:solidFill>
                <a:schemeClr val="tx1"/>
              </a:solidFill>
            </a:rPr>
            <a:t>Имущественные налоги</a:t>
          </a:r>
        </a:p>
      </cdr:txBody>
    </cdr:sp>
  </cdr:relSizeAnchor>
  <cdr:relSizeAnchor xmlns:cdr="http://schemas.openxmlformats.org/drawingml/2006/chartDrawing">
    <cdr:from>
      <cdr:x>0.38172</cdr:x>
      <cdr:y>0.12868</cdr:y>
    </cdr:from>
    <cdr:to>
      <cdr:x>0.65264</cdr:x>
      <cdr:y>0.19883</cdr:y>
    </cdr:to>
    <cdr:sp macro="" textlink="">
      <cdr:nvSpPr>
        <cdr:cNvPr id="3" name="Заголовок 2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2185843" y="623195"/>
          <a:ext cx="1551317" cy="33972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vert="horz" wrap="square" lIns="104287" tIns="52144" rIns="104287" bIns="52144" numCol="1" anchor="ctr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</a:rPr>
            <a:t>НДПИ</a:t>
          </a:r>
          <a:endParaRPr lang="ru-RU" sz="1400" b="1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9ADAB330-CF65-4492-9ADF-9BD48AF1D3A6}" type="datetimeFigureOut">
              <a:rPr lang="ru-RU"/>
              <a:pPr>
                <a:defRPr/>
              </a:pPr>
              <a:t>31.08.2021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362AF5B-B964-456E-A08C-1E67ED9B5C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753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839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CBB09-5AF8-48B7-BF74-6F53023D12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757B0-8A63-41F3-85FA-AF1B7EBE1F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39DDF-A05E-450A-9DD7-0C2CB163C9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5" y="5653088"/>
            <a:ext cx="1079500" cy="415925"/>
          </a:xfrm>
          <a:prstGeom prst="rect">
            <a:avLst/>
          </a:prstGeom>
          <a:noFill/>
        </p:spPr>
        <p:txBody>
          <a:bodyPr/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8B5A4-5712-472E-9FFC-0962F60844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089FB-7B48-47F2-A7A0-E8ACF9AD7B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AA2B7-0196-4ADC-B5C3-A604B673F9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0A395-2C35-4B48-9D47-49626CD0E1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83BAB-CD03-4A77-86C4-6AACC74ECA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9E86C-698D-4085-A3BE-0451D727CA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CCA36BB-6048-4509-9E86-B4056EE7E4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EA78D-E6B8-4286-BBF8-A31F9C28AF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 b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A3FA512-C4CB-4B09-8E1D-85F21526B3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66" r:id="rId7"/>
    <p:sldLayoutId id="2147483667" r:id="rId8"/>
    <p:sldLayoutId id="2147483659" r:id="rId9"/>
    <p:sldLayoutId id="2147483658" r:id="rId10"/>
    <p:sldLayoutId id="2147483657" r:id="rId11"/>
    <p:sldLayoutId id="2147483656" r:id="rId12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60363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420455" y="3470451"/>
            <a:ext cx="9852495" cy="246115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/>
              <a:t>Результаты проведения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камерального</a:t>
            </a:r>
            <a:r>
              <a:rPr lang="ru-RU" sz="2400" dirty="0"/>
              <a:t> контроля в рамках осуществления контрольно-надзорной деятельности по итогам первого полугодия 2021 года. Особенности администрирования страховых взносов в 2021 </a:t>
            </a:r>
            <a:r>
              <a:rPr lang="ru-RU" sz="2400" dirty="0" smtClean="0"/>
              <a:t>году»</a:t>
            </a:r>
            <a:endParaRPr lang="ru-RU" sz="2400" i="1" dirty="0">
              <a:cs typeface="Arial" pitchFamily="34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802005" y="5931606"/>
            <a:ext cx="9089390" cy="94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33" tIns="52116" rIns="104233" bIns="52116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endParaRPr lang="ru-RU" sz="27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07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8228" y="366772"/>
            <a:ext cx="8444236" cy="821572"/>
          </a:xfrm>
        </p:spPr>
        <p:txBody>
          <a:bodyPr/>
          <a:lstStyle/>
          <a:p>
            <a:pPr algn="ctr"/>
            <a:r>
              <a:rPr lang="ru-RU" altLang="ru-RU" sz="2000" dirty="0"/>
              <a:t>Итоги  камерального контроля по камеральным налоговым проверкам за  </a:t>
            </a:r>
            <a:r>
              <a:rPr lang="ru-RU" altLang="ru-RU" sz="2000" dirty="0" smtClean="0"/>
              <a:t>6 месяцев 2021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prstClr val="white"/>
                </a:solidFill>
              </a:rPr>
              <a:t>1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2970377"/>
              </p:ext>
            </p:extLst>
          </p:nvPr>
        </p:nvGraphicFramePr>
        <p:xfrm>
          <a:off x="546769" y="1218364"/>
          <a:ext cx="8400331" cy="56226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3218"/>
                <a:gridCol w="2964357"/>
                <a:gridCol w="1499086"/>
                <a:gridCol w="1778237"/>
                <a:gridCol w="1355433"/>
              </a:tblGrid>
              <a:tr h="106202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месяцев 2021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месяцев 2020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</a:t>
                      </a:r>
                      <a:r>
                        <a:rPr lang="ru-RU" sz="13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роста</a:t>
                      </a:r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3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(+, -)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4363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Доначислено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камеральным проверкам, млн. руб.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63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аналитической работы налоговых органов в ходе КНП и </a:t>
                      </a:r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</a:t>
                      </a:r>
                      <a:r>
                        <a:rPr lang="ru-RU" sz="13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связи с самостоятельной оценкой рисков, млн. руб.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220,8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3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160,2</a:t>
                      </a:r>
                    </a:p>
                    <a:p>
                      <a:pPr algn="ctr" rtl="0" fontAlgn="ctr"/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7,8%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97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контрольно-аналитическая работа, млн. руб.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300,5%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266,4%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A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12,8%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A7"/>
                    </a:solidFill>
                  </a:tcPr>
                </a:tc>
              </a:tr>
              <a:tr h="5350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3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Взыскано по камеральным налоговым проверкам, млн. руб.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140,6 %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03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Поступление в бюджет результатам аналитической работы налоговых органов в ходе КНП и ВНП и в связи с самостоятельной оценкой рисков, млн. руб.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277,3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207,3%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7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взыскано, млн. руб.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315,4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160,9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196,1%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00353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 взыскиваемости   по результатам </a:t>
                      </a:r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камеральных налоговых  проверок, </a:t>
                      </a:r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решения по которым вступили в законную силу</a:t>
                      </a:r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29,6%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+18,5%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64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0268" y="396255"/>
            <a:ext cx="8580438" cy="635136"/>
          </a:xfrm>
        </p:spPr>
        <p:txBody>
          <a:bodyPr/>
          <a:lstStyle/>
          <a:p>
            <a:pPr algn="ctr"/>
            <a:r>
              <a:rPr lang="ru-RU" altLang="ru-RU" sz="2700" dirty="0"/>
              <a:t>Структура доначислений по камеральным проверкам в разрезе налогов </a:t>
            </a:r>
            <a:endParaRPr lang="ru-RU" sz="27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white"/>
                </a:solidFill>
              </a:rPr>
              <a:t>2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2"/>
          <p:cNvSpPr txBox="1">
            <a:spLocks noGrp="1"/>
          </p:cNvSpPr>
          <p:nvPr>
            <p:ph idx="1"/>
          </p:nvPr>
        </p:nvSpPr>
        <p:spPr bwMode="auto">
          <a:xfrm>
            <a:off x="666180" y="1352951"/>
            <a:ext cx="3621002" cy="47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100" dirty="0" smtClean="0"/>
              <a:t>6 </a:t>
            </a:r>
            <a:r>
              <a:rPr lang="ru-RU" altLang="ru-RU" sz="2100" dirty="0"/>
              <a:t>месяцев </a:t>
            </a:r>
            <a:r>
              <a:rPr lang="ru-RU" altLang="ru-RU" sz="2100" dirty="0" smtClean="0"/>
              <a:t>2021</a:t>
            </a:r>
            <a:endParaRPr lang="ru-RU" altLang="ru-RU" sz="2100" dirty="0"/>
          </a:p>
          <a:p>
            <a:pPr algn="ctr"/>
            <a:r>
              <a:rPr lang="ru-RU" sz="2100" dirty="0"/>
              <a:t>Всего </a:t>
            </a:r>
            <a:r>
              <a:rPr lang="ru-RU" sz="2100" dirty="0" smtClean="0"/>
              <a:t>79,7 </a:t>
            </a:r>
            <a:r>
              <a:rPr lang="ru-RU" sz="2100" dirty="0"/>
              <a:t>млн. руб.</a:t>
            </a:r>
          </a:p>
        </p:txBody>
      </p:sp>
      <p:sp>
        <p:nvSpPr>
          <p:cNvPr id="7" name="Заголовок 2"/>
          <p:cNvSpPr txBox="1">
            <a:spLocks/>
          </p:cNvSpPr>
          <p:nvPr/>
        </p:nvSpPr>
        <p:spPr bwMode="auto">
          <a:xfrm>
            <a:off x="7040827" y="1332359"/>
            <a:ext cx="2863118" cy="47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2100" dirty="0" smtClean="0"/>
              <a:t>6 </a:t>
            </a:r>
            <a:r>
              <a:rPr lang="ru-RU" altLang="ru-RU" sz="2100" dirty="0"/>
              <a:t>месяцев </a:t>
            </a:r>
            <a:r>
              <a:rPr lang="ru-RU" altLang="ru-RU" sz="2100" dirty="0" smtClean="0"/>
              <a:t>2020</a:t>
            </a:r>
            <a:endParaRPr lang="ru-RU" altLang="ru-RU" sz="2100" dirty="0"/>
          </a:p>
          <a:p>
            <a:pPr algn="ctr"/>
            <a:r>
              <a:rPr lang="ru-RU" sz="2100" dirty="0"/>
              <a:t>Всего </a:t>
            </a:r>
            <a:r>
              <a:rPr lang="ru-RU" sz="2100" dirty="0" smtClean="0"/>
              <a:t>106,2</a:t>
            </a:r>
            <a:r>
              <a:rPr lang="en-US" sz="2100" dirty="0" smtClean="0"/>
              <a:t> </a:t>
            </a:r>
            <a:r>
              <a:rPr lang="ru-RU" sz="2100" dirty="0"/>
              <a:t>млн. руб.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218872741"/>
              </p:ext>
            </p:extLst>
          </p:nvPr>
        </p:nvGraphicFramePr>
        <p:xfrm>
          <a:off x="238291" y="1554174"/>
          <a:ext cx="5305189" cy="5478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2031281" y="4382442"/>
            <a:ext cx="1010512" cy="31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2100" dirty="0">
                <a:solidFill>
                  <a:schemeClr val="tx1"/>
                </a:solidFill>
              </a:rPr>
              <a:t>НДС</a:t>
            </a: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2106340" y="2271278"/>
            <a:ext cx="1152128" cy="33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</a:rPr>
              <a:t>Налог на прибыль</a:t>
            </a:r>
          </a:p>
        </p:txBody>
      </p:sp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2602829" y="3566039"/>
            <a:ext cx="1094722" cy="3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>
                <a:solidFill>
                  <a:schemeClr val="tx1"/>
                </a:solidFill>
              </a:rPr>
              <a:t>НДФЛ</a:t>
            </a:r>
          </a:p>
        </p:txBody>
      </p:sp>
      <p:sp>
        <p:nvSpPr>
          <p:cNvPr id="12" name="Заголовок 2"/>
          <p:cNvSpPr txBox="1">
            <a:spLocks/>
          </p:cNvSpPr>
          <p:nvPr/>
        </p:nvSpPr>
        <p:spPr bwMode="auto">
          <a:xfrm>
            <a:off x="395403" y="4050503"/>
            <a:ext cx="1129730" cy="33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>
                <a:solidFill>
                  <a:schemeClr val="tx1"/>
                </a:solidFill>
              </a:rPr>
              <a:t>Спец режимы</a:t>
            </a:r>
          </a:p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707840648"/>
              </p:ext>
            </p:extLst>
          </p:nvPr>
        </p:nvGraphicFramePr>
        <p:xfrm>
          <a:off x="4673025" y="1954612"/>
          <a:ext cx="5726236" cy="4842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Заголовок 2"/>
          <p:cNvSpPr txBox="1">
            <a:spLocks/>
          </p:cNvSpPr>
          <p:nvPr/>
        </p:nvSpPr>
        <p:spPr bwMode="auto">
          <a:xfrm>
            <a:off x="6956618" y="4382442"/>
            <a:ext cx="1515768" cy="3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>
                <a:solidFill>
                  <a:schemeClr val="tx1"/>
                </a:solidFill>
              </a:rPr>
              <a:t>НДФЛ</a:t>
            </a:r>
          </a:p>
        </p:txBody>
      </p:sp>
      <p:sp>
        <p:nvSpPr>
          <p:cNvPr id="16" name="Заголовок 2"/>
          <p:cNvSpPr txBox="1">
            <a:spLocks/>
          </p:cNvSpPr>
          <p:nvPr/>
        </p:nvSpPr>
        <p:spPr bwMode="auto">
          <a:xfrm>
            <a:off x="5706740" y="4569444"/>
            <a:ext cx="1515768" cy="3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>
                <a:solidFill>
                  <a:schemeClr val="tx1"/>
                </a:solidFill>
              </a:rPr>
              <a:t>Спец 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режимы</a:t>
            </a:r>
          </a:p>
        </p:txBody>
      </p:sp>
      <p:sp>
        <p:nvSpPr>
          <p:cNvPr id="17" name="Заголовок 2"/>
          <p:cNvSpPr txBox="1">
            <a:spLocks/>
          </p:cNvSpPr>
          <p:nvPr/>
        </p:nvSpPr>
        <p:spPr bwMode="auto">
          <a:xfrm>
            <a:off x="4953916" y="4216772"/>
            <a:ext cx="1515768" cy="3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>
                <a:solidFill>
                  <a:schemeClr val="tx1"/>
                </a:solidFill>
              </a:rPr>
              <a:t>Страховые взносы</a:t>
            </a:r>
          </a:p>
        </p:txBody>
      </p:sp>
      <p:sp>
        <p:nvSpPr>
          <p:cNvPr id="18" name="Заголовок 2"/>
          <p:cNvSpPr txBox="1">
            <a:spLocks/>
          </p:cNvSpPr>
          <p:nvPr/>
        </p:nvSpPr>
        <p:spPr bwMode="auto">
          <a:xfrm>
            <a:off x="711384" y="3368352"/>
            <a:ext cx="1224136" cy="3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</a:rPr>
              <a:t>Страховые взносы</a:t>
            </a:r>
          </a:p>
        </p:txBody>
      </p:sp>
      <p:sp>
        <p:nvSpPr>
          <p:cNvPr id="19" name="Заголовок 2"/>
          <p:cNvSpPr txBox="1">
            <a:spLocks/>
          </p:cNvSpPr>
          <p:nvPr/>
        </p:nvSpPr>
        <p:spPr bwMode="auto">
          <a:xfrm>
            <a:off x="384203" y="2238086"/>
            <a:ext cx="1551317" cy="33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marL="315746" indent="2783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2pPr>
            <a:lvl3pPr marL="550817" indent="-22811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3pPr>
            <a:lvl4pPr marL="0" indent="315746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4pPr>
            <a:lvl5pPr marL="1257421"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5pPr>
            <a:lvl6pPr marL="4572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6pPr>
            <a:lvl7pPr marL="9144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7pPr>
            <a:lvl8pPr marL="13716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8pPr>
            <a:lvl9pPr marL="1828800" indent="-228479" algn="l" defTabSz="1042988" rtl="0" eaLnBrk="1" fontAlgn="base" latinLnBrk="0" hangingPunct="1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 sz="4200" b="1" kern="1200">
                <a:solidFill>
                  <a:srgbClr val="005AA9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solidFill>
                  <a:schemeClr val="tx1"/>
                </a:solidFill>
              </a:rPr>
              <a:t>Имущественные налоги</a:t>
            </a:r>
          </a:p>
        </p:txBody>
      </p:sp>
    </p:spTree>
    <p:extLst>
      <p:ext uri="{BB962C8B-B14F-4D97-AF65-F5344CB8AC3E}">
        <p14:creationId xmlns:p14="http://schemas.microsoft.com/office/powerpoint/2010/main" val="3145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366770"/>
            <a:ext cx="8580438" cy="1032097"/>
          </a:xfrm>
        </p:spPr>
        <p:txBody>
          <a:bodyPr/>
          <a:lstStyle/>
          <a:p>
            <a:pPr algn="ctr"/>
            <a:r>
              <a:rPr lang="ru-RU" altLang="ru-RU" sz="2700" dirty="0" smtClean="0"/>
              <a:t/>
            </a:r>
            <a:br>
              <a:rPr lang="ru-RU" altLang="ru-RU" sz="2700" dirty="0" smtClean="0"/>
            </a:br>
            <a:r>
              <a:rPr lang="ru-RU" altLang="ru-RU" sz="2700" dirty="0" smtClean="0"/>
              <a:t>Итоги  </a:t>
            </a:r>
            <a:r>
              <a:rPr lang="ru-RU" altLang="ru-RU" sz="2700" dirty="0"/>
              <a:t>камерального контроля по камеральным налоговым проверкам </a:t>
            </a:r>
            <a:r>
              <a:rPr lang="ru-RU" altLang="ru-RU" sz="2700" dirty="0" smtClean="0"/>
              <a:t> по НДС за  6 </a:t>
            </a:r>
            <a:r>
              <a:rPr lang="ru-RU" altLang="ru-RU" sz="2700" dirty="0"/>
              <a:t>месяцев </a:t>
            </a:r>
            <a:r>
              <a:rPr lang="ru-RU" altLang="ru-RU" sz="2700" dirty="0" smtClean="0"/>
              <a:t>2021</a:t>
            </a:r>
            <a:br>
              <a:rPr lang="ru-RU" altLang="ru-RU" sz="2700" dirty="0" smtClean="0"/>
            </a:br>
            <a:endParaRPr lang="ru-RU" sz="27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9188" y="6732959"/>
            <a:ext cx="725488" cy="696913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3</a:t>
            </a:r>
          </a:p>
          <a:p>
            <a:pPr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9983107"/>
              </p:ext>
            </p:extLst>
          </p:nvPr>
        </p:nvGraphicFramePr>
        <p:xfrm>
          <a:off x="546769" y="1548383"/>
          <a:ext cx="8472339" cy="5400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3345"/>
                <a:gridCol w="4149364"/>
                <a:gridCol w="1163210"/>
                <a:gridCol w="1163210"/>
                <a:gridCol w="1163210"/>
              </a:tblGrid>
              <a:tr h="75597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месяцев </a:t>
                      </a:r>
                      <a:r>
                        <a:rPr lang="ru-RU" sz="13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месяцев </a:t>
                      </a:r>
                      <a:r>
                        <a:rPr lang="ru-RU" sz="13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роста, % (+, -)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61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Доначислено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камеральным проверкам, млн. руб.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81,4%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23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аналитической работы налоговых органов в ходе КНП и ВНП и в связи с самостоятельной оценкой рисков, млн. руб.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74,3%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8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контрольно-аналитическая работа, млн. руб.</a:t>
                      </a:r>
                      <a:endParaRPr lang="ru-RU" sz="13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108,1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142,9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76%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361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3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Взыскано по камеральным налоговым проверкам, млн. руб.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166,8%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20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3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Поступление в бюджет результатам аналитической работы налоговых органов в ходе КНП и ВНП и в связи с самостоятельной оценкой рисков, млн. руб.</a:t>
                      </a:r>
                      <a:endParaRPr lang="ru-RU" sz="13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76%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59" marR="9759" marT="92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907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75" y="1044575"/>
            <a:ext cx="1847850" cy="213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2508250" y="3910013"/>
            <a:ext cx="5545138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>
            <a:spAutoFit/>
          </a:bodyPr>
          <a:lstStyle>
            <a:lvl1pPr eaLnBrk="0" hangingPunct="0">
              <a:spcBef>
                <a:spcPct val="20000"/>
              </a:spcBef>
              <a:buFont typeface="+mj-lt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ts val="900"/>
              </a:spcAft>
              <a:buSzPct val="80000"/>
            </a:pPr>
            <a:r>
              <a:rPr lang="ru-RU" altLang="ru-RU" b="1">
                <a:solidFill>
                  <a:srgbClr val="0070C0"/>
                </a:solidFill>
                <a:latin typeface="Times New Roman" pitchFamily="18" charset="0"/>
              </a:rPr>
              <a:t>Спасибо за внимание!</a:t>
            </a:r>
            <a:r>
              <a:rPr lang="ru-RU" altLang="ru-RU">
                <a:solidFill>
                  <a:srgbClr val="0070C0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749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16949</TotalTime>
  <Words>368</Words>
  <Application>Microsoft Office PowerPoint</Application>
  <PresentationFormat>Произвольный</PresentationFormat>
  <Paragraphs>109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Present_FNS2012_A4</vt:lpstr>
      <vt:lpstr>Результаты проведения камерального контроля в рамках осуществления контрольно-надзорной деятельности по итогам первого полугодия 2021 года. Особенности администрирования страховых взносов в 2021 году»</vt:lpstr>
      <vt:lpstr>Итоги  камерального контроля по камеральным налоговым проверкам за  6 месяцев 2021</vt:lpstr>
      <vt:lpstr>Структура доначислений по камеральным проверкам в разрезе налогов </vt:lpstr>
      <vt:lpstr> Итоги  камерального контроля по камеральным налоговым проверкам  по НДС за  6 месяцев 2021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Сергеевна Чиркова</dc:creator>
  <cp:lastModifiedBy>Куртеев Константин Евгеньевич</cp:lastModifiedBy>
  <cp:revision>1328</cp:revision>
  <cp:lastPrinted>2020-02-03T12:00:30Z</cp:lastPrinted>
  <dcterms:created xsi:type="dcterms:W3CDTF">2013-02-13T05:53:22Z</dcterms:created>
  <dcterms:modified xsi:type="dcterms:W3CDTF">2021-08-31T05:20:32Z</dcterms:modified>
</cp:coreProperties>
</file>