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1"/>
  </p:notesMasterIdLst>
  <p:sldIdLst>
    <p:sldId id="256" r:id="rId2"/>
    <p:sldId id="260" r:id="rId3"/>
    <p:sldId id="330" r:id="rId4"/>
    <p:sldId id="332" r:id="rId5"/>
    <p:sldId id="334" r:id="rId6"/>
    <p:sldId id="335" r:id="rId7"/>
    <p:sldId id="336" r:id="rId8"/>
    <p:sldId id="337" r:id="rId9"/>
    <p:sldId id="331" r:id="rId10"/>
    <p:sldId id="333" r:id="rId11"/>
    <p:sldId id="338" r:id="rId12"/>
    <p:sldId id="340" r:id="rId13"/>
    <p:sldId id="342" r:id="rId14"/>
    <p:sldId id="339" r:id="rId15"/>
    <p:sldId id="324" r:id="rId16"/>
    <p:sldId id="344" r:id="rId17"/>
    <p:sldId id="345" r:id="rId18"/>
    <p:sldId id="346" r:id="rId19"/>
    <p:sldId id="348" r:id="rId20"/>
    <p:sldId id="353" r:id="rId21"/>
    <p:sldId id="347" r:id="rId22"/>
    <p:sldId id="350" r:id="rId23"/>
    <p:sldId id="351" r:id="rId24"/>
    <p:sldId id="352" r:id="rId25"/>
    <p:sldId id="355" r:id="rId26"/>
    <p:sldId id="354" r:id="rId27"/>
    <p:sldId id="356" r:id="rId28"/>
    <p:sldId id="349" r:id="rId29"/>
    <p:sldId id="357" r:id="rId30"/>
    <p:sldId id="359" r:id="rId31"/>
    <p:sldId id="325" r:id="rId32"/>
    <p:sldId id="317" r:id="rId33"/>
    <p:sldId id="327" r:id="rId34"/>
    <p:sldId id="361" r:id="rId35"/>
    <p:sldId id="358" r:id="rId36"/>
    <p:sldId id="309" r:id="rId37"/>
    <p:sldId id="329" r:id="rId38"/>
    <p:sldId id="360" r:id="rId39"/>
    <p:sldId id="306" r:id="rId40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504F53"/>
    <a:srgbClr val="3BABFF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40" autoAdjust="0"/>
    <p:restoredTop sz="92362" autoAdjust="0"/>
  </p:normalViewPr>
  <p:slideViewPr>
    <p:cSldViewPr showGuides="1">
      <p:cViewPr varScale="1">
        <p:scale>
          <a:sx n="106" d="100"/>
          <a:sy n="106" d="100"/>
        </p:scale>
        <p:origin x="-1122" y="-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004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737" y="3500933"/>
            <a:ext cx="10693399" cy="172819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Налоговые вычеты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330476" y="2556495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2204" y="5364807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bg1"/>
                </a:solidFill>
              </a:rPr>
              <a:t>Захарчук Елена Александровна – </a:t>
            </a:r>
          </a:p>
          <a:p>
            <a:pPr algn="ctr"/>
            <a:r>
              <a:rPr lang="ru-RU" altLang="ru-RU" sz="2400" b="1" dirty="0" smtClean="0">
                <a:solidFill>
                  <a:schemeClr val="bg1"/>
                </a:solidFill>
              </a:rPr>
              <a:t>государственный налоговый инспектор </a:t>
            </a:r>
            <a:r>
              <a:rPr lang="ru-RU" altLang="ru-RU" sz="2400" b="1" dirty="0">
                <a:solidFill>
                  <a:schemeClr val="bg1"/>
                </a:solidFill>
              </a:rPr>
              <a:t>отдела работы с налогоплательщиками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333" y="2662211"/>
            <a:ext cx="4176712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5785" y="540271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Стандартные налоговые вычеты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6189" y="1476375"/>
            <a:ext cx="900100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Предоставляется на каждого ребенка, а также определенным физическим лицам, например «чернобыльцам», инвалидам с детства, родителям и супругам погибших военнослужащих.</a:t>
            </a:r>
          </a:p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  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Полный перечень физических лиц, которые могут претендовать на получение стандартного вычета, указан в пп.1, 2,4 ст.218 НК РФ.</a:t>
            </a:r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59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5785" y="540271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Стандартные налоговые вычеты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6189" y="1332359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 получения вычета</a:t>
            </a:r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9900199">
            <a:off x="6671162" y="1938066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482837">
            <a:off x="3174732" y="1957380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55601" y="3132559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Самостоятельно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26220" y="3208930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Через работодателя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26220" y="3871614"/>
            <a:ext cx="374441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Является приоритетным, вычет предоставляется работодателям по основному месту работы при представлении подтверждающих документов.</a:t>
            </a:r>
          </a:p>
          <a:p>
            <a:pPr algn="ctr"/>
            <a:endParaRPr lang="ru-RU" sz="2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1500" b="1" dirty="0" smtClean="0">
                <a:ln w="0"/>
                <a:solidFill>
                  <a:srgbClr val="005AA9"/>
                </a:solidFill>
                <a:latin typeface="+mj-lt"/>
              </a:rPr>
              <a:t>Например, при предоставлении вычета на детей необходимо представить копию свидетельства о рождении.</a:t>
            </a:r>
            <a:endParaRPr lang="ru-RU" sz="1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77810" y="3871614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Представить декларацию с подтверждающими документами.</a:t>
            </a:r>
            <a:endParaRPr lang="ru-RU" sz="15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94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Стандартный налоговый вычет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719" y="1476375"/>
            <a:ext cx="900100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Вычет на ребенка (детей) предоставляется до месяца, в котором доход налогоплательщика, облагаемый по ставке 13% и исчисленный нарастающим итогом с начала года, превысил 350 000 руб. Вычет отменяется с месяца, когда доход сотрудника превысил эту сумму.</a:t>
            </a:r>
          </a:p>
          <a:p>
            <a:pPr algn="ctr"/>
            <a:endParaRPr lang="ru-RU" sz="25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На первого и второго ребенка – 1400 рублей;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На третьего и каждого последующего ребенка – 3000руб;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На каждого ребенка-инвалида до 18 лет, или учащегося очной формы, интерна, студента в возрасте до 24 лет, если он является инвалидом </a:t>
            </a:r>
            <a:r>
              <a:rPr lang="en-US" sz="2500" b="1" dirty="0" smtClean="0">
                <a:ln w="0"/>
                <a:solidFill>
                  <a:srgbClr val="005AA9"/>
                </a:solidFill>
                <a:latin typeface="+mj-lt"/>
              </a:rPr>
              <a:t>I 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или </a:t>
            </a:r>
            <a:r>
              <a:rPr lang="en-US" sz="2500" b="1" dirty="0" smtClean="0">
                <a:ln w="0"/>
                <a:solidFill>
                  <a:srgbClr val="005AA9"/>
                </a:solidFill>
                <a:latin typeface="+mj-lt"/>
              </a:rPr>
              <a:t>II 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группы – 12 000 рублей родителям и усыновителям (6000 –опекунам и попечителям.</a:t>
            </a:r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72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Социальный налоговый вычет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881" y="1476375"/>
            <a:ext cx="98650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Это возмещение налогоплательщику НДФЛ уплаченной суммы налога за расходы, понесенные в отчетном периоде на образование, лечение, благотворительность и 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занятие спортом.</a:t>
            </a:r>
            <a:endParaRPr lang="ru-RU" sz="4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endParaRPr lang="ru-RU" sz="4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75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Социальные налоговые вычеты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719" y="975034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 получения вычета</a:t>
            </a:r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9900199">
            <a:off x="6016700" y="1584151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482837">
            <a:off x="3174732" y="1590450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15751" y="2717489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Самостоятельно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164" y="2722577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Через работодателя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77810" y="3871614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Представить декларацию с подтверждающими документами.</a:t>
            </a:r>
            <a:endParaRPr lang="ru-RU" sz="1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8188" y="3303646"/>
            <a:ext cx="374441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1. Необходимо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направить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в налоговый орган по месту учета заявление о предоставлении вычета (лично или через ЛК);</a:t>
            </a:r>
          </a:p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2. через месяц лично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получить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уведомление на право получения вычета (лично);</a:t>
            </a:r>
          </a:p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3.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предоставить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данное уведомление в бухгалтерию по месту работы.</a:t>
            </a:r>
          </a:p>
          <a:p>
            <a:pPr algn="ctr"/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endParaRPr lang="ru-RU" sz="2000" b="1" dirty="0" smtClean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7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946369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Виды социального вычета</a:t>
            </a:r>
          </a:p>
          <a:p>
            <a:pPr algn="ctr"/>
            <a:endParaRPr lang="ru-RU" sz="3000" dirty="0" smtClean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r>
              <a:rPr lang="ru-RU" sz="3000" b="1" dirty="0" smtClean="0">
                <a:solidFill>
                  <a:srgbClr val="005AA9"/>
                </a:solidFill>
              </a:rPr>
              <a:t>Вычет по расходам на </a:t>
            </a:r>
            <a:r>
              <a:rPr lang="ru-RU" sz="3000" b="1" dirty="0" smtClean="0">
                <a:solidFill>
                  <a:srgbClr val="FF0000"/>
                </a:solidFill>
              </a:rPr>
              <a:t>обучение</a:t>
            </a:r>
            <a:r>
              <a:rPr lang="ru-RU" sz="3000" b="1" dirty="0" smtClean="0">
                <a:solidFill>
                  <a:srgbClr val="005AA9"/>
                </a:solidFill>
              </a:rPr>
              <a:t>, </a:t>
            </a:r>
            <a:r>
              <a:rPr lang="ru-RU" sz="3000" b="1" dirty="0" smtClean="0">
                <a:solidFill>
                  <a:srgbClr val="FF0000"/>
                </a:solidFill>
              </a:rPr>
              <a:t>лечение</a:t>
            </a:r>
            <a:r>
              <a:rPr lang="ru-RU" sz="3000" b="1" dirty="0" smtClean="0">
                <a:solidFill>
                  <a:srgbClr val="005AA9"/>
                </a:solidFill>
              </a:rPr>
              <a:t>, </a:t>
            </a:r>
            <a:r>
              <a:rPr lang="ru-RU" sz="3000" b="1" dirty="0" smtClean="0">
                <a:solidFill>
                  <a:srgbClr val="FF0000"/>
                </a:solidFill>
              </a:rPr>
              <a:t>благотворительность</a:t>
            </a:r>
            <a:r>
              <a:rPr lang="ru-RU" sz="3000" b="1" dirty="0" smtClean="0">
                <a:solidFill>
                  <a:srgbClr val="005AA9"/>
                </a:solidFill>
              </a:rPr>
              <a:t>, </a:t>
            </a:r>
            <a:r>
              <a:rPr lang="ru-RU" sz="3000" b="1" dirty="0" smtClean="0">
                <a:solidFill>
                  <a:srgbClr val="FF0000"/>
                </a:solidFill>
              </a:rPr>
              <a:t>оценку квалификации</a:t>
            </a:r>
            <a:r>
              <a:rPr lang="ru-RU" sz="3000" b="1" dirty="0" smtClean="0">
                <a:solidFill>
                  <a:srgbClr val="005AA9"/>
                </a:solidFill>
              </a:rPr>
              <a:t>.</a:t>
            </a:r>
          </a:p>
          <a:p>
            <a:pPr marL="457200" indent="-457200">
              <a:buAutoNum type="arabicPeriod"/>
            </a:pPr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r>
              <a:rPr lang="ru-RU" sz="3000" b="1" dirty="0" smtClean="0">
                <a:solidFill>
                  <a:srgbClr val="005AA9"/>
                </a:solidFill>
              </a:rPr>
              <a:t>Вычет по договорам</a:t>
            </a:r>
            <a:r>
              <a:rPr lang="ru-RU" sz="3000" b="1" dirty="0" smtClean="0">
                <a:solidFill>
                  <a:srgbClr val="FF0000"/>
                </a:solidFill>
              </a:rPr>
              <a:t> пенсионного обеспечения </a:t>
            </a:r>
            <a:r>
              <a:rPr lang="ru-RU" sz="3000" b="1" dirty="0" smtClean="0">
                <a:solidFill>
                  <a:srgbClr val="005AA9"/>
                </a:solidFill>
              </a:rPr>
              <a:t>и </a:t>
            </a:r>
            <a:r>
              <a:rPr lang="ru-RU" sz="3000" b="1" dirty="0" smtClean="0">
                <a:solidFill>
                  <a:srgbClr val="FF0000"/>
                </a:solidFill>
              </a:rPr>
              <a:t>добровольного страхования жизни</a:t>
            </a:r>
          </a:p>
          <a:p>
            <a:pPr marL="457200" indent="-457200">
              <a:buAutoNum type="arabicPeriod"/>
            </a:pPr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r>
              <a:rPr lang="ru-RU" sz="3000" b="1" dirty="0" smtClean="0">
                <a:solidFill>
                  <a:srgbClr val="005AA9"/>
                </a:solidFill>
              </a:rPr>
              <a:t>Вычет по </a:t>
            </a:r>
            <a:r>
              <a:rPr lang="ru-RU" sz="3000" b="1" dirty="0" smtClean="0">
                <a:solidFill>
                  <a:srgbClr val="FF0000"/>
                </a:solidFill>
              </a:rPr>
              <a:t>дополнительным взносам на накопительную пенсию.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734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9463695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Вычет по расходам на обучение, лечение, благотворительность, оценку </a:t>
            </a:r>
            <a:r>
              <a:rPr lang="ru-RU" sz="3000" b="1" dirty="0" smtClean="0">
                <a:solidFill>
                  <a:srgbClr val="005AA9"/>
                </a:solidFill>
              </a:rPr>
              <a:t>квалификации:</a:t>
            </a:r>
            <a:endParaRPr lang="ru-RU" sz="3000" b="1" dirty="0" smtClean="0">
              <a:solidFill>
                <a:srgbClr val="005AA9"/>
              </a:solidFill>
            </a:endParaRPr>
          </a:p>
          <a:p>
            <a:pPr algn="ctr"/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Расходы за лечение </a:t>
            </a:r>
            <a:r>
              <a:rPr lang="ru-RU" sz="3000" b="1" dirty="0" smtClean="0">
                <a:solidFill>
                  <a:srgbClr val="005AA9"/>
                </a:solidFill>
              </a:rPr>
              <a:t>(за себя, за супруга, за родителей, за </a:t>
            </a:r>
            <a:r>
              <a:rPr lang="ru-RU" sz="3000" b="1" dirty="0" smtClean="0">
                <a:solidFill>
                  <a:srgbClr val="005AA9"/>
                </a:solidFill>
              </a:rPr>
              <a:t>детей (</a:t>
            </a:r>
            <a:r>
              <a:rPr lang="ru-RU" sz="3000" b="1" dirty="0" smtClean="0">
                <a:solidFill>
                  <a:srgbClr val="005AA9"/>
                </a:solidFill>
              </a:rPr>
              <a:t>до 18 лет). Подтверждающие документы: справка об оплаченных медицинских услугах, документ, подтверждающий родство.</a:t>
            </a:r>
          </a:p>
          <a:p>
            <a:pPr marL="457200" indent="-457200" algn="just">
              <a:buFontTx/>
              <a:buChar char="-"/>
            </a:pPr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Расходы на покупку лекарственных препаратов (за себя, за супруга, за родителей, за детей (до 18 лет). </a:t>
            </a:r>
            <a:r>
              <a:rPr lang="ru-RU" sz="3000" b="1" dirty="0">
                <a:solidFill>
                  <a:srgbClr val="005AA9"/>
                </a:solidFill>
              </a:rPr>
              <a:t>Подтверждающие документы: </a:t>
            </a:r>
            <a:r>
              <a:rPr lang="ru-RU" sz="3000" b="1" dirty="0" smtClean="0">
                <a:solidFill>
                  <a:srgbClr val="005AA9"/>
                </a:solidFill>
              </a:rPr>
              <a:t>платежные документы на покупку лекарств, рецепт, </a:t>
            </a:r>
            <a:r>
              <a:rPr lang="ru-RU" sz="3000" b="1" dirty="0">
                <a:solidFill>
                  <a:srgbClr val="005AA9"/>
                </a:solidFill>
              </a:rPr>
              <a:t>документ, подтверждающий родство.</a:t>
            </a: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4393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9463695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Вычет по расходам на обучение, лечение, благотворительность, оценку квалификации.</a:t>
            </a:r>
          </a:p>
          <a:p>
            <a:pPr algn="ctr"/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Расходы на дорогостоящее лечение (за себя, за супруга, за родителей, за детей (до 18 лет) </a:t>
            </a:r>
            <a:r>
              <a:rPr lang="en-US" sz="2000" b="1" dirty="0" smtClean="0">
                <a:solidFill>
                  <a:srgbClr val="FF0000"/>
                </a:solidFill>
              </a:rPr>
              <a:t>p.s. </a:t>
            </a:r>
            <a:r>
              <a:rPr lang="ru-RU" sz="2000" b="1" dirty="0" smtClean="0">
                <a:solidFill>
                  <a:srgbClr val="FF0000"/>
                </a:solidFill>
              </a:rPr>
              <a:t>Сумма не </a:t>
            </a:r>
            <a:r>
              <a:rPr lang="ru-RU" sz="2000" b="1" dirty="0" smtClean="0">
                <a:solidFill>
                  <a:srgbClr val="FF0000"/>
                </a:solidFill>
              </a:rPr>
              <a:t>ограничена. </a:t>
            </a:r>
            <a:r>
              <a:rPr lang="ru-RU" sz="3000" b="1" dirty="0">
                <a:solidFill>
                  <a:srgbClr val="005AA9"/>
                </a:solidFill>
              </a:rPr>
              <a:t>Подтверждающие документы: справка об оплаченных медицинских </a:t>
            </a:r>
            <a:r>
              <a:rPr lang="ru-RU" sz="3000" b="1" dirty="0" smtClean="0">
                <a:solidFill>
                  <a:srgbClr val="005AA9"/>
                </a:solidFill>
              </a:rPr>
              <a:t>услугах (код услуги «2»), </a:t>
            </a:r>
            <a:r>
              <a:rPr lang="ru-RU" sz="3000" b="1" dirty="0">
                <a:solidFill>
                  <a:srgbClr val="005AA9"/>
                </a:solidFill>
              </a:rPr>
              <a:t>документ, подтверждающий родство</a:t>
            </a:r>
            <a:r>
              <a:rPr lang="ru-RU" sz="3000" b="1" dirty="0" smtClean="0">
                <a:solidFill>
                  <a:srgbClr val="005AA9"/>
                </a:solidFill>
              </a:rPr>
              <a:t>.</a:t>
            </a: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Расходы на благотворительность</a:t>
            </a:r>
            <a:r>
              <a:rPr lang="ru-RU" sz="3000" b="1" dirty="0" smtClean="0">
                <a:solidFill>
                  <a:srgbClr val="005AA9"/>
                </a:solidFill>
              </a:rPr>
              <a:t>. Максимальный размер вычета составляет 25% от суммы дохода.</a:t>
            </a:r>
            <a:endParaRPr lang="ru-RU" sz="3000" b="1" dirty="0">
              <a:solidFill>
                <a:srgbClr val="005AA9"/>
              </a:solidFill>
            </a:endParaRPr>
          </a:p>
          <a:p>
            <a:pPr marL="457200" indent="-457200" algn="just">
              <a:buFontTx/>
              <a:buChar char="-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9806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946369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Вычет по расходам на обучение, лечение, благотворительность, оценку квалификации.</a:t>
            </a: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Расходы за обучение   (за себя, за брата и сестру, за детей (до 24 лет при условии очной формы обучения</a:t>
            </a:r>
            <a:r>
              <a:rPr lang="ru-RU" sz="3000" b="1" dirty="0" smtClean="0">
                <a:solidFill>
                  <a:srgbClr val="005AA9"/>
                </a:solidFill>
              </a:rPr>
              <a:t>). Подтверждающие документы: договор, платежные документы, документ подтверждающий родство.</a:t>
            </a:r>
            <a:r>
              <a:rPr lang="en-US" sz="3000" b="1" dirty="0" smtClean="0">
                <a:solidFill>
                  <a:srgbClr val="005AA9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p.s. </a:t>
            </a:r>
            <a:r>
              <a:rPr lang="ru-RU" sz="2000" b="1" dirty="0">
                <a:solidFill>
                  <a:srgbClr val="FF0000"/>
                </a:solidFill>
              </a:rPr>
              <a:t>м</a:t>
            </a:r>
            <a:r>
              <a:rPr lang="ru-RU" sz="2000" b="1" dirty="0" smtClean="0">
                <a:solidFill>
                  <a:srgbClr val="FF0000"/>
                </a:solidFill>
              </a:rPr>
              <a:t>аксимальный вычет = 50 000руб./на каждого ребенка</a:t>
            </a:r>
            <a:r>
              <a:rPr lang="ru-RU" sz="3000" b="1" dirty="0" smtClean="0">
                <a:solidFill>
                  <a:srgbClr val="005AA9"/>
                </a:solidFill>
              </a:rPr>
              <a:t>.</a:t>
            </a:r>
          </a:p>
          <a:p>
            <a:pPr marL="457200" indent="-457200" algn="just">
              <a:buFontTx/>
              <a:buChar char="-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764" y="3714927"/>
            <a:ext cx="3888431" cy="354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E:\1111\s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9" t="5168" r="30989"/>
          <a:stretch>
            <a:fillRect/>
          </a:stretch>
        </p:blipFill>
        <p:spPr bwMode="auto">
          <a:xfrm>
            <a:off x="837015" y="3854816"/>
            <a:ext cx="2318538" cy="323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67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9463695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005AA9"/>
                </a:solidFill>
              </a:rPr>
              <a:t>Вычет по договорам пенсионного обеспечения и добровольного страхования </a:t>
            </a:r>
            <a:r>
              <a:rPr lang="ru-RU" sz="3000" b="1" dirty="0" smtClean="0">
                <a:solidFill>
                  <a:srgbClr val="005AA9"/>
                </a:solidFill>
              </a:rPr>
              <a:t>жизни, вычет </a:t>
            </a:r>
            <a:r>
              <a:rPr lang="ru-RU" sz="3000" b="1" dirty="0">
                <a:solidFill>
                  <a:srgbClr val="005AA9"/>
                </a:solidFill>
              </a:rPr>
              <a:t>по дополнительным взносам на накопительную пенсию</a:t>
            </a:r>
          </a:p>
          <a:p>
            <a:pPr algn="ctr"/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Пенсионные взносы по договорам негосударственное пенсионное обеспечение</a:t>
            </a: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Страховые взносы по договорам добровольного пенсионного страхования</a:t>
            </a: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Страховые взносы по договорам добровольного страхования жизни, если срок не менее 5 лет</a:t>
            </a:r>
          </a:p>
          <a:p>
            <a:pPr marL="457200" indent="-457200" algn="just">
              <a:buFontTx/>
              <a:buChar char="-"/>
            </a:pPr>
            <a:r>
              <a:rPr lang="ru-RU" sz="3000" b="1" dirty="0" smtClean="0">
                <a:solidFill>
                  <a:srgbClr val="005AA9"/>
                </a:solidFill>
              </a:rPr>
              <a:t>Дополнительные страховые взносы на накопительную пенсию</a:t>
            </a:r>
          </a:p>
          <a:p>
            <a:pPr marL="457200" indent="-457200" algn="just">
              <a:buFontTx/>
              <a:buChar char="-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06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54212" y="3132559"/>
            <a:ext cx="9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Подать декларацию 3-НДФЛ в связи с получением налогового вычета может налоговый резидент Российской Федерации, который получает доходы,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облагаемы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е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 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по ставке 13%.</a:t>
            </a:r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</p:txBody>
      </p:sp>
      <p:pic>
        <p:nvPicPr>
          <p:cNvPr id="13" name="Picture 4" descr="http://cs629510.vk.me/v629510649/1e46/ApBR-1xY7-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94"/>
          <a:stretch/>
        </p:blipFill>
        <p:spPr bwMode="auto">
          <a:xfrm>
            <a:off x="6426820" y="4644727"/>
            <a:ext cx="2558065" cy="229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99931" y="756295"/>
            <a:ext cx="9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Налоговый вычет – это сумма, на которую при наличии соответствующих оснований уменьшается налогооблагаемая база (доход, с которого уплачивается налог).</a:t>
            </a:r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7" y="456351"/>
            <a:ext cx="9217024" cy="824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</a:rPr>
              <a:t>New </a:t>
            </a:r>
            <a:endParaRPr lang="en-US" sz="3000" b="1" dirty="0">
              <a:solidFill>
                <a:srgbClr val="005AA9"/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</a:rPr>
              <a:t>Вычет на спорт</a:t>
            </a:r>
          </a:p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Вычет возможно будет получить по расходам на спорт, понесенным </a:t>
            </a:r>
            <a:r>
              <a:rPr lang="ru-RU" sz="3000" b="1" dirty="0" smtClean="0">
                <a:solidFill>
                  <a:srgbClr val="FF0000"/>
                </a:solidFill>
              </a:rPr>
              <a:t>с 01 января 2022 года</a:t>
            </a:r>
            <a:r>
              <a:rPr lang="ru-RU" sz="3000" b="1" dirty="0" smtClean="0">
                <a:solidFill>
                  <a:srgbClr val="005AA9"/>
                </a:solidFill>
              </a:rPr>
              <a:t>. </a:t>
            </a: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algn="just"/>
            <a:r>
              <a:rPr lang="ru-RU" sz="3000" b="1" dirty="0" smtClean="0">
                <a:solidFill>
                  <a:srgbClr val="005AA9"/>
                </a:solidFill>
              </a:rPr>
              <a:t>Условие для получения вычета: физкультурно-оздоровительная организация должна быть включена в перечень организаций, который сформирован </a:t>
            </a:r>
            <a:r>
              <a:rPr lang="ru-RU" sz="3000" b="1" dirty="0" err="1" smtClean="0">
                <a:solidFill>
                  <a:srgbClr val="005AA9"/>
                </a:solidFill>
              </a:rPr>
              <a:t>Минспортом</a:t>
            </a:r>
            <a:r>
              <a:rPr lang="ru-RU" sz="3000" b="1" dirty="0" smtClean="0">
                <a:solidFill>
                  <a:srgbClr val="005AA9"/>
                </a:solidFill>
              </a:rPr>
              <a:t> России не позднее 1 декабря 2021 года и опубликован на его официальном сайте.</a:t>
            </a:r>
          </a:p>
          <a:p>
            <a:pPr algn="just"/>
            <a:endParaRPr lang="ru-RU" sz="3000" b="1" dirty="0">
              <a:solidFill>
                <a:srgbClr val="005AA9"/>
              </a:solidFill>
            </a:endParaRPr>
          </a:p>
          <a:p>
            <a:pPr algn="ctr"/>
            <a:r>
              <a:rPr lang="ru-RU" sz="1900" b="1" dirty="0" smtClean="0">
                <a:solidFill>
                  <a:srgbClr val="005AA9"/>
                </a:solidFill>
              </a:rPr>
              <a:t>Заявить вычет можно, подав декларацию по форме 3-НДФЛ по итогам года, в котором были понесены расходы на спорт, а также получить у своего работодателя. Вычет возможно получить на себя и своих детей (до 18 лет).</a:t>
            </a:r>
            <a:endParaRPr lang="ru-RU" sz="1900" b="1" dirty="0" smtClean="0">
              <a:solidFill>
                <a:srgbClr val="FF0000"/>
              </a:solidFill>
            </a:endParaRPr>
          </a:p>
          <a:p>
            <a:pPr marL="457200" indent="-457200" algn="just">
              <a:buFontTx/>
              <a:buChar char="-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8890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5" y="417035"/>
            <a:ext cx="94636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Предельный размер социальных вычетов:</a:t>
            </a:r>
          </a:p>
          <a:p>
            <a:pPr marL="457200" indent="-457200" algn="just">
              <a:buFontTx/>
              <a:buChar char="-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464345" y="972318"/>
            <a:ext cx="432048" cy="121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858868" y="1164409"/>
            <a:ext cx="543686" cy="26882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1927493" y="888102"/>
            <a:ext cx="432048" cy="11643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11369" y="2314917"/>
            <a:ext cx="2232248" cy="470898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n w="0"/>
                <a:solidFill>
                  <a:srgbClr val="FF0000"/>
                </a:solidFill>
                <a:latin typeface="+mj-lt"/>
              </a:rPr>
              <a:t>120 000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 руб. – </a:t>
            </a:r>
            <a:r>
              <a:rPr lang="ru-RU" sz="2000" b="1" i="1" dirty="0" smtClean="0">
                <a:ln w="0"/>
                <a:solidFill>
                  <a:srgbClr val="005AA9"/>
                </a:solidFill>
                <a:latin typeface="+mj-lt"/>
              </a:rPr>
              <a:t>лечение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(за себя, за супруга, за родителей, за каждого ребенка (до 18 лет), </a:t>
            </a:r>
            <a:r>
              <a:rPr lang="ru-RU" sz="2000" b="1" i="1" dirty="0" smtClean="0">
                <a:ln w="0"/>
                <a:solidFill>
                  <a:srgbClr val="005AA9"/>
                </a:solidFill>
                <a:latin typeface="+mj-lt"/>
              </a:rPr>
              <a:t>обучение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(свое), покупка лекарств, по договорам </a:t>
            </a:r>
            <a:r>
              <a:rPr lang="ru-RU" sz="2000" b="1" i="1" dirty="0" smtClean="0">
                <a:ln w="0"/>
                <a:solidFill>
                  <a:srgbClr val="005AA9"/>
                </a:solidFill>
                <a:latin typeface="+mj-lt"/>
              </a:rPr>
              <a:t>пенсионного обеспечения и добровольного страхования жизни, расходы на фитнес</a:t>
            </a:r>
            <a:endParaRPr lang="ru-RU" sz="2000" b="1" i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21089" y="2191805"/>
            <a:ext cx="2718559" cy="209288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50 000 руб.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– на обучение каждого ребенка по очной форме обучения до 24 лет</a:t>
            </a:r>
          </a:p>
          <a:p>
            <a:pPr algn="ctr"/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16969" y="4366991"/>
            <a:ext cx="2659299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Не ограничено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– дорогостоящие лечение (за себя, за супруга, за родителей. За детей (до 18 лет)</a:t>
            </a:r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8576268" y="876377"/>
            <a:ext cx="462977" cy="10320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597581" y="2000692"/>
            <a:ext cx="2659299" cy="1015663"/>
          </a:xfrm>
          <a:prstGeom prst="rect">
            <a:avLst/>
          </a:prstGeom>
          <a:ln>
            <a:solidFill>
              <a:srgbClr val="005AA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Пожертвование (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не более 25% суммы дохода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)</a:t>
            </a:r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2991652" y="1104826"/>
            <a:ext cx="658873" cy="618314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люс 18"/>
          <p:cNvSpPr/>
          <p:nvPr/>
        </p:nvSpPr>
        <p:spPr>
          <a:xfrm>
            <a:off x="7722964" y="1083305"/>
            <a:ext cx="593988" cy="582169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0" name="Плюс 19"/>
          <p:cNvSpPr/>
          <p:nvPr/>
        </p:nvSpPr>
        <p:spPr>
          <a:xfrm>
            <a:off x="5634732" y="1063777"/>
            <a:ext cx="621628" cy="62122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20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Имущественный налоговый вычет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881" y="1476375"/>
            <a:ext cx="9865096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Это возмещение налогоплательщику НДФЛ уплаченной суммы налога за расходы:</a:t>
            </a:r>
          </a:p>
          <a:p>
            <a:pPr algn="ctr"/>
            <a:endParaRPr lang="ru-RU" sz="16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1.На новое строительство или приобретение на территории РФ объекта жилой недвижимости (долей в них), земельных участков под них;</a:t>
            </a:r>
          </a:p>
          <a:p>
            <a:pPr algn="ctr"/>
            <a:endParaRPr lang="ru-RU" sz="16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Максимальная сумма расходов</a:t>
            </a:r>
          </a:p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 </a:t>
            </a:r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2 000 000 рублей</a:t>
            </a:r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.</a:t>
            </a:r>
            <a:endParaRPr lang="ru-RU" sz="2500" b="1" dirty="0">
              <a:ln w="0"/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78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Имущественный налоговый вычет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1881" y="1476375"/>
            <a:ext cx="986509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4000" b="1" dirty="0">
                <a:ln w="0"/>
                <a:solidFill>
                  <a:srgbClr val="005AA9"/>
                </a:solidFill>
                <a:latin typeface="+mj-lt"/>
              </a:rPr>
              <a:t>2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.На погашение процентов по целевым займам, фактически израсходованных на новое строительство или приобретение на территории РФ жилья (доли в ней), земельного участка под него;</a:t>
            </a:r>
          </a:p>
          <a:p>
            <a:pPr algn="ctr"/>
            <a:endParaRPr lang="ru-RU" sz="16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Максимальная сумма расходов</a:t>
            </a:r>
          </a:p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 </a:t>
            </a:r>
            <a:r>
              <a:rPr lang="ru-RU" sz="4000" b="1" dirty="0">
                <a:ln w="0"/>
                <a:solidFill>
                  <a:srgbClr val="FF0000"/>
                </a:solidFill>
                <a:latin typeface="+mj-lt"/>
              </a:rPr>
              <a:t>3</a:t>
            </a:r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 000 000 рублей</a:t>
            </a:r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.</a:t>
            </a:r>
            <a:endParaRPr lang="ru-RU" sz="2500" b="1" dirty="0">
              <a:ln w="0"/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377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Имущественный налоговый вычет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44" y="1098549"/>
            <a:ext cx="5006752" cy="575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70836" y="2628503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Первый год начала использования имущественного вычета = год подписания акта приема-передачи или оформления имущества в собственность   </a:t>
            </a:r>
            <a:endParaRPr lang="ru-RU" sz="15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081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Имущественные налоговые вычеты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719" y="975034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 получения вычета</a:t>
            </a:r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9900199">
            <a:off x="6016700" y="1584151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482837">
            <a:off x="3174732" y="1590450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15751" y="2717489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Самостоятельно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164" y="2722577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Через работодателя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77810" y="3871614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Представить декларацию с подтверждающими документами.</a:t>
            </a:r>
            <a:endParaRPr lang="ru-RU" sz="1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8188" y="3303646"/>
            <a:ext cx="37444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1. Необходимо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направить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в налоговый орган по месту учета заявление о предоставлении вычета (лично или через ЛК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), с подтверждающими документами;</a:t>
            </a:r>
            <a:endParaRPr lang="ru-RU" sz="2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2. через месяц лично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получить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уведомление на право получения вычета (лично);</a:t>
            </a:r>
          </a:p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3.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предоставить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данное уведомление в бухгалтерию по месту работы.</a:t>
            </a:r>
          </a:p>
          <a:p>
            <a:pPr algn="ctr"/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endParaRPr lang="ru-RU" sz="2000" b="1" dirty="0" smtClean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449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Подтверждающие документы для получения имущественного вычета: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38188" y="1836415"/>
            <a:ext cx="9001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/>
            <a:r>
              <a:rPr lang="ru-RU" altLang="ru-RU" sz="2400" dirty="0" smtClean="0">
                <a:solidFill>
                  <a:srgbClr val="005AA9"/>
                </a:solidFill>
              </a:rPr>
              <a:t>1.Копию </a:t>
            </a:r>
            <a:r>
              <a:rPr lang="ru-RU" altLang="ru-RU" sz="2400" dirty="0">
                <a:solidFill>
                  <a:srgbClr val="005AA9"/>
                </a:solidFill>
              </a:rPr>
              <a:t>договора на приобретение квартиры (дома) с приложениями;</a:t>
            </a:r>
          </a:p>
          <a:p>
            <a:pPr marL="284163"/>
            <a:r>
              <a:rPr lang="ru-RU" altLang="ru-RU" sz="2400" dirty="0">
                <a:solidFill>
                  <a:srgbClr val="005AA9"/>
                </a:solidFill>
              </a:rPr>
              <a:t>2. Копию документа, подтверждающего оплату (расписки, платежные поручения, выписки);</a:t>
            </a:r>
          </a:p>
          <a:p>
            <a:pPr marL="284163"/>
            <a:r>
              <a:rPr lang="ru-RU" altLang="ru-RU" sz="2400" dirty="0">
                <a:solidFill>
                  <a:srgbClr val="005AA9"/>
                </a:solidFill>
              </a:rPr>
              <a:t>3. Свидетельство о регистрации права собственности (или выписку ЕГРН);</a:t>
            </a:r>
          </a:p>
          <a:p>
            <a:pPr marL="284163"/>
            <a:r>
              <a:rPr lang="ru-RU" altLang="ru-RU" sz="2400" dirty="0">
                <a:solidFill>
                  <a:srgbClr val="005AA9"/>
                </a:solidFill>
              </a:rPr>
              <a:t>4. Акт приема –передачи, если квартира приобретена по договору долевого участия в строительстве;</a:t>
            </a:r>
          </a:p>
          <a:p>
            <a:pPr marL="284163"/>
            <a:r>
              <a:rPr lang="ru-RU" altLang="ru-RU" sz="2400" dirty="0">
                <a:solidFill>
                  <a:srgbClr val="005AA9"/>
                </a:solidFill>
              </a:rPr>
              <a:t>5. Кредитный договор (при наличии);</a:t>
            </a:r>
          </a:p>
          <a:p>
            <a:pPr marL="284163"/>
            <a:r>
              <a:rPr lang="ru-RU" altLang="ru-RU" sz="2400" dirty="0">
                <a:solidFill>
                  <a:srgbClr val="005AA9"/>
                </a:solidFill>
              </a:rPr>
              <a:t>6. Справку об уплаченных процентах (если в декларации заявляются расходы по уплаченным процентам</a:t>
            </a:r>
            <a:r>
              <a:rPr lang="ru-RU" altLang="ru-RU" sz="2400" dirty="0" smtClean="0">
                <a:solidFill>
                  <a:srgbClr val="005AA9"/>
                </a:solidFill>
              </a:rPr>
              <a:t>);</a:t>
            </a:r>
            <a:endParaRPr lang="ru-RU" altLang="ru-RU" sz="2400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628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Подтверждающие документы для получения имущественного вычета: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0196" y="1836415"/>
            <a:ext cx="9001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/>
            <a:r>
              <a:rPr lang="ru-RU" altLang="ru-RU" sz="2400" dirty="0" smtClean="0">
                <a:solidFill>
                  <a:srgbClr val="005AA9"/>
                </a:solidFill>
              </a:rPr>
              <a:t>7.Свидетельство </a:t>
            </a:r>
            <a:r>
              <a:rPr lang="ru-RU" altLang="ru-RU" sz="2400" dirty="0">
                <a:solidFill>
                  <a:srgbClr val="005AA9"/>
                </a:solidFill>
              </a:rPr>
              <a:t>о регистрации брака (если квартира является собственностью супруга). </a:t>
            </a:r>
          </a:p>
          <a:p>
            <a:pPr marL="284163"/>
            <a:r>
              <a:rPr lang="ru-RU" altLang="ru-RU" sz="2400" u="sng" dirty="0">
                <a:solidFill>
                  <a:srgbClr val="FF0000"/>
                </a:solidFill>
              </a:rPr>
              <a:t>Справка: если квартира приобретена в браке, она является совместно нажитым имуществом  (ст. 33,34 Семейного Кодекса РФ),и оба супруга имеют право на имущественный вычет</a:t>
            </a:r>
            <a:r>
              <a:rPr lang="ru-RU" altLang="ru-RU" sz="2400" u="sng" dirty="0" smtClean="0">
                <a:solidFill>
                  <a:srgbClr val="FF0000"/>
                </a:solidFill>
              </a:rPr>
              <a:t>.</a:t>
            </a:r>
          </a:p>
          <a:p>
            <a:pPr marL="284163">
              <a:defRPr/>
            </a:pPr>
            <a:r>
              <a:rPr lang="ru-RU" altLang="ru-RU" sz="2400" dirty="0">
                <a:solidFill>
                  <a:srgbClr val="005AA9"/>
                </a:solidFill>
              </a:rPr>
              <a:t>8. Заявление о распределении имущественного налогового вычета между супругами, если возмещение налога  осуществляется  в доле, отличной от долей, указанных в ЕГРН;</a:t>
            </a:r>
          </a:p>
          <a:p>
            <a:pPr marL="284163">
              <a:defRPr/>
            </a:pPr>
            <a:r>
              <a:rPr lang="ru-RU" altLang="ru-RU" sz="2400" dirty="0">
                <a:solidFill>
                  <a:srgbClr val="005AA9"/>
                </a:solidFill>
              </a:rPr>
              <a:t>9. При заявлении имущественного вычета на жилой</a:t>
            </a:r>
            <a:br>
              <a:rPr lang="ru-RU" altLang="ru-RU" sz="2400" dirty="0">
                <a:solidFill>
                  <a:srgbClr val="005AA9"/>
                </a:solidFill>
              </a:rPr>
            </a:br>
            <a:r>
              <a:rPr lang="ru-RU" altLang="ru-RU" sz="2400" dirty="0">
                <a:solidFill>
                  <a:srgbClr val="005AA9"/>
                </a:solidFill>
              </a:rPr>
              <a:t> дом (при строительстве дома), платежные </a:t>
            </a:r>
          </a:p>
          <a:p>
            <a:pPr marL="284163">
              <a:defRPr/>
            </a:pPr>
            <a:r>
              <a:rPr lang="ru-RU" altLang="ru-RU" sz="2400" dirty="0">
                <a:solidFill>
                  <a:srgbClr val="005AA9"/>
                </a:solidFill>
              </a:rPr>
              <a:t>документы, подтверждающие расходы на</a:t>
            </a:r>
          </a:p>
          <a:p>
            <a:pPr marL="284163">
              <a:defRPr/>
            </a:pPr>
            <a:r>
              <a:rPr lang="ru-RU" altLang="ru-RU" sz="2400" dirty="0">
                <a:solidFill>
                  <a:srgbClr val="005AA9"/>
                </a:solidFill>
              </a:rPr>
              <a:t>строительство;</a:t>
            </a:r>
          </a:p>
          <a:p>
            <a:pPr marL="284163"/>
            <a:endParaRPr lang="ru-RU" altLang="ru-RU" sz="24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2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10196" y="456351"/>
            <a:ext cx="9463695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</a:rPr>
              <a:t>Инвестиционные налоговые вычеты</a:t>
            </a: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Правом на инвестиционные налоговые вычеты обладает налогоплательщик, который осуществлял следующие операции:</a:t>
            </a:r>
          </a:p>
          <a:p>
            <a:pPr algn="ctr"/>
            <a:endParaRPr lang="ru-RU" sz="3000" b="1" dirty="0" smtClean="0">
              <a:solidFill>
                <a:srgbClr val="005AA9"/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- С ценными бумагами, обращающимися на организационном рынке ценных бумаг, в результате которых получил доход;</a:t>
            </a:r>
          </a:p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- Вносил личные денежные средства на свои ИИС;</a:t>
            </a:r>
          </a:p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- Получал доход по операциям, учитываемым на ИИС.</a:t>
            </a:r>
          </a:p>
          <a:p>
            <a:pPr algn="ctr"/>
            <a:endParaRPr lang="ru-RU" sz="3000" b="1" dirty="0" smtClean="0">
              <a:solidFill>
                <a:srgbClr val="005AA9"/>
              </a:solidFill>
            </a:endParaRPr>
          </a:p>
          <a:p>
            <a:pPr marL="457200" indent="-457200" algn="just">
              <a:buFontTx/>
              <a:buChar char="-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457200" indent="-457200" algn="ctr">
              <a:buFontTx/>
              <a:buChar char="-"/>
            </a:pPr>
            <a:endParaRPr lang="ru-RU" sz="3000" b="1" dirty="0">
              <a:solidFill>
                <a:srgbClr val="005AA9"/>
              </a:solidFill>
            </a:endParaRPr>
          </a:p>
          <a:p>
            <a:pPr algn="ctr"/>
            <a:endParaRPr lang="ru-RU" sz="3000" b="1" dirty="0">
              <a:solidFill>
                <a:srgbClr val="005AA9"/>
              </a:solidFill>
            </a:endParaRPr>
          </a:p>
          <a:p>
            <a:pPr marL="457200" indent="-457200">
              <a:buAutoNum type="arabicPeriod"/>
            </a:pPr>
            <a:endParaRPr lang="ru-RU" sz="3000" b="1" dirty="0" smtClean="0">
              <a:solidFill>
                <a:srgbClr val="005AA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148" y="1548383"/>
            <a:ext cx="9937103" cy="47525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3464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Инвестиционный </a:t>
            </a:r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налоговые вычеты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719" y="975034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 получения вычета</a:t>
            </a:r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600250" y="1700788"/>
            <a:ext cx="798103" cy="10587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02484" y="2994488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Самостоятельно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27093" y="3708623"/>
            <a:ext cx="3744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Представить декларацию с подтверждающими документами.</a:t>
            </a:r>
            <a:endParaRPr lang="ru-RU" sz="15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864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54212" y="3132559"/>
            <a:ext cx="9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Например, налогоплательщик за 2020 год уплатил в бюджет 13% (отчислил с заработной платы) – 13 000руб, таким образом и вернуть налогоплательщик может не более 13 000 руб. - максимум заявить (понести</a:t>
            </a:r>
            <a:r>
              <a:rPr lang="ru-RU" sz="2400" b="1" dirty="0">
                <a:ln w="0"/>
                <a:solidFill>
                  <a:srgbClr val="005AA9"/>
                </a:solidFill>
                <a:latin typeface="+mj-lt"/>
              </a:rPr>
              <a:t>)</a:t>
            </a:r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 расходы за отчётный год 100 000руб.</a:t>
            </a:r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4411" y="1171793"/>
            <a:ext cx="9001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/>
                <a:solidFill>
                  <a:srgbClr val="005AA9"/>
                </a:solidFill>
                <a:latin typeface="+mj-lt"/>
              </a:rPr>
              <a:t>Возврату подлежит не вся сумма понесённых расходов, а соответствующая ему сумма уплаченного налога за отчетный год.</a:t>
            </a:r>
            <a:endParaRPr lang="ru-RU" sz="24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2614" y="5652839"/>
            <a:ext cx="900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Налоговые вычеты не могут получить граждане, которые освобождены от уплаты НДФЛ в связи с тем, что у них в принципе отсутствует облагаемый доход.</a:t>
            </a:r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5550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13929" y="324247"/>
            <a:ext cx="9001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Упрощенный порядок получения имущественного и инвестиционного  </a:t>
            </a:r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вычета: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6189" y="2628503"/>
            <a:ext cx="9001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Налоговые вычеты предоставляются в </a:t>
            </a:r>
            <a:r>
              <a:rPr lang="ru-RU" sz="4000" b="1" dirty="0" err="1" smtClean="0">
                <a:ln w="0"/>
                <a:solidFill>
                  <a:srgbClr val="005AA9"/>
                </a:solidFill>
                <a:latin typeface="+mj-lt"/>
              </a:rPr>
              <a:t>проактивном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 режиме посредством взаимодействия через «Личный кабинет налогоплательщика для физических лиц».</a:t>
            </a:r>
            <a:endParaRPr lang="ru-RU" sz="4000" b="1" dirty="0" smtClean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1423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3084" y="3388940"/>
            <a:ext cx="89289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rgbClr val="005AA9"/>
                </a:solidFill>
              </a:rPr>
              <a:t>Налоговые </a:t>
            </a:r>
            <a:r>
              <a:rPr lang="ru-RU" sz="1700" b="1" dirty="0">
                <a:solidFill>
                  <a:srgbClr val="005AA9"/>
                </a:solidFill>
              </a:rPr>
              <a:t>вычеты предоставляются при подаче налоговой декларации в налоговый орган налогоплательщиком по окончании налогового периода. В целях проверки обоснованности сумм заявленных вычетов и установления факта излишней уплаты налога налоговый орган вправе в трехмесячный срок с даты представления декларации провести камеральную налоговую проверку (п. 2 ст. 87, ст. 88 НК РФ</a:t>
            </a:r>
            <a:r>
              <a:rPr lang="ru-RU" sz="1700" b="1" dirty="0" smtClean="0">
                <a:solidFill>
                  <a:srgbClr val="005AA9"/>
                </a:solidFill>
              </a:rPr>
              <a:t>).</a:t>
            </a:r>
          </a:p>
          <a:p>
            <a:endParaRPr lang="ru-RU" sz="1700" b="1" dirty="0">
              <a:solidFill>
                <a:srgbClr val="005AA9"/>
              </a:solidFill>
            </a:endParaRPr>
          </a:p>
          <a:p>
            <a:endParaRPr lang="ru-RU" sz="1700" b="1" dirty="0" smtClean="0">
              <a:solidFill>
                <a:srgbClr val="005AA9"/>
              </a:solidFill>
            </a:endParaRPr>
          </a:p>
          <a:p>
            <a:r>
              <a:rPr lang="ru-RU" sz="1700" b="1" dirty="0">
                <a:solidFill>
                  <a:srgbClr val="005AA9"/>
                </a:solidFill>
              </a:rPr>
              <a:t>Согласно пункту 6 статьи 78 Налогового Кодекса РФ (далее – НК РФ) сумма излишне уплаченного налога подлежит возврату по письменному заявлению налогоплательщика в течение одного месяца со дня получения налоговым органом такого заявления. Заявление о зачете или о возврате суммы излишне уплаченного налога может быть подано в течение трех лет со дня уплаты указанной суммы (п. 7 ст. 78 НК РФ).</a:t>
            </a:r>
            <a:endParaRPr lang="ru-RU" sz="1700" b="1" dirty="0">
              <a:solidFill>
                <a:srgbClr val="005AA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0472" y="837595"/>
            <a:ext cx="89289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</a:rPr>
              <a:t>Срок </a:t>
            </a:r>
            <a:r>
              <a:rPr lang="ru-RU" sz="3000" b="1" dirty="0" smtClean="0">
                <a:solidFill>
                  <a:srgbClr val="FF0000"/>
                </a:solidFill>
              </a:rPr>
              <a:t>проверки </a:t>
            </a:r>
            <a:r>
              <a:rPr lang="ru-RU" sz="3000" b="1" dirty="0">
                <a:solidFill>
                  <a:srgbClr val="FF0000"/>
                </a:solidFill>
              </a:rPr>
              <a:t>налоговой декларации составляет </a:t>
            </a:r>
            <a:endParaRPr lang="ru-RU" sz="30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3000" b="1" dirty="0" smtClean="0">
                <a:solidFill>
                  <a:srgbClr val="FF0000"/>
                </a:solidFill>
              </a:rPr>
              <a:t>3 </a:t>
            </a:r>
            <a:r>
              <a:rPr lang="ru-RU" sz="3000" b="1" dirty="0">
                <a:solidFill>
                  <a:srgbClr val="FF0000"/>
                </a:solidFill>
              </a:rPr>
              <a:t>месяца и 1 месяц на возврат налога налогоплательщику</a:t>
            </a:r>
            <a:endParaRPr lang="ru-RU" sz="3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1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3452" y="637174"/>
            <a:ext cx="8784976" cy="514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Обязанность представлении декларации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3452" y="1836415"/>
            <a:ext cx="8784976" cy="482453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Обязанность представлении декларации </a:t>
            </a:r>
          </a:p>
          <a:p>
            <a:pPr algn="ctr"/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 уплате налога на доходы физических лиц возникает в следующих случаях:</a:t>
            </a:r>
          </a:p>
          <a:p>
            <a:pPr algn="ctr"/>
            <a:endParaRPr lang="ru-RU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Tx/>
              <a:buChar char="-"/>
            </a:pP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от продажи имущества,  находящегося в собственности менее минимального срока владения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ctr"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Tx/>
              <a:buChar char="-"/>
            </a:pP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от сдачи имущества в аренду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ctr"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Tx/>
              <a:buChar char="-"/>
            </a:pP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ри получении дохода от источников за пределами РФ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ctr"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Tx/>
              <a:buChar char="-"/>
            </a:pP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ри получении дохода в виде разного рода выигрышей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;</a:t>
            </a:r>
          </a:p>
          <a:p>
            <a:pPr marL="457200" indent="-457200" algn="ctr">
              <a:buFontTx/>
              <a:buChar char="-"/>
            </a:pPr>
            <a:endParaRPr lang="ru-RU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Tx/>
              <a:buChar char="-"/>
            </a:pPr>
            <a:r>
              <a:rPr lang="ru-RU" sz="2000" b="1" i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ные </a:t>
            </a:r>
            <a:r>
              <a:rPr lang="ru-RU" sz="20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доходы, например если осуществляли разовую работы по договорам гражданско-правового характера</a:t>
            </a:r>
            <a:endParaRPr lang="ru-RU" sz="2000" b="1" i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Tx/>
              <a:buChar char="-"/>
            </a:pPr>
            <a:endParaRPr lang="ru-RU" sz="20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8188" y="1974218"/>
            <a:ext cx="8784976" cy="10801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457200" indent="-457200" algn="ctr">
              <a:buFontTx/>
              <a:buChar char="-"/>
            </a:pPr>
            <a:endParaRPr lang="ru-RU" sz="20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318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67233" y="499418"/>
            <a:ext cx="9443980" cy="1369896"/>
          </a:xfrm>
        </p:spPr>
        <p:txBody>
          <a:bodyPr/>
          <a:lstStyle/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ea typeface="+mn-ea"/>
                <a:cs typeface="+mn-cs"/>
              </a:rPr>
              <a:t>Налоговая декларация по форме 3-НДФЛ </a:t>
            </a:r>
            <a:r>
              <a:rPr lang="ru-RU" sz="2000" b="0" dirty="0">
                <a:ea typeface="+mn-ea"/>
                <a:cs typeface="+mn-cs"/>
              </a:rPr>
              <a:t>– это письменное заявление физического лица о своих доходах и расходах за год. Если вы получили доход, то подать декларацию 3-НДФЛ в налоговую – обязанность. А если вы имеете право на вычет, то сдавать или не сдавать декларацию, это ваш выбор.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sz="half" idx="1"/>
          </p:nvPr>
        </p:nvSpPr>
        <p:spPr>
          <a:xfrm>
            <a:off x="450156" y="2566307"/>
            <a:ext cx="4266221" cy="3374564"/>
          </a:xfrm>
        </p:spPr>
        <p:txBody>
          <a:bodyPr/>
          <a:lstStyle/>
          <a:p>
            <a:pPr marL="0"/>
            <a:r>
              <a:rPr lang="ru-RU" altLang="ru-RU" sz="1900" dirty="0" smtClean="0">
                <a:solidFill>
                  <a:srgbClr val="FF0000"/>
                </a:solidFill>
              </a:rPr>
              <a:t>В </a:t>
            </a:r>
            <a:r>
              <a:rPr lang="ru-RU" altLang="ru-RU" sz="1900" dirty="0">
                <a:solidFill>
                  <a:srgbClr val="FF0000"/>
                </a:solidFill>
              </a:rPr>
              <a:t>случае получения дохода:</a:t>
            </a:r>
          </a:p>
          <a:p>
            <a:pPr marL="0"/>
            <a:r>
              <a:rPr lang="ru-RU" altLang="ru-RU" sz="1900" dirty="0"/>
              <a:t>Декларация по форме 3-НДФЛ подается не позднее 30 апреля года, следующего за годом получения дохода. В случае если </a:t>
            </a:r>
            <a:r>
              <a:rPr lang="ru-RU" altLang="ru-RU" sz="1900" b="1" dirty="0"/>
              <a:t>30 апреля </a:t>
            </a:r>
            <a:r>
              <a:rPr lang="ru-RU" altLang="ru-RU" sz="1900" dirty="0"/>
              <a:t>- нерабочий день, декларация подается в ближайший рабочий день. Уплатить НДФЛ, указанный в декларации, нужно не позднее </a:t>
            </a:r>
            <a:r>
              <a:rPr lang="ru-RU" altLang="ru-RU" sz="1900" b="1" dirty="0"/>
              <a:t>15 июля </a:t>
            </a:r>
            <a:r>
              <a:rPr lang="ru-RU" altLang="ru-RU" sz="1900" dirty="0"/>
              <a:t>года, следующего за годом получения дохода.</a:t>
            </a:r>
          </a:p>
          <a:p>
            <a:pPr marL="0"/>
            <a:endParaRPr lang="ru-RU" altLang="ru-RU" dirty="0" smtClean="0"/>
          </a:p>
        </p:txBody>
      </p:sp>
      <p:sp>
        <p:nvSpPr>
          <p:cNvPr id="11268" name="Объект 3"/>
          <p:cNvSpPr>
            <a:spLocks noGrp="1"/>
          </p:cNvSpPr>
          <p:nvPr>
            <p:ph sz="half" idx="2"/>
          </p:nvPr>
        </p:nvSpPr>
        <p:spPr>
          <a:xfrm>
            <a:off x="5274692" y="2628503"/>
            <a:ext cx="4294069" cy="2739791"/>
          </a:xfrm>
        </p:spPr>
        <p:txBody>
          <a:bodyPr/>
          <a:lstStyle/>
          <a:p>
            <a:pPr marL="0"/>
            <a:r>
              <a:rPr lang="ru-RU" altLang="ru-RU" sz="1900" dirty="0">
                <a:solidFill>
                  <a:srgbClr val="FF0000"/>
                </a:solidFill>
              </a:rPr>
              <a:t>В случае получения налогового вычета:</a:t>
            </a:r>
          </a:p>
          <a:p>
            <a:pPr marL="0"/>
            <a:r>
              <a:rPr lang="ru-RU" altLang="ru-RU" sz="1900" dirty="0"/>
              <a:t>Если декларация 3-НДФЛ подается исключительно с целью получения налогового вычета, подать ее можно в любое время </a:t>
            </a:r>
            <a:r>
              <a:rPr lang="ru-RU" altLang="ru-RU" sz="1900" b="1" dirty="0"/>
              <a:t>в течение трех лет </a:t>
            </a:r>
            <a:r>
              <a:rPr lang="ru-RU" altLang="ru-RU" sz="1900" dirty="0"/>
              <a:t>по окончании года, в котором возникло право на вычет.</a:t>
            </a:r>
            <a:endParaRPr lang="ru-RU" altLang="ru-RU" dirty="0" smtClean="0"/>
          </a:p>
        </p:txBody>
      </p:sp>
      <p:pic>
        <p:nvPicPr>
          <p:cNvPr id="11270" name="Picture 2" descr="E:\1111\kartinka-dlya-Assistenta-1024x3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9" y="5866741"/>
            <a:ext cx="3024336" cy="126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E:\1111\kak-vernut-ndf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36" y="5292799"/>
            <a:ext cx="1336705" cy="168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38188" y="2052439"/>
            <a:ext cx="9443980" cy="57606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000" b="0" dirty="0" smtClean="0">
                <a:solidFill>
                  <a:srgbClr val="FF0000"/>
                </a:solidFill>
                <a:ea typeface="+mn-ea"/>
                <a:cs typeface="+mn-cs"/>
              </a:rPr>
              <a:t>Срок представления декларации</a:t>
            </a:r>
            <a:endParaRPr lang="ru-RU" sz="2000" b="0" dirty="0">
              <a:solidFill>
                <a:srgbClr val="FF0000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67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714750" y="324247"/>
            <a:ext cx="9443981" cy="1012836"/>
          </a:xfrm>
        </p:spPr>
        <p:txBody>
          <a:bodyPr>
            <a:normAutofit fontScale="90000"/>
          </a:bodyPr>
          <a:lstStyle/>
          <a:p>
            <a:r>
              <a:rPr lang="ru-RU" altLang="ru-RU" sz="4100" dirty="0"/>
              <a:t>Минимальный срок владения имуществом:</a:t>
            </a:r>
          </a:p>
        </p:txBody>
      </p:sp>
      <p:sp>
        <p:nvSpPr>
          <p:cNvPr id="13315" name="Объект 12"/>
          <p:cNvSpPr>
            <a:spLocks noGrp="1"/>
          </p:cNvSpPr>
          <p:nvPr>
            <p:ph sz="half" idx="1"/>
          </p:nvPr>
        </p:nvSpPr>
        <p:spPr>
          <a:xfrm>
            <a:off x="1136174" y="1346560"/>
            <a:ext cx="4266221" cy="5054844"/>
          </a:xfrm>
        </p:spPr>
        <p:txBody>
          <a:bodyPr>
            <a:normAutofit lnSpcReduction="10000"/>
          </a:bodyPr>
          <a:lstStyle/>
          <a:p>
            <a:pPr marL="0"/>
            <a:r>
              <a:rPr lang="ru-RU" altLang="ru-RU" sz="2200" b="1" dirty="0"/>
              <a:t>3 года:</a:t>
            </a:r>
          </a:p>
          <a:p>
            <a:pPr marL="0">
              <a:buFont typeface="Calibri" pitchFamily="34" charset="0"/>
              <a:buAutoNum type="arabicPeriod"/>
            </a:pPr>
            <a:r>
              <a:rPr lang="ru-RU" altLang="ru-RU" sz="2200" dirty="0"/>
              <a:t>Недвижимость приобретена до 2016 года;</a:t>
            </a:r>
          </a:p>
          <a:p>
            <a:pPr marL="0">
              <a:buFont typeface="Calibri" pitchFamily="34" charset="0"/>
              <a:buAutoNum type="arabicPeriod"/>
            </a:pPr>
            <a:r>
              <a:rPr lang="ru-RU" altLang="ru-RU" sz="2200" dirty="0"/>
              <a:t>Недвижимость приобретена в собственность  в результате приватизации;</a:t>
            </a:r>
          </a:p>
          <a:p>
            <a:pPr marL="0">
              <a:buFont typeface="Calibri" pitchFamily="34" charset="0"/>
              <a:buAutoNum type="arabicPeriod"/>
            </a:pPr>
            <a:r>
              <a:rPr lang="ru-RU" altLang="ru-RU" sz="2200" dirty="0"/>
              <a:t>Недвижимость получена в наследство от близких родственников (в соотв. со ст. 105.1 НК РФ);</a:t>
            </a:r>
          </a:p>
          <a:p>
            <a:pPr marL="0">
              <a:buFont typeface="Calibri" pitchFamily="34" charset="0"/>
              <a:buAutoNum type="arabicPeriod"/>
            </a:pPr>
            <a:r>
              <a:rPr lang="ru-RU" altLang="ru-RU" sz="2200" dirty="0"/>
              <a:t>Транспорт;</a:t>
            </a:r>
          </a:p>
          <a:p>
            <a:pPr marL="0">
              <a:buFont typeface="Calibri" pitchFamily="34" charset="0"/>
              <a:buAutoNum type="arabicPeriod"/>
            </a:pPr>
            <a:r>
              <a:rPr lang="en-US" altLang="ru-RU" sz="2200" dirty="0">
                <a:solidFill>
                  <a:srgbClr val="FF0000"/>
                </a:solidFill>
              </a:rPr>
              <a:t>New</a:t>
            </a:r>
            <a:r>
              <a:rPr lang="en-US" altLang="ru-RU" sz="2200" dirty="0"/>
              <a:t> </a:t>
            </a:r>
            <a:r>
              <a:rPr lang="ru-RU" altLang="ru-RU" sz="2200" dirty="0"/>
              <a:t>При продаже единственного имущества (по сделкам осуществленным после 01.01.2020)</a:t>
            </a:r>
          </a:p>
          <a:p>
            <a:pPr marL="0">
              <a:buFont typeface="Calibri" pitchFamily="34" charset="0"/>
              <a:buAutoNum type="arabicPeriod"/>
            </a:pPr>
            <a:endParaRPr lang="ru-RU" altLang="ru-RU" sz="1900" dirty="0"/>
          </a:p>
        </p:txBody>
      </p:sp>
      <p:sp>
        <p:nvSpPr>
          <p:cNvPr id="13316" name="Объект 13"/>
          <p:cNvSpPr>
            <a:spLocks noGrp="1"/>
          </p:cNvSpPr>
          <p:nvPr>
            <p:ph sz="half" idx="2"/>
          </p:nvPr>
        </p:nvSpPr>
        <p:spPr>
          <a:xfrm>
            <a:off x="5177760" y="1346559"/>
            <a:ext cx="4294068" cy="4714121"/>
          </a:xfrm>
        </p:spPr>
        <p:txBody>
          <a:bodyPr>
            <a:normAutofit lnSpcReduction="10000"/>
          </a:bodyPr>
          <a:lstStyle/>
          <a:p>
            <a:pPr marL="0"/>
            <a:r>
              <a:rPr lang="ru-RU" altLang="ru-RU" sz="2200" b="1"/>
              <a:t>5 лет:</a:t>
            </a:r>
          </a:p>
          <a:p>
            <a:pPr marL="0">
              <a:buFont typeface="Calibri" pitchFamily="34" charset="0"/>
              <a:buAutoNum type="arabicPeriod"/>
            </a:pPr>
            <a:r>
              <a:rPr lang="ru-RU" altLang="ru-RU" sz="2200"/>
              <a:t>Недвижимость приобретена после 01.01.2016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88657" y="1239207"/>
            <a:ext cx="1069340" cy="1344225"/>
          </a:xfrm>
          <a:prstGeom prst="rect">
            <a:avLst/>
          </a:prstGeom>
        </p:spPr>
        <p:txBody>
          <a:bodyPr wrap="none" lIns="133261" tIns="66631" rIns="133261" bIns="66631" anchor="ctr">
            <a:normAutofit/>
          </a:bodyPr>
          <a:lstStyle/>
          <a:p>
            <a:pPr defTabSz="1332608">
              <a:defRPr/>
            </a:pPr>
            <a:endParaRPr lang="ru-RU" sz="61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51963" y="2298718"/>
            <a:ext cx="1069340" cy="1344225"/>
          </a:xfrm>
          <a:prstGeom prst="rect">
            <a:avLst/>
          </a:prstGeom>
        </p:spPr>
        <p:txBody>
          <a:bodyPr wrap="none" lIns="133261" tIns="66631" rIns="133261" bIns="66631" anchor="ctr">
            <a:normAutofit/>
          </a:bodyPr>
          <a:lstStyle/>
          <a:p>
            <a:pPr defTabSz="1332608">
              <a:defRPr/>
            </a:pPr>
            <a:endParaRPr lang="ru-RU" sz="61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7666" y="1134190"/>
            <a:ext cx="3284136" cy="5822640"/>
          </a:xfrm>
          <a:prstGeom prst="rect">
            <a:avLst/>
          </a:prstGeom>
        </p:spPr>
        <p:txBody>
          <a:bodyPr wrap="none" lIns="133261" tIns="66631" rIns="133261" bIns="66631" anchor="ctr">
            <a:normAutofit/>
          </a:bodyPr>
          <a:lstStyle/>
          <a:p>
            <a:pPr defTabSz="1332608">
              <a:defRPr/>
            </a:pPr>
            <a:endParaRPr lang="ru-RU" sz="2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750" y="1241540"/>
            <a:ext cx="1069340" cy="1344225"/>
          </a:xfrm>
          <a:prstGeom prst="rect">
            <a:avLst/>
          </a:prstGeom>
        </p:spPr>
        <p:txBody>
          <a:bodyPr wrap="none" lIns="133261" tIns="66631" rIns="133261" bIns="66631" anchor="ctr">
            <a:normAutofit/>
          </a:bodyPr>
          <a:lstStyle/>
          <a:p>
            <a:pPr defTabSz="1332608">
              <a:defRPr/>
            </a:pPr>
            <a:endParaRPr lang="ru-RU" sz="61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1357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738188" y="388704"/>
            <a:ext cx="9505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5AA9"/>
                </a:solidFill>
              </a:rPr>
              <a:t>Наиболее удобный способ заполнения и представления декларации 3-НДФЛ в электронном виде это с помощью Сервиса «Личный кабинет налогоплательщика для физических лиц» на сайте </a:t>
            </a:r>
            <a:r>
              <a:rPr lang="en-US" sz="2000" dirty="0" smtClean="0">
                <a:solidFill>
                  <a:srgbClr val="005AA9"/>
                </a:solidFill>
              </a:rPr>
              <a:t>nalog.gov.ru</a:t>
            </a:r>
            <a:endParaRPr lang="ru-RU" sz="2000" dirty="0">
              <a:solidFill>
                <a:srgbClr val="005AA9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5" t="24294" r="64071" b="62061"/>
          <a:stretch/>
        </p:blipFill>
        <p:spPr bwMode="auto">
          <a:xfrm>
            <a:off x="5778748" y="1116335"/>
            <a:ext cx="1783976" cy="84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8263" y="2211100"/>
            <a:ext cx="94789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5AA9"/>
                </a:solidFill>
              </a:rPr>
              <a:t>Заполнить и отправить декларацию 3-НДФЛ в электронном виде можно в мобильном приложении ФНС России «Налоги ФЛ»</a:t>
            </a:r>
            <a:endParaRPr lang="ru-RU" sz="2000" dirty="0">
              <a:solidFill>
                <a:srgbClr val="005AA9"/>
              </a:solidFill>
            </a:endParaRPr>
          </a:p>
        </p:txBody>
      </p:sp>
      <p:pic>
        <p:nvPicPr>
          <p:cNvPr id="3074" name="Picture 2" descr="D:\oplatit-nalogi-onlajn-teper-mozhno-s-pomoshhyu-smartfona-fns-vypustila-ofitsialnoe-mobilnoe-prilozhen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888" r="45630" b="66781"/>
          <a:stretch/>
        </p:blipFill>
        <p:spPr bwMode="auto">
          <a:xfrm>
            <a:off x="6606320" y="2705543"/>
            <a:ext cx="2106270" cy="110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8263" y="4212679"/>
            <a:ext cx="91492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5AA9"/>
                </a:solidFill>
              </a:rPr>
              <a:t>При подаче декларации в бумажном виде,  декларация заполняется с </a:t>
            </a:r>
            <a:r>
              <a:rPr lang="ru-RU" sz="2000" dirty="0">
                <a:solidFill>
                  <a:srgbClr val="005AA9"/>
                </a:solidFill>
              </a:rPr>
              <a:t>помощью программного продукта «Декларация 2020</a:t>
            </a:r>
            <a:r>
              <a:rPr lang="ru-RU" sz="2000" dirty="0" smtClean="0">
                <a:solidFill>
                  <a:srgbClr val="005AA9"/>
                </a:solidFill>
              </a:rPr>
              <a:t>»</a:t>
            </a:r>
          </a:p>
          <a:p>
            <a:pPr algn="just"/>
            <a:endParaRPr lang="ru-RU" sz="2000" dirty="0" smtClean="0">
              <a:solidFill>
                <a:srgbClr val="005AA9"/>
              </a:solidFill>
            </a:endParaRPr>
          </a:p>
          <a:p>
            <a:pPr algn="just"/>
            <a:endParaRPr lang="ru-RU" sz="2000" dirty="0">
              <a:solidFill>
                <a:srgbClr val="005AA9"/>
              </a:solidFill>
            </a:endParaRPr>
          </a:p>
          <a:p>
            <a:pPr algn="just"/>
            <a:endParaRPr lang="ru-RU" sz="2000" dirty="0">
              <a:solidFill>
                <a:srgbClr val="005AA9"/>
              </a:solidFill>
            </a:endParaRPr>
          </a:p>
          <a:p>
            <a:pPr algn="just"/>
            <a:endParaRPr lang="ru-RU" sz="2000" dirty="0">
              <a:solidFill>
                <a:srgbClr val="005AA9"/>
              </a:solidFill>
            </a:endParaRPr>
          </a:p>
          <a:p>
            <a:pPr algn="just"/>
            <a:r>
              <a:rPr lang="ru-RU" sz="2000" dirty="0" smtClean="0">
                <a:solidFill>
                  <a:srgbClr val="005AA9"/>
                </a:solidFill>
              </a:rPr>
              <a:t> Представляется декларация  в налоговый орган</a:t>
            </a:r>
          </a:p>
          <a:p>
            <a:pPr algn="just"/>
            <a:r>
              <a:rPr lang="ru-RU" sz="2000" dirty="0" smtClean="0">
                <a:solidFill>
                  <a:srgbClr val="005AA9"/>
                </a:solidFill>
              </a:rPr>
              <a:t> по месту прописки или в МФЦ по месту прописки</a:t>
            </a:r>
            <a:endParaRPr lang="ru-RU" sz="2000" dirty="0">
              <a:solidFill>
                <a:srgbClr val="005AA9"/>
              </a:solidFill>
            </a:endParaRPr>
          </a:p>
        </p:txBody>
      </p:sp>
      <p:pic>
        <p:nvPicPr>
          <p:cNvPr id="3075" name="Picture 3" descr="D:\unnamed-file-2048x136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508" r="15653" b="2403"/>
          <a:stretch/>
        </p:blipFill>
        <p:spPr bwMode="auto">
          <a:xfrm>
            <a:off x="8579000" y="6142885"/>
            <a:ext cx="875641" cy="72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748" y="4673084"/>
            <a:ext cx="627895" cy="78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D:\MIFNS8_18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61200" y="5580831"/>
            <a:ext cx="2736304" cy="153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2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82204" y="2768743"/>
            <a:ext cx="91492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5AA9"/>
                </a:solidFill>
              </a:rPr>
              <a:t>Видов налогов вычетов в России становится больше, а получать их – проще!</a:t>
            </a:r>
            <a:endParaRPr lang="ru-RU" sz="3000" b="1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171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8188" y="180231"/>
            <a:ext cx="96490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600" b="1" dirty="0" smtClean="0">
              <a:solidFill>
                <a:srgbClr val="005AA9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5AA9"/>
                </a:solidFill>
              </a:rPr>
              <a:t>Портал  ФНС России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www.nalog.gov.ru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t="10695" r="13713" b="3381"/>
          <a:stretch/>
        </p:blipFill>
        <p:spPr bwMode="auto">
          <a:xfrm>
            <a:off x="1818308" y="1903300"/>
            <a:ext cx="7263817" cy="5306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97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8188" y="-318136"/>
            <a:ext cx="96490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600" b="1" dirty="0" smtClean="0">
              <a:solidFill>
                <a:srgbClr val="005AA9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5AA9"/>
                </a:solidFill>
              </a:rPr>
              <a:t>Мобильное приложение</a:t>
            </a:r>
            <a:endParaRPr lang="ru-RU" sz="3600" b="1" dirty="0" smtClean="0">
              <a:solidFill>
                <a:srgbClr val="005AA9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«Налоги ФЛ»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image-25-11-21-10-14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8"/>
          <a:stretch/>
        </p:blipFill>
        <p:spPr bwMode="auto">
          <a:xfrm>
            <a:off x="5867993" y="1692399"/>
            <a:ext cx="2520280" cy="512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image-25-11-21-10-14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268" y="1436190"/>
            <a:ext cx="2664296" cy="576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7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954088" y="3636963"/>
            <a:ext cx="8588375" cy="3459162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altLang="ru-RU" sz="3500" b="1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</a:rPr>
              <a:t>Спасибо за внимание</a:t>
            </a:r>
            <a:endParaRPr lang="en-US" altLang="ru-RU" sz="35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endParaRPr lang="ru-RU" altLang="ru-RU" sz="33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endParaRPr lang="en-US" altLang="ru-RU" sz="33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3300" b="1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</a:rPr>
              <a:t>Единый контакт-центр ФНС России</a:t>
            </a:r>
            <a:endParaRPr lang="en-US" altLang="ru-RU" sz="3300" b="1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ru-RU" altLang="ru-RU" sz="3300" b="1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</a:rPr>
              <a:t>8-800-222-22-22</a:t>
            </a:r>
          </a:p>
          <a:p>
            <a:pPr>
              <a:lnSpc>
                <a:spcPct val="90000"/>
              </a:lnSpc>
            </a:pPr>
            <a:endParaRPr lang="ru-RU" altLang="ru-RU" sz="3300" dirty="0" smtClean="0">
              <a:solidFill>
                <a:schemeClr val="bg1">
                  <a:lumMod val="95000"/>
                </a:schemeClr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89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6189" y="1044327"/>
            <a:ext cx="9001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В соответствии с НК РФ в отчетном налоговой периоде налогоплательщик может подать декларации за </a:t>
            </a:r>
            <a:r>
              <a:rPr lang="ru-RU" sz="4000" b="1" dirty="0" smtClean="0">
                <a:ln w="0"/>
                <a:solidFill>
                  <a:srgbClr val="FF0000"/>
                </a:solidFill>
                <a:latin typeface="+mj-lt"/>
              </a:rPr>
              <a:t>три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 предшествующих года</a:t>
            </a:r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8188" y="5148783"/>
            <a:ext cx="9001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Например, в 2021 году можно заявить налоговые вычеты за </a:t>
            </a:r>
            <a:r>
              <a:rPr lang="ru-RU" sz="3000" b="1" dirty="0" smtClean="0">
                <a:ln w="0"/>
                <a:solidFill>
                  <a:srgbClr val="FF0000"/>
                </a:solidFill>
                <a:latin typeface="+mj-lt"/>
              </a:rPr>
              <a:t>2018, 2019, 2020 год</a:t>
            </a:r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.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80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9670" y="612279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Способы получения  вычета</a:t>
            </a:r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465234">
            <a:off x="3898817" y="1440547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644455">
            <a:off x="5987338" y="1380204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80170" y="2567377"/>
            <a:ext cx="519400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Представление декларации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63264" y="2551523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Через работодателя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172" y="3321461"/>
            <a:ext cx="4320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Особенности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:</a:t>
            </a:r>
            <a:r>
              <a:rPr lang="ru-RU" sz="2500" b="1" dirty="0">
                <a:ln w="0"/>
                <a:solidFill>
                  <a:srgbClr val="005AA9"/>
                </a:solidFill>
                <a:latin typeface="+mj-lt"/>
              </a:rPr>
              <a:t> 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возвращаем расходы понесенные в текущем налоговом периоде. </a:t>
            </a:r>
          </a:p>
          <a:p>
            <a:pPr algn="ctr"/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Налог будет возвращаться ежемесячно т.е. работодатель не будет удерживать налог. </a:t>
            </a:r>
          </a:p>
          <a:p>
            <a:pPr algn="ctr"/>
            <a:endParaRPr lang="ru-RU" sz="25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r>
              <a:rPr lang="ru-RU" sz="1500" b="1" dirty="0" smtClean="0">
                <a:ln w="0"/>
                <a:solidFill>
                  <a:srgbClr val="FF0000"/>
                </a:solidFill>
                <a:latin typeface="+mj-lt"/>
              </a:rPr>
              <a:t>Распространяется только на имущественный и социальный вычет.</a:t>
            </a:r>
            <a:endParaRPr lang="ru-RU" sz="1500" b="1" dirty="0">
              <a:ln w="0"/>
              <a:solidFill>
                <a:srgbClr val="FF0000"/>
              </a:solidFill>
              <a:latin typeface="+mj-lt"/>
            </a:endParaRPr>
          </a:p>
          <a:p>
            <a:pPr algn="ctr"/>
            <a:endParaRPr lang="ru-RU" sz="2500" b="1" dirty="0" smtClean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50756" y="3278340"/>
            <a:ext cx="399862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Особенности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:</a:t>
            </a:r>
            <a:r>
              <a:rPr lang="ru-RU" sz="2500" b="1" dirty="0">
                <a:ln w="0"/>
                <a:solidFill>
                  <a:srgbClr val="005AA9"/>
                </a:solidFill>
                <a:latin typeface="+mj-lt"/>
              </a:rPr>
              <a:t> 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возвращаем расходы</a:t>
            </a:r>
            <a:r>
              <a:rPr lang="en-US" sz="2500" b="1" dirty="0" smtClean="0">
                <a:ln w="0"/>
                <a:solidFill>
                  <a:srgbClr val="005AA9"/>
                </a:solidFill>
                <a:latin typeface="+mj-lt"/>
              </a:rPr>
              <a:t> </a:t>
            </a: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за предыдущие три года. Налог будет возвращен единой суммой за весь год.</a:t>
            </a:r>
          </a:p>
        </p:txBody>
      </p:sp>
    </p:spTree>
    <p:extLst>
      <p:ext uri="{BB962C8B-B14F-4D97-AF65-F5344CB8AC3E}">
        <p14:creationId xmlns:p14="http://schemas.microsoft.com/office/powerpoint/2010/main" val="21716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6189" y="376721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Способы получения  вычета</a:t>
            </a:r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465234">
            <a:off x="3610787" y="972319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644455">
            <a:off x="6026210" y="976174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74692" y="2128099"/>
            <a:ext cx="496855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ln w="0"/>
                <a:solidFill>
                  <a:srgbClr val="005AA9"/>
                </a:solidFill>
              </a:rPr>
              <a:t>Представление декларации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54880" y="2124447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Через работодателя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4880" y="2772519"/>
            <a:ext cx="374441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1. Необходимо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направить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в налоговый орган по месту учета заявление о предоставлении вычета (лично или через ЛК);</a:t>
            </a:r>
          </a:p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2. через месяц лично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получить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уведомление на право получения вычета (лично);</a:t>
            </a:r>
          </a:p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3.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предоставить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данное уведомление в бухгалтерию по месту работы.</a:t>
            </a:r>
          </a:p>
          <a:p>
            <a:pPr algn="ctr"/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endParaRPr lang="ru-RU" sz="2000" b="1" dirty="0" smtClean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36804" y="2907243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Необходимо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направить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в налоговый орган декларацию за год в котором были понесены расходы.</a:t>
            </a:r>
          </a:p>
        </p:txBody>
      </p:sp>
    </p:spTree>
    <p:extLst>
      <p:ext uri="{BB962C8B-B14F-4D97-AF65-F5344CB8AC3E}">
        <p14:creationId xmlns:p14="http://schemas.microsoft.com/office/powerpoint/2010/main" val="300828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6189" y="376721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Способы получения  вычета</a:t>
            </a:r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2" name="Стрелка вниз 1"/>
          <p:cNvSpPr/>
          <p:nvPr/>
        </p:nvSpPr>
        <p:spPr>
          <a:xfrm rot="2465234">
            <a:off x="3610787" y="972319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4880" y="2124447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0"/>
                <a:solidFill>
                  <a:srgbClr val="005AA9"/>
                </a:solidFill>
                <a:latin typeface="+mj-lt"/>
              </a:rPr>
              <a:t>Через работодателя</a:t>
            </a:r>
            <a:endParaRPr lang="ru-RU" sz="3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54879" y="2772519"/>
            <a:ext cx="912230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Необходимо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направить Заявление о подтверждении права на получении имущественного налогового вычета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. Можно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направить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через Сервис «Личный кабинет налогоплательщика для физических лиц» или представить лично в налоговый орган по месту учета.</a:t>
            </a:r>
          </a:p>
          <a:p>
            <a:pPr marL="457200" indent="-457200" algn="ctr">
              <a:buAutoNum type="arabicPeriod"/>
            </a:pP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По истечения месяца с даты представления Заявления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необходимо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лично прийти в налоговый орган для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получения Уведомление о подтверждении НО права налогоплательщика на имущественный налоговый вычет у налогового агента </a:t>
            </a:r>
          </a:p>
          <a:p>
            <a:pPr marL="457200" indent="-457200" algn="ctr">
              <a:buAutoNum type="arabicPeriod"/>
            </a:pP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Представить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 данное Уведомление </a:t>
            </a:r>
            <a:r>
              <a:rPr lang="ru-RU" sz="2000" b="1" dirty="0" smtClean="0">
                <a:ln w="0"/>
                <a:solidFill>
                  <a:srgbClr val="FF0000"/>
                </a:solidFill>
                <a:latin typeface="+mj-lt"/>
              </a:rPr>
              <a:t>по основному месту работы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до окончания года </a:t>
            </a:r>
            <a:endParaRPr lang="ru-RU" sz="2000" b="1" dirty="0">
              <a:ln w="0"/>
              <a:solidFill>
                <a:srgbClr val="005AA9"/>
              </a:solidFill>
              <a:latin typeface="+mj-lt"/>
            </a:endParaRPr>
          </a:p>
          <a:p>
            <a:pPr algn="ctr"/>
            <a:endParaRPr lang="ru-RU" sz="2000" b="1" dirty="0" smtClean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50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6189" y="376721"/>
            <a:ext cx="9001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Способы получения  вычета</a:t>
            </a:r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8" name="Стрелка вниз 7"/>
          <p:cNvSpPr/>
          <p:nvPr/>
        </p:nvSpPr>
        <p:spPr>
          <a:xfrm rot="19644455">
            <a:off x="6026210" y="976174"/>
            <a:ext cx="798103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482604" y="2128099"/>
            <a:ext cx="589347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ln w="0"/>
                <a:solidFill>
                  <a:srgbClr val="005AA9"/>
                </a:solidFill>
              </a:rPr>
              <a:t>Представление декларации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76189" y="2907243"/>
            <a:ext cx="890503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Необходимо направить в налоговый орган декларацию за год в котором были понесены расходы. Представить декларацию по месту учета можно одним из выбранных способов:</a:t>
            </a:r>
          </a:p>
          <a:p>
            <a:pPr algn="ctr"/>
            <a:endParaRPr lang="ru-RU" sz="25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marL="457200" indent="-457200" algn="just">
              <a:buAutoNum type="arabicPeriod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Через Сервис «Личный кабинет налогоплательщика для физических лиц»</a:t>
            </a:r>
          </a:p>
          <a:p>
            <a:pPr marL="457200" indent="-457200" algn="just">
              <a:buAutoNum type="arabicPeriod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Лично в налоговый орган по месту учета</a:t>
            </a:r>
          </a:p>
          <a:p>
            <a:pPr marL="457200" indent="-457200" algn="just">
              <a:buAutoNum type="arabicPeriod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Лично через МЦФ по месту учета</a:t>
            </a:r>
          </a:p>
          <a:p>
            <a:pPr marL="457200" indent="-457200" algn="just">
              <a:buAutoNum type="arabicPeriod"/>
            </a:pPr>
            <a:r>
              <a:rPr lang="ru-RU" sz="2500" b="1" dirty="0" smtClean="0">
                <a:ln w="0"/>
                <a:solidFill>
                  <a:srgbClr val="005AA9"/>
                </a:solidFill>
                <a:latin typeface="+mj-lt"/>
              </a:rPr>
              <a:t>Заказным письмом по почте с описью пакета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423507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96269" y="1548383"/>
            <a:ext cx="7560840" cy="345638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3780" y="1503670"/>
            <a:ext cx="9001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0"/>
                <a:solidFill>
                  <a:srgbClr val="FF0000"/>
                </a:solidFill>
                <a:latin typeface="+mj-lt"/>
              </a:rPr>
              <a:t>Какие расходы налогоплательщик может заявить налогоплательщик за три предыдущих года?</a:t>
            </a:r>
            <a:endParaRPr lang="ru-RU" sz="2500" b="1" dirty="0">
              <a:ln w="0"/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180" y="180231"/>
            <a:ext cx="9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n w="0"/>
                <a:solidFill>
                  <a:srgbClr val="005AA9"/>
                </a:solidFill>
                <a:latin typeface="+mj-lt"/>
              </a:rPr>
              <a:t>Виды вычетов </a:t>
            </a:r>
            <a:endParaRPr lang="ru-RU" sz="8000" b="1" dirty="0">
              <a:ln w="0"/>
              <a:solidFill>
                <a:srgbClr val="005AA9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8264" y="2700510"/>
            <a:ext cx="102251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700" b="1" dirty="0" smtClean="0">
                <a:ln w="0"/>
                <a:solidFill>
                  <a:srgbClr val="005AA9"/>
                </a:solidFill>
                <a:latin typeface="+mj-lt"/>
              </a:rPr>
              <a:t>Стандартные налоговые вычеты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(ст.218 НК РФ) 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;</a:t>
            </a:r>
          </a:p>
          <a:p>
            <a:pPr algn="just"/>
            <a:endParaRPr lang="ru-RU" sz="4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just"/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Социальные налоговые вычеты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(ст.219 НК РФ)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;</a:t>
            </a:r>
          </a:p>
          <a:p>
            <a:pPr marL="742950" indent="-742950" algn="just">
              <a:buAutoNum type="arabicPeriod"/>
            </a:pPr>
            <a:endParaRPr lang="ru-RU" sz="4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just"/>
            <a:r>
              <a:rPr lang="ru-RU" sz="3700" b="1" dirty="0" smtClean="0">
                <a:ln w="0"/>
                <a:solidFill>
                  <a:srgbClr val="005AA9"/>
                </a:solidFill>
                <a:latin typeface="+mj-lt"/>
              </a:rPr>
              <a:t>Имущественные налоговые вычеты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(ст. 219.1 НК РФ)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;</a:t>
            </a:r>
          </a:p>
          <a:p>
            <a:pPr marL="742950" indent="-742950" algn="just">
              <a:buAutoNum type="arabicPeriod"/>
            </a:pPr>
            <a:endParaRPr lang="ru-RU" sz="4000" b="1" dirty="0" smtClean="0">
              <a:ln w="0"/>
              <a:solidFill>
                <a:srgbClr val="005AA9"/>
              </a:solidFill>
              <a:latin typeface="+mj-lt"/>
            </a:endParaRPr>
          </a:p>
          <a:p>
            <a:pPr algn="just"/>
            <a:r>
              <a:rPr lang="ru-RU" sz="3700" b="1" dirty="0" smtClean="0">
                <a:ln w="0"/>
                <a:solidFill>
                  <a:srgbClr val="005AA9"/>
                </a:solidFill>
                <a:latin typeface="+mj-lt"/>
              </a:rPr>
              <a:t>Инвестиционные налоговые вычеты </a:t>
            </a:r>
            <a:r>
              <a:rPr lang="ru-RU" sz="2000" b="1" dirty="0" smtClean="0">
                <a:ln w="0"/>
                <a:solidFill>
                  <a:srgbClr val="005AA9"/>
                </a:solidFill>
                <a:latin typeface="+mj-lt"/>
              </a:rPr>
              <a:t>(ст.220 НК РФ)</a:t>
            </a:r>
            <a:r>
              <a:rPr lang="ru-RU" sz="4000" b="1" dirty="0" smtClean="0">
                <a:ln w="0"/>
                <a:solidFill>
                  <a:srgbClr val="005AA9"/>
                </a:solidFill>
                <a:latin typeface="+mj-lt"/>
              </a:rPr>
              <a:t>.</a:t>
            </a:r>
            <a:endParaRPr lang="ru-RU" sz="4000" b="1" dirty="0">
              <a:ln w="0"/>
              <a:solidFill>
                <a:srgbClr val="005AA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662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4799</TotalTime>
  <Words>2223</Words>
  <Application>Microsoft Office PowerPoint</Application>
  <PresentationFormat>Произвольный</PresentationFormat>
  <Paragraphs>229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Present_FNS2012_A4</vt:lpstr>
      <vt:lpstr>Налоговые вычеты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Налоговая декларация по форме 3-НДФЛ – это письменное заявление физического лица о своих доходах и расходах за год. Если вы получили доход, то подать декларацию 3-НДФЛ в налоговую – обязанность. А если вы имеете право на вычет, то сдавать или не сдавать декларацию, это ваш выбор.</vt:lpstr>
      <vt:lpstr>Минимальный срок владения имуществом: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УФНС по УР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Николаевич Ватолин</dc:creator>
  <cp:lastModifiedBy>Захарчук Елена Александровна</cp:lastModifiedBy>
  <cp:revision>324</cp:revision>
  <dcterms:created xsi:type="dcterms:W3CDTF">2014-02-26T05:16:26Z</dcterms:created>
  <dcterms:modified xsi:type="dcterms:W3CDTF">2021-11-25T07:04:43Z</dcterms:modified>
</cp:coreProperties>
</file>