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597" r:id="rId2"/>
    <p:sldId id="593" r:id="rId3"/>
    <p:sldId id="590" r:id="rId4"/>
    <p:sldId id="599" r:id="rId5"/>
    <p:sldId id="600" r:id="rId6"/>
    <p:sldId id="601" r:id="rId7"/>
    <p:sldId id="585" r:id="rId8"/>
    <p:sldId id="595" r:id="rId9"/>
    <p:sldId id="602" r:id="rId10"/>
    <p:sldId id="603" r:id="rId11"/>
    <p:sldId id="598" r:id="rId12"/>
  </p:sldIdLst>
  <p:sldSz cx="9144000" cy="5143500" type="screen16x9"/>
  <p:notesSz cx="6797675" cy="9926638"/>
  <p:defaultTextStyle>
    <a:defPPr>
      <a:defRPr lang="ru-RU"/>
    </a:defPPr>
    <a:lvl1pPr marL="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1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A"/>
    <a:srgbClr val="E6E6E6"/>
    <a:srgbClr val="E7E7E7"/>
    <a:srgbClr val="E9E9E9"/>
    <a:srgbClr val="EBEBEB"/>
    <a:srgbClr val="ECECEC"/>
    <a:srgbClr val="EAEAEA"/>
    <a:srgbClr val="DEE3E6"/>
    <a:srgbClr val="E5E9EB"/>
    <a:srgbClr val="00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46" autoAdjust="0"/>
    <p:restoredTop sz="93838" autoAdjust="0"/>
  </p:normalViewPr>
  <p:slideViewPr>
    <p:cSldViewPr showGuides="1">
      <p:cViewPr>
        <p:scale>
          <a:sx n="120" d="100"/>
          <a:sy n="120" d="100"/>
        </p:scale>
        <p:origin x="-1782" y="-522"/>
      </p:cViewPr>
      <p:guideLst>
        <p:guide orient="horz" pos="1620"/>
        <p:guide orient="horz" pos="759"/>
        <p:guide orient="horz" pos="237"/>
        <p:guide orient="horz" pos="3041"/>
        <p:guide pos="2880"/>
        <p:guide pos="708"/>
        <p:guide pos="1560"/>
        <p:guide pos="5140"/>
        <p:guide pos="5521"/>
        <p:guide pos="518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09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09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31E581D8-91B6-4AB0-90CB-BB553A2A6C7C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242"/>
            <a:ext cx="2946400" cy="496809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242"/>
            <a:ext cx="2946400" cy="496809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915D50A0-B7C1-4888-9508-A995C3CEC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2505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" y="10"/>
            <a:ext cx="2945661" cy="496332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61" y="10"/>
            <a:ext cx="2945661" cy="496332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24.11.2021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4538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89" tIns="45942" rIns="91889" bIns="4594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70" y="4715171"/>
            <a:ext cx="5438140" cy="4466987"/>
          </a:xfrm>
          <a:prstGeom prst="rect">
            <a:avLst/>
          </a:prstGeom>
        </p:spPr>
        <p:txBody>
          <a:bodyPr vert="horz" lIns="91889" tIns="45942" rIns="91889" bIns="4594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" y="9428595"/>
            <a:ext cx="2945661" cy="496332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61" y="9428595"/>
            <a:ext cx="2945661" cy="496332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60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0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004" indent="0">
              <a:buNone/>
              <a:defRPr sz="2500"/>
            </a:lvl2pPr>
            <a:lvl3pPr marL="816008" indent="0">
              <a:buNone/>
              <a:defRPr sz="2100"/>
            </a:lvl3pPr>
            <a:lvl4pPr marL="1224011" indent="0">
              <a:buNone/>
              <a:defRPr sz="1800"/>
            </a:lvl4pPr>
            <a:lvl5pPr marL="1632015" indent="0">
              <a:buNone/>
              <a:defRPr sz="1800"/>
            </a:lvl5pPr>
            <a:lvl6pPr marL="2040018" indent="0">
              <a:buNone/>
              <a:defRPr sz="1800"/>
            </a:lvl6pPr>
            <a:lvl7pPr marL="2448023" indent="0">
              <a:buNone/>
              <a:defRPr sz="1800"/>
            </a:lvl7pPr>
            <a:lvl8pPr marL="2856027" indent="0">
              <a:buNone/>
              <a:defRPr sz="1800"/>
            </a:lvl8pPr>
            <a:lvl9pPr marL="3264030" indent="0">
              <a:buNone/>
              <a:defRPr sz="18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1920" indent="2485">
              <a:defRPr>
                <a:latin typeface="+mj-lt"/>
              </a:defRPr>
            </a:lvl2pPr>
            <a:lvl3pPr marL="491808" indent="-203678">
              <a:tabLst/>
              <a:defRPr>
                <a:latin typeface="+mj-lt"/>
              </a:defRPr>
            </a:lvl3pPr>
            <a:lvl4pPr marL="0" indent="2819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8"/>
            <a:ext cx="923618" cy="282640"/>
          </a:xfrm>
          <a:prstGeom prst="rect">
            <a:avLst/>
          </a:prstGeom>
          <a:noFill/>
        </p:spPr>
        <p:txBody>
          <a:bodyPr wrap="square" lIns="71536" tIns="35768" rIns="71536" bIns="35768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4"/>
            <a:ext cx="7337192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4405" indent="0">
              <a:defRPr>
                <a:latin typeface="+mj-lt"/>
              </a:defRPr>
            </a:lvl2pPr>
            <a:lvl3pPr marL="491808" indent="-203678">
              <a:defRPr>
                <a:latin typeface="+mj-lt"/>
              </a:defRPr>
            </a:lvl3pPr>
            <a:lvl4pPr marL="0" indent="281920">
              <a:defRPr>
                <a:latin typeface="+mj-lt"/>
              </a:defRPr>
            </a:lvl4pPr>
            <a:lvl5pPr marL="112271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4"/>
            <a:ext cx="7337901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2572290"/>
            <a:ext cx="7320689" cy="2254803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0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01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01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01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0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02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03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5" y="367517"/>
            <a:ext cx="7343873" cy="832711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5" y="1200150"/>
            <a:ext cx="7343873" cy="3626943"/>
          </a:xfrm>
          <a:prstGeom prst="rect">
            <a:avLst/>
          </a:prstGeom>
        </p:spPr>
        <p:txBody>
          <a:bodyPr vert="horz" lIns="81601" tIns="40801" rIns="81601" bIns="40801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4531069"/>
            <a:ext cx="619711" cy="473875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816008" rtl="0" eaLnBrk="1" latinLnBrk="0" hangingPunct="1">
        <a:lnSpc>
          <a:spcPts val="4068"/>
        </a:lnSpc>
        <a:spcBef>
          <a:spcPct val="0"/>
        </a:spcBef>
        <a:buNone/>
        <a:defRPr sz="3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405" indent="0" algn="l" defTabSz="816008" rtl="0" eaLnBrk="1" latinLnBrk="0" hangingPunct="1">
        <a:spcBef>
          <a:spcPct val="20000"/>
        </a:spcBef>
        <a:buFont typeface="+mj-lt"/>
        <a:buNone/>
        <a:defRPr sz="29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05" indent="0" algn="l" defTabSz="816008" rtl="0" eaLnBrk="1" latinLnBrk="0" hangingPunct="1">
        <a:spcBef>
          <a:spcPct val="20000"/>
        </a:spcBef>
        <a:buFont typeface="Arial" pitchFamily="34" charset="0"/>
        <a:buNone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631" indent="-203678" algn="l" defTabSz="816008" rtl="0" eaLnBrk="1" latinLnBrk="0" hangingPunct="1">
        <a:spcBef>
          <a:spcPct val="20000"/>
        </a:spcBef>
        <a:buFont typeface="Arial" pitchFamily="34" charset="0"/>
        <a:buChar char="•"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920" algn="just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tabLst/>
        <a:defRPr sz="13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712" indent="0" algn="l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defRPr sz="11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021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024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029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032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04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00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011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015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01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023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027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03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461" y="483518"/>
            <a:ext cx="1301083" cy="124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1187624" y="2177131"/>
            <a:ext cx="7344816" cy="22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Особенности администрирования транспортного и земельного налога организаций в 2021 году</a:t>
            </a:r>
            <a:endParaRPr lang="ru-RU" altLang="ru-RU" sz="24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endParaRPr lang="ru-RU" altLang="ru-RU" sz="24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endParaRPr lang="ru-RU" altLang="ru-RU" sz="18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Докладчик главный налоговый инспектор отдела налогообложения имущества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УФНС России по Удмуртской Республике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Токарева Н.В.</a:t>
            </a:r>
            <a:endParaRPr lang="ru-RU" altLang="ru-RU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endParaRPr lang="ru-RU" altLang="ru-RU" sz="2000" b="1" i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99728" y="1732169"/>
            <a:ext cx="8416550" cy="28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400" b="1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ФЕДЕРАЛЬНАЯ НАЛОГОВАЯ СЛУЖБА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772522" y="4659982"/>
            <a:ext cx="3672408" cy="29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b="1" spc="-3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24.11.2021</a:t>
            </a:r>
            <a:endParaRPr lang="ru-RU" altLang="ru-RU" b="1" spc="-3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757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11560" y="699542"/>
            <a:ext cx="7704855" cy="412755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1600" b="0" dirty="0" smtClean="0">
                <a:latin typeface="Arial Narrow" pitchFamily="34" charset="0"/>
              </a:rPr>
              <a:t>1. </a:t>
            </a:r>
            <a:r>
              <a:rPr lang="ru-RU" sz="1600" b="0" u="sng" dirty="0" smtClean="0">
                <a:latin typeface="Arial Narrow" pitchFamily="34" charset="0"/>
              </a:rPr>
              <a:t>В отношении </a:t>
            </a:r>
            <a:r>
              <a:rPr lang="ru-RU" sz="1600" u="sng" dirty="0" smtClean="0">
                <a:latin typeface="Arial Narrow" pitchFamily="34" charset="0"/>
              </a:rPr>
              <a:t>транспортных средств, прекративших свое существование в связи с их гибелью или уничтожением</a:t>
            </a:r>
            <a:r>
              <a:rPr lang="ru-RU" sz="1600" b="0" dirty="0" smtClean="0">
                <a:latin typeface="Arial Narrow" pitchFamily="34" charset="0"/>
              </a:rPr>
              <a:t> (с 1-го числа месяца гибели или уничтожения такого транспортного средства на основании заявления (п. 3.1 ст. 362 НК РФ)):</a:t>
            </a:r>
          </a:p>
          <a:p>
            <a:pPr algn="just">
              <a:buFontTx/>
              <a:buChar char="-"/>
            </a:pPr>
            <a:r>
              <a:rPr lang="ru-RU" sz="1600" b="0" dirty="0" smtClean="0">
                <a:latin typeface="Arial Narrow" pitchFamily="34" charset="0"/>
              </a:rPr>
              <a:t> заявление о гибели или уничтожении объекта налогообложения по транспортному налогу КНД 1150076, утв. Приказом ФНС России от 29.12.2020 №ЕД-7-21/972@;</a:t>
            </a:r>
          </a:p>
          <a:p>
            <a:pPr algn="just">
              <a:buFontTx/>
              <a:buChar char="-"/>
            </a:pPr>
            <a:r>
              <a:rPr lang="ru-RU" sz="1600" b="0" dirty="0" smtClean="0">
                <a:latin typeface="Arial Narrow" pitchFamily="34" charset="0"/>
              </a:rPr>
              <a:t> </a:t>
            </a:r>
            <a:r>
              <a:rPr lang="ru-RU" sz="1600" dirty="0" smtClean="0">
                <a:latin typeface="Arial Narrow" pitchFamily="34" charset="0"/>
              </a:rPr>
              <a:t>уведомление</a:t>
            </a:r>
            <a:r>
              <a:rPr lang="ru-RU" sz="1600" b="0" dirty="0" smtClean="0">
                <a:latin typeface="Arial Narrow" pitchFamily="34" charset="0"/>
              </a:rPr>
              <a:t> о прекращении исчисления налога (</a:t>
            </a:r>
            <a:r>
              <a:rPr lang="ru-RU" sz="1600" b="0" dirty="0">
                <a:latin typeface="Arial Narrow" pitchFamily="34" charset="0"/>
              </a:rPr>
              <a:t>КНД </a:t>
            </a:r>
            <a:r>
              <a:rPr lang="ru-RU" sz="1600" b="0" dirty="0" smtClean="0">
                <a:latin typeface="Arial Narrow" pitchFamily="34" charset="0"/>
              </a:rPr>
              <a:t>1125169) либо </a:t>
            </a:r>
            <a:r>
              <a:rPr lang="ru-RU" sz="1600" dirty="0" smtClean="0">
                <a:latin typeface="Arial Narrow" pitchFamily="34" charset="0"/>
              </a:rPr>
              <a:t>сообщение</a:t>
            </a:r>
            <a:r>
              <a:rPr lang="ru-RU" sz="1600" b="0" dirty="0" smtClean="0">
                <a:latin typeface="Arial Narrow" pitchFamily="34" charset="0"/>
              </a:rPr>
              <a:t> об отсутствии основания для прекращения исчисления налога (КНД 1125170) в связи с гибелью или уничтожением объекта налогообложения.</a:t>
            </a:r>
          </a:p>
          <a:p>
            <a:pPr algn="just"/>
            <a:r>
              <a:rPr lang="ru-RU" sz="1600" b="0" dirty="0" smtClean="0">
                <a:latin typeface="Arial Narrow" pitchFamily="34" charset="0"/>
              </a:rPr>
              <a:t>2. Прекращение исчисления транспортного налога </a:t>
            </a:r>
            <a:r>
              <a:rPr lang="ru-RU" sz="1600" u="sng" dirty="0" smtClean="0">
                <a:latin typeface="Arial Narrow" pitchFamily="34" charset="0"/>
              </a:rPr>
              <a:t>в отношении принудительно изъятого транспортного средства </a:t>
            </a:r>
            <a:r>
              <a:rPr lang="ru-RU" sz="1600" b="0" dirty="0" smtClean="0">
                <a:latin typeface="Arial Narrow" pitchFamily="34" charset="0"/>
              </a:rPr>
              <a:t>(до 01.01.2022 - прекращается с момента прекращения права собственности на транспортное средство, с 01.01.2022 - с 1-го числа месяца, в котором транспортное средство было принудительно изъято у собственника (п</a:t>
            </a:r>
            <a:r>
              <a:rPr lang="ru-RU" sz="1600" b="0" dirty="0">
                <a:latin typeface="Arial Narrow" pitchFamily="34" charset="0"/>
              </a:rPr>
              <a:t>. 3.4 ст. 362 НК РФ</a:t>
            </a:r>
            <a:r>
              <a:rPr lang="ru-RU" sz="1600" b="0" dirty="0" smtClean="0">
                <a:latin typeface="Arial Narrow" pitchFamily="34" charset="0"/>
              </a:rPr>
              <a:t>)):</a:t>
            </a:r>
          </a:p>
          <a:p>
            <a:pPr algn="just">
              <a:buFontTx/>
              <a:buChar char="-"/>
            </a:pPr>
            <a:r>
              <a:rPr lang="ru-RU" sz="1600" b="0" dirty="0" smtClean="0">
                <a:latin typeface="Arial Narrow" pitchFamily="34" charset="0"/>
              </a:rPr>
              <a:t>С 2022 заявление о прекращении исчисления транспортного налога в связи с принудительным изъятием транспортного средства КНД 1150122, утв. Приказом ФНС России от 19.07.2021 №ЕД-7-21/675</a:t>
            </a:r>
            <a:r>
              <a:rPr lang="en-US" sz="1600" b="0" dirty="0" smtClean="0">
                <a:latin typeface="Arial Narrow" pitchFamily="34" charset="0"/>
              </a:rPr>
              <a:t>@</a:t>
            </a:r>
            <a:r>
              <a:rPr lang="ru-RU" sz="1600" b="0" dirty="0" smtClean="0">
                <a:latin typeface="Arial Narrow" pitchFamily="34" charset="0"/>
              </a:rPr>
              <a:t>;</a:t>
            </a:r>
          </a:p>
          <a:p>
            <a:pPr algn="just"/>
            <a:r>
              <a:rPr lang="ru-RU" sz="1600" b="0" dirty="0" smtClean="0">
                <a:latin typeface="Arial Narrow" pitchFamily="34" charset="0"/>
              </a:rPr>
              <a:t>- </a:t>
            </a:r>
            <a:r>
              <a:rPr lang="ru-RU" sz="1600" dirty="0" smtClean="0">
                <a:latin typeface="Arial Narrow" pitchFamily="34" charset="0"/>
              </a:rPr>
              <a:t>уведомление</a:t>
            </a:r>
            <a:r>
              <a:rPr lang="ru-RU" sz="1600" b="0" dirty="0" smtClean="0">
                <a:latin typeface="Arial Narrow" pitchFamily="34" charset="0"/>
              </a:rPr>
              <a:t> о прекращении исчисления налога (КНД 1125359) либо </a:t>
            </a:r>
            <a:r>
              <a:rPr lang="ru-RU" sz="1600" dirty="0" smtClean="0">
                <a:latin typeface="Arial Narrow" pitchFamily="34" charset="0"/>
              </a:rPr>
              <a:t>сообщение</a:t>
            </a:r>
            <a:r>
              <a:rPr lang="ru-RU" sz="1600" b="0" dirty="0" smtClean="0">
                <a:latin typeface="Arial Narrow" pitchFamily="34" charset="0"/>
              </a:rPr>
              <a:t> об отсутствии основания для прекращения исчисления налога (КНД 1125360) в связи с принудительным изъятием транспортного средства.</a:t>
            </a:r>
          </a:p>
          <a:p>
            <a:endParaRPr lang="ru-RU" sz="1500" dirty="0" smtClean="0">
              <a:latin typeface="Arial Narrow" pitchFamily="34" charset="0"/>
            </a:endParaRPr>
          </a:p>
          <a:p>
            <a:endParaRPr lang="ru-RU" sz="2000" dirty="0">
              <a:latin typeface="Arial Narrow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375804"/>
            <a:ext cx="7337192" cy="39574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latin typeface="Arial Narrow" pitchFamily="34" charset="0"/>
              </a:rPr>
              <a:t>Упразднения по транспортному налогу в 2021 году:</a:t>
            </a:r>
            <a:endParaRPr lang="ru-RU" sz="2200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7" y="1851670"/>
            <a:ext cx="7320689" cy="86409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Arial Narrow" panose="020B0606020202030204" pitchFamily="34" charset="0"/>
              </a:rPr>
              <a:t>Спасибо за внимание</a:t>
            </a:r>
            <a:endParaRPr lang="ru-RU" sz="3200" dirty="0"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4193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Прямая соединительная линия 29"/>
          <p:cNvCxnSpPr/>
          <p:nvPr/>
        </p:nvCxnSpPr>
        <p:spPr>
          <a:xfrm>
            <a:off x="1207144" y="4876006"/>
            <a:ext cx="1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4"/>
            <a:ext cx="7992888" cy="7282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spc="-5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Налогового администрирования земельного налога и транспортного налога с 2021</a:t>
            </a:r>
            <a:r>
              <a:rPr lang="en-US" sz="2800" spc="-5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800" spc="-5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года</a:t>
            </a:r>
            <a:endParaRPr lang="ru-RU" sz="2800" spc="-5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779912" y="2427734"/>
            <a:ext cx="2160240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755576" y="1020360"/>
            <a:ext cx="7632848" cy="327958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685800" indent="-342900" algn="ctr" defTabSz="1043056">
              <a:lnSpc>
                <a:spcPct val="90000"/>
              </a:lnSpc>
              <a:spcBef>
                <a:spcPct val="0"/>
              </a:spcBef>
              <a:buAutoNum type="arabicPeriod"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Отмена обязанности организаций представлять налоговые декларации по земельному налогу и транспортному налогу, начиная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 налогового периода за 2020г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. (Федеральные законы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от 15.04.2019 № 63-ФЗ и от 29.09.2019 №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325-ФЗ);</a:t>
            </a: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AutoNum type="arabicPeriod"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AutoNum type="arabicPeriod"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Сообщение налогового органа об исчисленной сумме налога за 2020 год 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пункты 4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и 5 статьи 363 и пункт 5 статьи 397 Налогового кодекса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РФ);</a:t>
            </a: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3.  Сообщение о наличии земельных участков и транспортных средств (до 31 декабря года, следующего за отчетным налоговым периодом) (пункт 2.2 статьи 23 Налогового кодекса РФ);</a:t>
            </a: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AutoNum type="arabicPeriod"/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4. Заявительный порядок предоставления льгот (статья 361.1 и статья 396 Налогового кодекса РФ).</a:t>
            </a: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 flipV="1">
            <a:off x="827584" y="3003798"/>
            <a:ext cx="2196364" cy="105705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2211710"/>
            <a:ext cx="2808312" cy="117660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R="0" algn="l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844" y="4443958"/>
            <a:ext cx="5796524" cy="3980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833" y="4564912"/>
            <a:ext cx="5688632" cy="3110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23948" y="843559"/>
            <a:ext cx="3780299" cy="21602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79366" y="3867894"/>
            <a:ext cx="4300946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143305"/>
            <a:ext cx="320694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1063" y="2790608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482130" y="995717"/>
            <a:ext cx="0" cy="0"/>
          </a:xfrm>
          <a:prstGeom prst="line">
            <a:avLst/>
          </a:prstGeom>
          <a:ln w="6350" cmpd="sng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5719617" y="3295079"/>
            <a:ext cx="0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8256237" y="995717"/>
            <a:ext cx="0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344800" y="3556800"/>
            <a:ext cx="540000" cy="100811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19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4"/>
            <a:ext cx="7992888" cy="728224"/>
          </a:xfrm>
        </p:spPr>
        <p:txBody>
          <a:bodyPr>
            <a:noAutofit/>
          </a:bodyPr>
          <a:lstStyle/>
          <a:p>
            <a:pPr algn="ctr"/>
            <a:r>
              <a:rPr lang="ru-RU" sz="2200" spc="-5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Сообщение налогового органа об исчисленной сумме </a:t>
            </a:r>
            <a:br>
              <a:rPr lang="ru-RU" sz="2200" spc="-5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200" u="sng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земельного</a:t>
            </a:r>
            <a:r>
              <a:rPr lang="ru-RU" sz="2200" spc="-5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ru-RU" sz="2200" u="sng" dirty="0">
                <a:solidFill>
                  <a:srgbClr val="FF0000"/>
                </a:solidFill>
                <a:latin typeface="Arial Narrow" panose="020B0606020202030204" pitchFamily="34" charset="0"/>
              </a:rPr>
              <a:t>и транспортного </a:t>
            </a:r>
            <a:r>
              <a:rPr lang="ru-RU" sz="2200" spc="-5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налогов</a:t>
            </a:r>
            <a:endParaRPr lang="ru-RU" sz="2200" spc="-5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779912" y="2427734"/>
            <a:ext cx="2160240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39553" y="1131590"/>
            <a:ext cx="8208912" cy="331236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342900" defTabSz="1043056">
              <a:lnSpc>
                <a:spcPct val="90000"/>
              </a:lnSpc>
              <a:spcBef>
                <a:spcPct val="0"/>
              </a:spcBef>
            </a:pP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584" y="1995686"/>
            <a:ext cx="43204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2211710"/>
            <a:ext cx="3528392" cy="20882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R="0" algn="l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844" y="4155926"/>
            <a:ext cx="5796524" cy="40898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</a:p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833" y="4564912"/>
            <a:ext cx="5688632" cy="3110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760" y="987574"/>
            <a:ext cx="4392487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205964" y="1735521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7584" y="3556800"/>
            <a:ext cx="7992887" cy="67113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71800" y="2143305"/>
            <a:ext cx="432048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7584" y="2345061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344800" y="3556800"/>
            <a:ext cx="540000" cy="100811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594236" y="2499741"/>
            <a:ext cx="6938203" cy="86409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>
              <a:spcBef>
                <a:spcPct val="0"/>
              </a:spcBef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131590"/>
            <a:ext cx="793123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Сообщение налогового органа об исчисленной сумме налога за 2020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год  (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риказ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ФНС России от 05.07.2019 №ММВ-7-21/337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@). По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транспортному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налогу форма КНД 1152006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, по земельному налогу по форме по КНД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1152007.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just"/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Сообщение </a:t>
            </a: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составляется на </a:t>
            </a:r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основании сведений:</a:t>
            </a:r>
          </a:p>
          <a:p>
            <a:pPr marL="285750" indent="-285750" algn="just">
              <a:buFontTx/>
              <a:buChar char="-"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ЕГРН;</a:t>
            </a:r>
          </a:p>
          <a:p>
            <a:pPr marL="285750" indent="-285750" algn="just">
              <a:buFontTx/>
              <a:buChar char="-"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Регистрирующих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органов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(МВД России,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Минпромторга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России, МЧС России,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Росреестра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,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Росморречфлота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,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Росавиации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,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Россельхознадзора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,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гостехнадзора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).</a:t>
            </a:r>
          </a:p>
          <a:p>
            <a:pPr algn="just"/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Состав сведений в сообщении:</a:t>
            </a: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•объект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налогообложения; </a:t>
            </a: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•налоговая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база; </a:t>
            </a: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•налоговый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период;</a:t>
            </a: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•налоговая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ставка;</a:t>
            </a: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•период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владения объектами налогообложения; </a:t>
            </a: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•сумма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исчисленного налога (в том числе суммы исчисленных авансовых платежей по налогам за каждый отчетный период).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5487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7" y="1347613"/>
            <a:ext cx="7320689" cy="3479481"/>
          </a:xfrm>
        </p:spPr>
        <p:txBody>
          <a:bodyPr>
            <a:normAutofit/>
          </a:bodyPr>
          <a:lstStyle/>
          <a:p>
            <a:pPr marL="627305" indent="-342900" algn="just">
              <a:buFontTx/>
              <a:buChar char="-"/>
            </a:pPr>
            <a:r>
              <a:rPr lang="ru-RU" sz="1800" dirty="0" smtClean="0">
                <a:latin typeface="Arial Narrow" panose="020B0606020202030204" pitchFamily="34" charset="0"/>
              </a:rPr>
              <a:t>в </a:t>
            </a:r>
            <a:r>
              <a:rPr lang="ru-RU" sz="1800" dirty="0">
                <a:latin typeface="Arial Narrow" panose="020B0606020202030204" pitchFamily="34" charset="0"/>
              </a:rPr>
              <a:t>течение 10 дней с момента его составления, но не позднее 6 месяцев со дня истечения установленных сроков уплаты налогов за указанный </a:t>
            </a:r>
            <a:r>
              <a:rPr lang="ru-RU" sz="1800" dirty="0" smtClean="0">
                <a:latin typeface="Arial Narrow" panose="020B0606020202030204" pitchFamily="34" charset="0"/>
              </a:rPr>
              <a:t>период;</a:t>
            </a:r>
          </a:p>
          <a:p>
            <a:pPr marL="627305" indent="-342900" algn="just">
              <a:buFontTx/>
              <a:buChar char="-"/>
            </a:pPr>
            <a:r>
              <a:rPr lang="ru-RU" sz="1800" dirty="0">
                <a:latin typeface="Arial Narrow" panose="020B0606020202030204" pitchFamily="34" charset="0"/>
              </a:rPr>
              <a:t>не позднее 2 месяцев со дня получения налоговым органом документов (информации) влекущих исчисление (перерасчет) сумм налогов, подлежащих уплате за предыдущие налоговые </a:t>
            </a:r>
            <a:r>
              <a:rPr lang="ru-RU" sz="1800" dirty="0" smtClean="0">
                <a:latin typeface="Arial Narrow" panose="020B0606020202030204" pitchFamily="34" charset="0"/>
              </a:rPr>
              <a:t>периоды;</a:t>
            </a:r>
          </a:p>
          <a:p>
            <a:pPr marL="627305" indent="-342900" algn="just">
              <a:buFontTx/>
              <a:buChar char="-"/>
            </a:pPr>
            <a:r>
              <a:rPr lang="ru-RU" sz="1800" dirty="0">
                <a:latin typeface="Arial Narrow" panose="020B0606020202030204" pitchFamily="34" charset="0"/>
              </a:rPr>
              <a:t>не позднее 3 месяцев со дня получения налоговым органом сведений, из  Единого государственном реестре юридических лиц, о том, что соответствующая организация находится в процессе </a:t>
            </a:r>
            <a:r>
              <a:rPr lang="ru-RU" sz="1800" dirty="0" smtClean="0">
                <a:latin typeface="Arial Narrow" panose="020B0606020202030204" pitchFamily="34" charset="0"/>
              </a:rPr>
              <a:t>ликвидации.</a:t>
            </a:r>
            <a:endParaRPr lang="ru-RU" sz="1800" dirty="0">
              <a:latin typeface="Arial Narrow" panose="020B060602020203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Сроки передачи организациям по окончании налогового периода сообщений </a:t>
            </a:r>
            <a:r>
              <a:rPr lang="ru-RU" sz="2000" dirty="0">
                <a:latin typeface="Arial Narrow" panose="020B0606020202030204" pitchFamily="34" charset="0"/>
              </a:rPr>
              <a:t>налогового органа об исчисленной сумме </a:t>
            </a:r>
            <a:r>
              <a:rPr lang="ru-RU" sz="2000" dirty="0" smtClean="0">
                <a:latin typeface="Arial Narrow" panose="020B0606020202030204" pitchFamily="34" charset="0"/>
              </a:rPr>
              <a:t>налога (пункт 4 статьи 363 и пункт 5 статьи 397  НК РФ):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689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7" y="1491630"/>
            <a:ext cx="7320689" cy="3335464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latin typeface="Arial Narrow" panose="020B0606020202030204" pitchFamily="34" charset="0"/>
              </a:rPr>
              <a:t>- </a:t>
            </a:r>
            <a:r>
              <a:rPr lang="ru-RU" sz="2400" dirty="0" smtClean="0">
                <a:latin typeface="Arial Narrow" panose="020B0606020202030204" pitchFamily="34" charset="0"/>
              </a:rPr>
              <a:t> </a:t>
            </a:r>
            <a:r>
              <a:rPr lang="ru-RU" sz="2200" dirty="0" smtClean="0">
                <a:latin typeface="Arial Narrow" panose="020B0606020202030204" pitchFamily="34" charset="0"/>
              </a:rPr>
              <a:t>в </a:t>
            </a:r>
            <a:r>
              <a:rPr lang="ru-RU" sz="2200" dirty="0">
                <a:latin typeface="Arial Narrow" panose="020B0606020202030204" pitchFamily="34" charset="0"/>
              </a:rPr>
              <a:t>электронной форме по ТКС через оператора электронного </a:t>
            </a:r>
            <a:r>
              <a:rPr lang="ru-RU" sz="2200" dirty="0" smtClean="0">
                <a:latin typeface="Arial Narrow" panose="020B0606020202030204" pitchFamily="34" charset="0"/>
              </a:rPr>
              <a:t>документооборота;</a:t>
            </a:r>
          </a:p>
          <a:p>
            <a:pPr marL="741605" indent="-457200" algn="just">
              <a:buFontTx/>
              <a:buChar char="-"/>
            </a:pPr>
            <a:r>
              <a:rPr lang="ru-RU" sz="2200" dirty="0">
                <a:latin typeface="Arial Narrow" panose="020B0606020202030204" pitchFamily="34" charset="0"/>
              </a:rPr>
              <a:t>ч</a:t>
            </a:r>
            <a:r>
              <a:rPr lang="ru-RU" sz="2200" dirty="0" smtClean="0">
                <a:latin typeface="Arial Narrow" panose="020B0606020202030204" pitchFamily="34" charset="0"/>
              </a:rPr>
              <a:t>ерез личный </a:t>
            </a:r>
            <a:r>
              <a:rPr lang="ru-RU" sz="2200" dirty="0">
                <a:latin typeface="Arial Narrow" panose="020B0606020202030204" pitchFamily="34" charset="0"/>
              </a:rPr>
              <a:t>кабинет </a:t>
            </a:r>
            <a:r>
              <a:rPr lang="ru-RU" sz="2200" dirty="0" smtClean="0">
                <a:latin typeface="Arial Narrow" panose="020B0606020202030204" pitchFamily="34" charset="0"/>
              </a:rPr>
              <a:t>налогоплательщика;</a:t>
            </a:r>
          </a:p>
          <a:p>
            <a:pPr marL="741605" indent="-457200" algn="just">
              <a:buFontTx/>
              <a:buChar char="-"/>
            </a:pPr>
            <a:r>
              <a:rPr lang="ru-RU" sz="2200" dirty="0">
                <a:latin typeface="Arial Narrow" panose="020B0606020202030204" pitchFamily="34" charset="0"/>
              </a:rPr>
              <a:t> по почте заказным </a:t>
            </a:r>
            <a:r>
              <a:rPr lang="ru-RU" sz="2200" dirty="0" smtClean="0">
                <a:latin typeface="Arial Narrow" panose="020B0606020202030204" pitchFamily="34" charset="0"/>
              </a:rPr>
              <a:t>письмом;</a:t>
            </a:r>
            <a:endParaRPr lang="ru-RU" sz="2200" dirty="0">
              <a:latin typeface="Arial Narrow" panose="020B0606020202030204" pitchFamily="34" charset="0"/>
            </a:endParaRPr>
          </a:p>
          <a:p>
            <a:pPr marL="741605" indent="-457200" algn="just">
              <a:buFontTx/>
              <a:buChar char="-"/>
            </a:pPr>
            <a:r>
              <a:rPr lang="ru-RU" sz="2200" dirty="0">
                <a:latin typeface="Arial Narrow" panose="020B0606020202030204" pitchFamily="34" charset="0"/>
              </a:rPr>
              <a:t>руководителю </a:t>
            </a:r>
            <a:r>
              <a:rPr lang="ru-RU" sz="2200" dirty="0" smtClean="0">
                <a:latin typeface="Arial Narrow" panose="020B0606020202030204" pitchFamily="34" charset="0"/>
              </a:rPr>
              <a:t>организации (ее </a:t>
            </a:r>
            <a:r>
              <a:rPr lang="ru-RU" sz="2200" dirty="0">
                <a:latin typeface="Arial Narrow" panose="020B0606020202030204" pitchFamily="34" charset="0"/>
              </a:rPr>
              <a:t>представителю</a:t>
            </a:r>
            <a:r>
              <a:rPr lang="ru-RU" sz="2200" dirty="0" smtClean="0">
                <a:latin typeface="Arial Narrow" panose="020B0606020202030204" pitchFamily="34" charset="0"/>
              </a:rPr>
              <a:t>) </a:t>
            </a:r>
            <a:r>
              <a:rPr lang="ru-RU" sz="2200" dirty="0">
                <a:latin typeface="Arial Narrow" panose="020B0606020202030204" pitchFamily="34" charset="0"/>
              </a:rPr>
              <a:t>по заявлению о выдаче сообщения (КНД 1150120</a:t>
            </a:r>
            <a:r>
              <a:rPr lang="ru-RU" sz="2200" dirty="0" smtClean="0">
                <a:latin typeface="Arial Narrow" panose="020B0606020202030204" pitchFamily="34" charset="0"/>
              </a:rPr>
              <a:t>) в пятидневный срок.</a:t>
            </a:r>
            <a:endParaRPr lang="ru-RU" sz="2200" dirty="0">
              <a:latin typeface="Arial Narrow" panose="020B0606020202030204" pitchFamily="34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Способы </a:t>
            </a:r>
            <a:r>
              <a:rPr lang="ru-RU" sz="2400" dirty="0">
                <a:solidFill>
                  <a:srgbClr val="FF0000"/>
                </a:solidFill>
                <a:latin typeface="Arial Narrow" panose="020B0606020202030204" pitchFamily="34" charset="0"/>
              </a:rPr>
              <a:t>передачи </a:t>
            </a:r>
            <a:r>
              <a:rPr lang="ru-RU" sz="2400" dirty="0">
                <a:latin typeface="Arial Narrow" panose="020B0606020202030204" pitchFamily="34" charset="0"/>
              </a:rPr>
              <a:t>организациям </a:t>
            </a:r>
            <a:r>
              <a:rPr lang="ru-RU" sz="2400" dirty="0" smtClean="0">
                <a:latin typeface="Arial Narrow" panose="020B0606020202030204" pitchFamily="34" charset="0"/>
              </a:rPr>
              <a:t>сообщений </a:t>
            </a:r>
            <a:r>
              <a:rPr lang="ru-RU" sz="2400" dirty="0">
                <a:latin typeface="Arial Narrow" panose="020B0606020202030204" pitchFamily="34" charset="0"/>
              </a:rPr>
              <a:t>налогового органа об исчисленной сумме </a:t>
            </a:r>
            <a:r>
              <a:rPr lang="ru-RU" sz="2400" dirty="0" smtClean="0">
                <a:latin typeface="Arial Narrow" panose="020B0606020202030204" pitchFamily="34" charset="0"/>
              </a:rPr>
              <a:t>налога (пункт 5 статьи 363 и пункт 5 статьи 397 НК РФ): 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27834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627305" indent="-342900" algn="just">
              <a:buFontTx/>
              <a:buChar char="-"/>
            </a:pPr>
            <a:r>
              <a:rPr lang="ru-RU" sz="1800" dirty="0" smtClean="0">
                <a:latin typeface="Arial Narrow" panose="020B0606020202030204" pitchFamily="34" charset="0"/>
              </a:rPr>
              <a:t>10-дневный </a:t>
            </a:r>
            <a:r>
              <a:rPr lang="ru-RU" sz="1800" dirty="0">
                <a:latin typeface="Arial Narrow" panose="020B0606020202030204" pitchFamily="34" charset="0"/>
              </a:rPr>
              <a:t>срок со дня получения </a:t>
            </a:r>
            <a:r>
              <a:rPr lang="ru-RU" sz="1800" dirty="0" smtClean="0">
                <a:latin typeface="Arial Narrow" panose="020B0606020202030204" pitchFamily="34" charset="0"/>
              </a:rPr>
              <a:t>сообщения для представления организацией в налоговый орган </a:t>
            </a:r>
            <a:r>
              <a:rPr lang="ru-RU" sz="1800" dirty="0">
                <a:latin typeface="Arial Narrow" panose="020B0606020202030204" pitchFamily="34" charset="0"/>
              </a:rPr>
              <a:t>пояснений и (или) </a:t>
            </a:r>
            <a:r>
              <a:rPr lang="ru-RU" sz="1800" dirty="0" smtClean="0">
                <a:latin typeface="Arial Narrow" panose="020B0606020202030204" pitchFamily="34" charset="0"/>
              </a:rPr>
              <a:t>документов;</a:t>
            </a:r>
          </a:p>
          <a:p>
            <a:pPr marL="627305" indent="-342900" algn="just">
              <a:buFontTx/>
              <a:buChar char="-"/>
            </a:pPr>
            <a:r>
              <a:rPr lang="ru-RU" sz="1800" dirty="0" smtClean="0">
                <a:latin typeface="Arial Narrow" panose="020B0606020202030204" pitchFamily="34" charset="0"/>
              </a:rPr>
              <a:t>1 месяц на рассмотрение налоговым органом представленных организацией пояснений и (или</a:t>
            </a:r>
            <a:r>
              <a:rPr lang="ru-RU" sz="1800" dirty="0">
                <a:latin typeface="Arial Narrow" panose="020B0606020202030204" pitchFamily="34" charset="0"/>
              </a:rPr>
              <a:t>) документов. В целях получения налоговым органом дополнительных сведений и (или) документов, связанных с исчислением </a:t>
            </a:r>
            <a:r>
              <a:rPr lang="ru-RU" sz="1800" dirty="0" smtClean="0">
                <a:latin typeface="Arial Narrow" panose="020B0606020202030204" pitchFamily="34" charset="0"/>
              </a:rPr>
              <a:t>налога - решение о продлении рассмотрения пояснений и (или) документов но не более </a:t>
            </a:r>
            <a:r>
              <a:rPr lang="ru-RU" sz="1800" dirty="0">
                <a:latin typeface="Arial Narrow" panose="020B0606020202030204" pitchFamily="34" charset="0"/>
              </a:rPr>
              <a:t>чем на 1 месяц (уведомление о продлении КНД 1125026</a:t>
            </a:r>
            <a:r>
              <a:rPr lang="ru-RU" sz="1800" dirty="0" smtClean="0">
                <a:latin typeface="Arial Narrow" panose="020B0606020202030204" pitchFamily="34" charset="0"/>
              </a:rPr>
              <a:t>);</a:t>
            </a:r>
          </a:p>
          <a:p>
            <a:pPr marL="627305" indent="-342900" algn="just">
              <a:buFontTx/>
              <a:buChar char="-"/>
            </a:pPr>
            <a:r>
              <a:rPr lang="ru-RU" sz="1800" dirty="0" smtClean="0">
                <a:latin typeface="Arial Narrow" panose="020B0606020202030204" pitchFamily="34" charset="0"/>
              </a:rPr>
              <a:t>Информирование налогоплательщика о результатах рассмотрения пояснений и (или</a:t>
            </a:r>
            <a:r>
              <a:rPr lang="ru-RU" sz="1800" dirty="0">
                <a:latin typeface="Arial Narrow" panose="020B0606020202030204" pitchFamily="34" charset="0"/>
              </a:rPr>
              <a:t>) документов (КНД </a:t>
            </a:r>
            <a:r>
              <a:rPr lang="ru-RU" sz="1800" dirty="0" smtClean="0">
                <a:latin typeface="Arial Narrow" panose="020B0606020202030204" pitchFamily="34" charset="0"/>
              </a:rPr>
              <a:t>1125168);</a:t>
            </a:r>
          </a:p>
          <a:p>
            <a:pPr marL="627305" indent="-342900" algn="just">
              <a:buFontTx/>
              <a:buChar char="-"/>
            </a:pPr>
            <a:r>
              <a:rPr lang="ru-RU" sz="1800" dirty="0">
                <a:latin typeface="Arial Narrow" panose="020B0606020202030204" pitchFamily="34" charset="0"/>
              </a:rPr>
              <a:t>Направление в адрес организации </a:t>
            </a:r>
            <a:r>
              <a:rPr lang="ru-RU" sz="1800" dirty="0" smtClean="0">
                <a:latin typeface="Arial Narrow" panose="020B0606020202030204" pitchFamily="34" charset="0"/>
              </a:rPr>
              <a:t>уточненного </a:t>
            </a:r>
            <a:r>
              <a:rPr lang="ru-RU" sz="1800" dirty="0">
                <a:latin typeface="Arial Narrow" panose="020B0606020202030204" pitchFamily="34" charset="0"/>
              </a:rPr>
              <a:t>сообщения </a:t>
            </a:r>
            <a:r>
              <a:rPr lang="ru-RU" sz="1800" dirty="0" smtClean="0">
                <a:latin typeface="Arial Narrow" panose="020B0606020202030204" pitchFamily="34" charset="0"/>
              </a:rPr>
              <a:t>в 10-дневный срок после его составления (в случае если сумма налога изменилась).</a:t>
            </a:r>
            <a:endParaRPr lang="ru-RU" sz="2000" dirty="0" smtClean="0">
              <a:latin typeface="Arial Narrow" panose="020B0606020202030204" pitchFamily="34" charset="0"/>
            </a:endParaRPr>
          </a:p>
          <a:p>
            <a:pPr marL="627305" indent="-342900">
              <a:buFontTx/>
              <a:buChar char="-"/>
            </a:pP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Порядок рассмотрения пояснений (документов) </a:t>
            </a:r>
            <a:r>
              <a:rPr lang="ru-RU" sz="2200" dirty="0" smtClean="0">
                <a:latin typeface="Arial Narrow" panose="020B0606020202030204" pitchFamily="34" charset="0"/>
              </a:rPr>
              <a:t>организации на </a:t>
            </a:r>
            <a:r>
              <a:rPr lang="ru-RU" sz="2200" dirty="0">
                <a:latin typeface="Arial Narrow" panose="020B0606020202030204" pitchFamily="34" charset="0"/>
              </a:rPr>
              <a:t>сообщение налогового органа об исчисленной сумме налога </a:t>
            </a:r>
            <a:r>
              <a:rPr lang="ru-RU" sz="2200" dirty="0" smtClean="0">
                <a:latin typeface="Arial Narrow" panose="020B0606020202030204" pitchFamily="34" charset="0"/>
              </a:rPr>
              <a:t>(пункт 6, 7 статьи </a:t>
            </a:r>
            <a:r>
              <a:rPr lang="ru-RU" sz="2200" dirty="0">
                <a:latin typeface="Arial Narrow" panose="020B0606020202030204" pitchFamily="34" charset="0"/>
              </a:rPr>
              <a:t>363 и </a:t>
            </a:r>
            <a:r>
              <a:rPr lang="ru-RU" sz="2200" dirty="0" smtClean="0">
                <a:latin typeface="Arial Narrow" panose="020B0606020202030204" pitchFamily="34" charset="0"/>
              </a:rPr>
              <a:t>пункт </a:t>
            </a:r>
            <a:r>
              <a:rPr lang="ru-RU" sz="2200" dirty="0">
                <a:latin typeface="Arial Narrow" panose="020B0606020202030204" pitchFamily="34" charset="0"/>
              </a:rPr>
              <a:t>5 </a:t>
            </a:r>
            <a:r>
              <a:rPr lang="ru-RU" sz="2200" dirty="0" smtClean="0">
                <a:latin typeface="Arial Narrow" panose="020B0606020202030204" pitchFamily="34" charset="0"/>
              </a:rPr>
              <a:t>статьи </a:t>
            </a:r>
            <a:r>
              <a:rPr lang="ru-RU" sz="2200" dirty="0">
                <a:latin typeface="Arial Narrow" panose="020B0606020202030204" pitchFamily="34" charset="0"/>
              </a:rPr>
              <a:t>397 НК РФ</a:t>
            </a:r>
            <a:r>
              <a:rPr lang="ru-RU" sz="2200" dirty="0" smtClean="0">
                <a:latin typeface="Arial Narrow" panose="020B0606020202030204" pitchFamily="34" charset="0"/>
              </a:rPr>
              <a:t>):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1553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4"/>
            <a:ext cx="8129224" cy="7282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spc="-5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Сообщение о наличии земельных участков и транспортных средств</a:t>
            </a:r>
            <a:r>
              <a:rPr lang="ru-RU" sz="2800" spc="-50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ru-RU" sz="2800" spc="-5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с 2021 года</a:t>
            </a:r>
            <a:endParaRPr lang="ru-RU" sz="2800" spc="-5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779912" y="2427734"/>
            <a:ext cx="2160240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555776" y="1020360"/>
            <a:ext cx="5544616" cy="119134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685800" marR="0" indent="-342900" algn="ctr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endParaRPr lang="ru-RU" b="1" baseline="0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584" y="1995686"/>
            <a:ext cx="43204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2211710"/>
            <a:ext cx="3528392" cy="20882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R="0" algn="l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844" y="4443958"/>
            <a:ext cx="5796524" cy="3980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833" y="4564912"/>
            <a:ext cx="5688632" cy="3110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23948" y="843559"/>
            <a:ext cx="3780299" cy="21602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205964" y="1735521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79366" y="3867894"/>
            <a:ext cx="3600400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143305"/>
            <a:ext cx="320694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1063" y="2790608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/>
              <a:t>6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344800" y="3556800"/>
            <a:ext cx="540000" cy="100811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827585" y="1131590"/>
            <a:ext cx="8136904" cy="338437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162900" defTabSz="1043056">
              <a:spcBef>
                <a:spcPct val="0"/>
              </a:spcBef>
            </a:pPr>
            <a:endParaRPr lang="ru-RU" sz="2500" b="1" spc="-5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342900" indent="-342900" algn="just" defTabSz="1043056">
              <a:spcBef>
                <a:spcPct val="0"/>
              </a:spcBef>
              <a:buFont typeface="+mj-lt"/>
              <a:buAutoNum type="arabicPeriod"/>
            </a:pPr>
            <a:endParaRPr lang="ru-RU" sz="2500" b="1" spc="-5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342900" indent="-342900" algn="just" defTabSz="1043056">
              <a:spcBef>
                <a:spcPct val="0"/>
              </a:spcBef>
              <a:buFont typeface="+mj-lt"/>
              <a:buAutoNum type="arabicPeriod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Сообщение подается в случае, если организация не получила сообщение об исчисленной сумме земельного и (или) транспортного налога.</a:t>
            </a:r>
          </a:p>
          <a:p>
            <a:pPr algn="just" defTabSz="1043056">
              <a:spcBef>
                <a:spcPct val="0"/>
              </a:spcBef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2. 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Сообщение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(форма утв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. Приказом ФНС России от 25.02.2020 №ЕД-7-21/124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@,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КНД 1150099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) + копии документов, подтверждающих государственную регистрацию прав на транспортные средства и земельные участки.</a:t>
            </a:r>
          </a:p>
          <a:p>
            <a:pPr algn="just" defTabSz="1043056">
              <a:spcBef>
                <a:spcPct val="0"/>
              </a:spcBef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3. Срок подачи - до 31 декабря года, следующего за истекшим налоговым периодом (пункт 2.2 статьи 23 НК РФ).</a:t>
            </a:r>
          </a:p>
          <a:p>
            <a:pPr algn="just" defTabSz="1043056">
              <a:spcBef>
                <a:spcPct val="0"/>
              </a:spcBef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4. </a:t>
            </a:r>
            <a:r>
              <a:rPr lang="en-US" sz="1800" b="1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 </a:t>
            </a:r>
            <a:r>
              <a:rPr lang="ru-RU" sz="1800" b="1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Сообщение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не подается, если  в ИФНС:</a:t>
            </a:r>
          </a:p>
          <a:p>
            <a:pPr marL="285750" indent="-285750" algn="just" defTabSz="1043056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представлено заявление на льготу;</a:t>
            </a:r>
          </a:p>
          <a:p>
            <a:pPr marL="285750" indent="-285750" algn="just" defTabSz="1043056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олучено сообщение налогового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органа об исчисленной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сумме транспортного и (или) земельного налога.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just" defTabSz="1043056">
              <a:spcBef>
                <a:spcPct val="0"/>
              </a:spcBef>
            </a:pPr>
            <a:endParaRPr lang="ru-RU" sz="18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just" defTabSz="1043056">
              <a:spcBef>
                <a:spcPct val="0"/>
              </a:spcBef>
            </a:pP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3660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4"/>
            <a:ext cx="7992888" cy="7282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spc="-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УПЛАТЫ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по земельному налогу и транспортному налогу  с 2021 года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3779912" y="2427734"/>
            <a:ext cx="2160240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83568" y="1181959"/>
            <a:ext cx="7632848" cy="321729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342900" marR="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Times New Roman" panose="02020603050405020304" pitchFamily="18" charset="0"/>
              </a:rPr>
              <a:t>С 01.01.2021 года </a:t>
            </a:r>
            <a:r>
              <a:rPr lang="ru-RU" sz="2000" b="1" u="sng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Times New Roman" panose="02020603050405020304" pitchFamily="18" charset="0"/>
              </a:rPr>
              <a:t>по </a:t>
            </a: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Times New Roman" panose="02020603050405020304" pitchFamily="18" charset="0"/>
              </a:rPr>
              <a:t>земельному налогу </a:t>
            </a:r>
            <a:r>
              <a:rPr lang="ru-RU" sz="2000" b="1" u="sng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Times New Roman" panose="02020603050405020304" pitchFamily="18" charset="0"/>
              </a:rPr>
              <a:t>и транспортному налогу </a:t>
            </a:r>
            <a:r>
              <a:rPr lang="ru-RU" sz="2000" b="1" u="sng" dirty="0" smtClean="0">
                <a:solidFill>
                  <a:srgbClr val="FF0000"/>
                </a:solidFill>
                <a:latin typeface="Arial Narrow" panose="020B0606020202030204" pitchFamily="34" charset="0"/>
                <a:ea typeface="+mj-ea"/>
                <a:cs typeface="Times New Roman" panose="02020603050405020304" pitchFamily="18" charset="0"/>
              </a:rPr>
              <a:t>единые сроки уплаты (пункт 1 статьи 363 и пункт 1 статьи 397 НК РФ):</a:t>
            </a: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FontTx/>
              <a:buChar char="-"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Times New Roman" panose="02020603050405020304" pitchFamily="18" charset="0"/>
              </a:rPr>
              <a:t>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Times New Roman" panose="02020603050405020304" pitchFamily="18" charset="0"/>
              </a:rPr>
              <a:t>вансовые платежи – не позднее последнего числа месяца, следующего за отчетным периодом (30 апреля, 31 июля, 30 октября);</a:t>
            </a: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FontTx/>
              <a:buChar char="-"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Times New Roman" panose="02020603050405020304" pitchFamily="18" charset="0"/>
              </a:rPr>
              <a:t>н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Times New Roman" panose="02020603050405020304" pitchFamily="18" charset="0"/>
              </a:rPr>
              <a:t>алог (начиная с уплаты за налоговый период 2020 года) -не позднее 01 марта.</a:t>
            </a: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FontTx/>
              <a:buChar char="-"/>
            </a:pPr>
            <a:endParaRPr lang="ru-RU" sz="2000" b="1" baseline="0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584" y="1995686"/>
            <a:ext cx="43204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2211710"/>
            <a:ext cx="3528392" cy="20882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R="0" algn="l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844" y="4443958"/>
            <a:ext cx="5796524" cy="3980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</a:p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833" y="4564912"/>
            <a:ext cx="5688632" cy="3110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55330" y="814687"/>
            <a:ext cx="4248471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205964" y="1735521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79366" y="3867894"/>
            <a:ext cx="3600400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143305"/>
            <a:ext cx="320694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1063" y="2790608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/>
              <a:t>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67577" y="2143305"/>
            <a:ext cx="2896911" cy="153409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162900" defTabSz="1043056">
              <a:spcBef>
                <a:spcPct val="0"/>
              </a:spcBef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9477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27305" indent="-342900" algn="just">
              <a:buFontTx/>
              <a:buChar char="-"/>
            </a:pPr>
            <a:r>
              <a:rPr lang="ru-RU" sz="1900" dirty="0" smtClean="0">
                <a:latin typeface="Arial Narrow" panose="020B0606020202030204" pitchFamily="34" charset="0"/>
              </a:rPr>
              <a:t>Представление организацией в </a:t>
            </a:r>
            <a:r>
              <a:rPr lang="ru-RU" sz="1900" dirty="0">
                <a:latin typeface="Arial Narrow" panose="020B0606020202030204" pitchFamily="34" charset="0"/>
              </a:rPr>
              <a:t>налоговый орган </a:t>
            </a:r>
            <a:r>
              <a:rPr lang="ru-RU" sz="1900" dirty="0" smtClean="0">
                <a:latin typeface="Arial Narrow" panose="020B0606020202030204" pitchFamily="34" charset="0"/>
              </a:rPr>
              <a:t> заявление о льготе (форма и формат для направления по ТКС </a:t>
            </a:r>
            <a:r>
              <a:rPr lang="ru-RU" sz="1900" dirty="0">
                <a:latin typeface="Arial Narrow" panose="020B0606020202030204" pitchFamily="34" charset="0"/>
              </a:rPr>
              <a:t>утв. </a:t>
            </a:r>
            <a:r>
              <a:rPr lang="ru-RU" sz="1900" dirty="0" smtClean="0">
                <a:latin typeface="Arial Narrow" panose="020B0606020202030204" pitchFamily="34" charset="0"/>
              </a:rPr>
              <a:t>приказом </a:t>
            </a:r>
            <a:r>
              <a:rPr lang="ru-RU" sz="1900" dirty="0">
                <a:latin typeface="Arial Narrow" panose="020B0606020202030204" pitchFamily="34" charset="0"/>
              </a:rPr>
              <a:t>ФНС России от 25.07.2019 N </a:t>
            </a:r>
            <a:r>
              <a:rPr lang="ru-RU" sz="1900" dirty="0" smtClean="0">
                <a:latin typeface="Arial Narrow" panose="020B0606020202030204" pitchFamily="34" charset="0"/>
              </a:rPr>
              <a:t>ММВ-7-21/377@, КНД 1150064);</a:t>
            </a:r>
          </a:p>
          <a:p>
            <a:pPr marL="627305" indent="-342900" algn="just">
              <a:buFontTx/>
              <a:buChar char="-"/>
            </a:pPr>
            <a:r>
              <a:rPr lang="ru-RU" sz="1900" dirty="0" smtClean="0">
                <a:latin typeface="Arial Narrow" panose="020B0606020202030204" pitchFamily="34" charset="0"/>
              </a:rPr>
              <a:t>Рассмотрение </a:t>
            </a:r>
            <a:r>
              <a:rPr lang="ru-RU" sz="1900" dirty="0">
                <a:latin typeface="Arial Narrow" panose="020B0606020202030204" pitchFamily="34" charset="0"/>
              </a:rPr>
              <a:t>налоговым органом заявления </a:t>
            </a:r>
            <a:r>
              <a:rPr lang="ru-RU" sz="1900" dirty="0" smtClean="0">
                <a:latin typeface="Arial Narrow" panose="020B0606020202030204" pitchFamily="34" charset="0"/>
              </a:rPr>
              <a:t>о льготе в </a:t>
            </a:r>
            <a:r>
              <a:rPr lang="ru-RU" sz="1900" dirty="0">
                <a:latin typeface="Arial Narrow" panose="020B0606020202030204" pitchFamily="34" charset="0"/>
              </a:rPr>
              <a:t>течение 30 дней со </a:t>
            </a:r>
            <a:r>
              <a:rPr lang="ru-RU" sz="1900" dirty="0" smtClean="0">
                <a:latin typeface="Arial Narrow" panose="020B0606020202030204" pitchFamily="34" charset="0"/>
              </a:rPr>
              <a:t>дня его получения (возможно продление рассмотрения заявления на срок до 30 дней);</a:t>
            </a:r>
          </a:p>
          <a:p>
            <a:pPr marL="627305" indent="-342900" algn="just">
              <a:buFontTx/>
              <a:buChar char="-"/>
            </a:pPr>
            <a:r>
              <a:rPr lang="ru-RU" sz="1900" dirty="0" smtClean="0">
                <a:latin typeface="Arial Narrow" panose="020B0606020202030204" pitchFamily="34" charset="0"/>
              </a:rPr>
              <a:t>Информирование налогоплательщика в течение 3 дней со дня получения сообщения </a:t>
            </a:r>
            <a:r>
              <a:rPr lang="ru-RU" sz="1900" dirty="0">
                <a:latin typeface="Arial Narrow" panose="020B0606020202030204" pitchFamily="34" charset="0"/>
              </a:rPr>
              <a:t>о </a:t>
            </a:r>
            <a:r>
              <a:rPr lang="ru-RU" sz="1900" dirty="0" smtClean="0">
                <a:latin typeface="Arial Narrow" panose="020B0606020202030204" pitchFamily="34" charset="0"/>
              </a:rPr>
              <a:t>неполучении сведений</a:t>
            </a:r>
            <a:r>
              <a:rPr lang="ru-RU" sz="1900" dirty="0">
                <a:latin typeface="Arial Narrow" panose="020B0606020202030204" pitchFamily="34" charset="0"/>
              </a:rPr>
              <a:t>, подтверждающих </a:t>
            </a:r>
            <a:r>
              <a:rPr lang="ru-RU" sz="1900" dirty="0" smtClean="0">
                <a:latin typeface="Arial Narrow" panose="020B0606020202030204" pitchFamily="34" charset="0"/>
              </a:rPr>
              <a:t>право налогоплательщика </a:t>
            </a:r>
            <a:r>
              <a:rPr lang="ru-RU" sz="1900" dirty="0">
                <a:latin typeface="Arial Narrow" panose="020B0606020202030204" pitchFamily="34" charset="0"/>
              </a:rPr>
              <a:t>на налоговую </a:t>
            </a:r>
            <a:r>
              <a:rPr lang="ru-RU" sz="1900" dirty="0" smtClean="0">
                <a:latin typeface="Arial Narrow" panose="020B0606020202030204" pitchFamily="34" charset="0"/>
              </a:rPr>
              <a:t>льготу в  (КНД 1125024);</a:t>
            </a:r>
          </a:p>
          <a:p>
            <a:pPr marL="627305" indent="-342900" algn="just">
              <a:buFontTx/>
              <a:buChar char="-"/>
            </a:pPr>
            <a:r>
              <a:rPr lang="ru-RU" sz="1900" dirty="0" smtClean="0">
                <a:latin typeface="Arial Narrow" panose="020B0606020202030204" pitchFamily="34" charset="0"/>
              </a:rPr>
              <a:t>По результатам рассмотрения заявления:</a:t>
            </a:r>
          </a:p>
          <a:p>
            <a:pPr marL="627305" indent="-342900" algn="just">
              <a:buFont typeface="Wingdings" panose="05000000000000000000" pitchFamily="2" charset="2"/>
              <a:buChar char="§"/>
            </a:pPr>
            <a:r>
              <a:rPr lang="ru-RU" sz="1900" dirty="0">
                <a:latin typeface="Arial Narrow" panose="020B0606020202030204" pitchFamily="34" charset="0"/>
              </a:rPr>
              <a:t>уведомление о предоставлении налоговой льготы (КНД 1125102</a:t>
            </a:r>
            <a:r>
              <a:rPr lang="ru-RU" sz="1900" dirty="0" smtClean="0">
                <a:latin typeface="Arial Narrow" panose="020B0606020202030204" pitchFamily="34" charset="0"/>
              </a:rPr>
              <a:t>); </a:t>
            </a:r>
          </a:p>
          <a:p>
            <a:pPr marL="627305" indent="-342900" algn="just">
              <a:buFont typeface="Wingdings" panose="05000000000000000000" pitchFamily="2" charset="2"/>
              <a:buChar char="§"/>
            </a:pPr>
            <a:r>
              <a:rPr lang="ru-RU" sz="1900" dirty="0">
                <a:latin typeface="Arial Narrow" panose="020B0606020202030204" pitchFamily="34" charset="0"/>
              </a:rPr>
              <a:t>сообщение об отказе от предоставления налоговой льготы (КНД 1125162</a:t>
            </a:r>
            <a:r>
              <a:rPr lang="ru-RU" sz="1900" dirty="0" smtClean="0">
                <a:latin typeface="Arial Narrow" panose="020B0606020202030204" pitchFamily="34" charset="0"/>
              </a:rPr>
              <a:t>).</a:t>
            </a:r>
            <a:endParaRPr lang="ru-RU" sz="1900" dirty="0">
              <a:latin typeface="Arial Narrow" panose="020B0606020202030204" pitchFamily="34" charset="0"/>
            </a:endParaRPr>
          </a:p>
          <a:p>
            <a:pPr marL="627305" indent="-342900" algn="just">
              <a:buFontTx/>
              <a:buChar char="-"/>
            </a:pPr>
            <a:endParaRPr lang="ru-RU" sz="1900" dirty="0">
              <a:latin typeface="Arial Narrow" panose="020B0606020202030204" pitchFamily="34" charset="0"/>
            </a:endParaRPr>
          </a:p>
          <a:p>
            <a:pPr marL="627305" indent="-342900" algn="just">
              <a:buFontTx/>
              <a:buChar char="-"/>
            </a:pPr>
            <a:endParaRPr lang="ru-RU" sz="2200" dirty="0" smtClean="0">
              <a:latin typeface="Arial Narrow" panose="020B0606020202030204" pitchFamily="34" charset="0"/>
            </a:endParaRPr>
          </a:p>
          <a:p>
            <a:pPr marL="627305" indent="-342900" algn="just">
              <a:buFontTx/>
              <a:buChar char="-"/>
            </a:pPr>
            <a:endParaRPr lang="ru-RU" sz="2200" dirty="0">
              <a:latin typeface="Arial Narrow" panose="020B060602020203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22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Порядок предоставления организациям льгот по транспортному и земельному налогам</a:t>
            </a:r>
            <a:r>
              <a:rPr lang="ru-RU" sz="2200" dirty="0" smtClean="0">
                <a:latin typeface="Arial Narrow" panose="020B0606020202030204" pitchFamily="34" charset="0"/>
              </a:rPr>
              <a:t> с 2020 года (пункт 3 статьи 361.1 и пункт 10 статьи 396 НК РФ):</a:t>
            </a:r>
            <a:endParaRPr lang="ru-RU" sz="2200" dirty="0"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542598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40837</TotalTime>
  <Words>1071</Words>
  <Application>Microsoft Office PowerPoint</Application>
  <PresentationFormat>Экран (16:9)</PresentationFormat>
  <Paragraphs>86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Present_FNS2012_A4</vt:lpstr>
      <vt:lpstr>Презентация PowerPoint</vt:lpstr>
      <vt:lpstr>Налогового администрирования земельного налога и транспортного налога с 2021 года</vt:lpstr>
      <vt:lpstr>Сообщение налогового органа об исчисленной сумме  земельного и транспортного налогов</vt:lpstr>
      <vt:lpstr>Сроки передачи организациям по окончании налогового периода сообщений налогового органа об исчисленной сумме налога (пункт 4 статьи 363 и пункт 5 статьи 397  НК РФ):</vt:lpstr>
      <vt:lpstr>Способы передачи организациям сообщений налогового органа об исчисленной сумме налога (пункт 5 статьи 363 и пункт 5 статьи 397 НК РФ): </vt:lpstr>
      <vt:lpstr>Порядок рассмотрения пояснений (документов) организации на сообщение налогового органа об исчисленной сумме налога (пункт 6, 7 статьи 363 и пункт 5 статьи 397 НК РФ): </vt:lpstr>
      <vt:lpstr>Сообщение о наличии земельных участков и транспортных средств с 2021 года</vt:lpstr>
      <vt:lpstr>СРОКИ УПЛАТЫ по земельному налогу и транспортному налогу  с 2021 года</vt:lpstr>
      <vt:lpstr>Порядок предоставления организациям льгот по транспортному и земельному налогам с 2020 года (пункт 3 статьи 361.1 и пункт 10 статьи 396 НК РФ):</vt:lpstr>
      <vt:lpstr>Упразднения по транспортному налогу в 2021 году: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Токарева Наталья Владимировна</cp:lastModifiedBy>
  <cp:revision>1779</cp:revision>
  <cp:lastPrinted>2020-01-30T05:28:25Z</cp:lastPrinted>
  <dcterms:created xsi:type="dcterms:W3CDTF">2013-04-18T07:19:29Z</dcterms:created>
  <dcterms:modified xsi:type="dcterms:W3CDTF">2021-11-24T04:41:49Z</dcterms:modified>
</cp:coreProperties>
</file>