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331" r:id="rId4"/>
    <p:sldId id="324" r:id="rId5"/>
    <p:sldId id="342" r:id="rId6"/>
    <p:sldId id="400" r:id="rId7"/>
    <p:sldId id="344" r:id="rId8"/>
    <p:sldId id="306" r:id="rId9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504F53"/>
    <a:srgbClr val="3BABFF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0640" autoAdjust="0"/>
    <p:restoredTop sz="92362" autoAdjust="0"/>
  </p:normalViewPr>
  <p:slideViewPr>
    <p:cSldViewPr showGuides="1">
      <p:cViewPr varScale="1">
        <p:scale>
          <a:sx n="90" d="100"/>
          <a:sy n="90" d="100"/>
        </p:scale>
        <p:origin x="-498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004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737" y="3500933"/>
            <a:ext cx="10693399" cy="150383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Порядок </a:t>
            </a:r>
            <a:r>
              <a:rPr lang="ru-RU" sz="2800" dirty="0"/>
              <a:t>проведения совместной сверки расчетов по налогам, сборам, страховым взносам, пеням, штрафам, процентам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330476" y="2556495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2204" y="5076775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Неклюдова Любовь Алексеевна  </a:t>
            </a: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государственный налоговый инспектор </a:t>
            </a: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отдела </a:t>
            </a:r>
            <a:r>
              <a:rPr lang="ru-RU" altLang="ru-RU" sz="2400" b="1" dirty="0">
                <a:solidFill>
                  <a:schemeClr val="bg1"/>
                </a:solidFill>
              </a:rPr>
              <a:t>работы с 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налогоплательщиками</a:t>
            </a:r>
            <a:r>
              <a:rPr lang="en-US" altLang="ru-RU" sz="2400" b="1" dirty="0" smtClean="0">
                <a:solidFill>
                  <a:schemeClr val="bg1"/>
                </a:solidFill>
              </a:rPr>
              <a:t> </a:t>
            </a:r>
            <a:endParaRPr lang="ru-RU" alt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Управления ФНС России по Удмуртской Республике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333" y="2662211"/>
            <a:ext cx="4176712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94372" y="3132559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Сверка расчетов проводится налоговым органом </a:t>
            </a:r>
            <a:endParaRPr lang="ru-RU" sz="24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в обязательном порядке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в следующих случаях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:</a:t>
            </a:r>
          </a:p>
          <a:p>
            <a:pPr algn="ctr"/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 - по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инициативе налогоплательщика при представлении заявления о предоставлении акта сверки расчетов (далее – заявление);</a:t>
            </a:r>
          </a:p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- в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иных случаях, установленных законодательством о налогах и сборах.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7471" y="972319"/>
            <a:ext cx="900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В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целях реализации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подпункта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11 пункта 1 статьи 32 Налогового кодекса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РФ письмом ФНС России от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09.03.2021 № АБ-4-19/2990@ доведен Временный порядок проведения совместной сверки расчетов по налогам, сборам, страховым взносам, пеням, штрафам, процентам.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6" y="3636615"/>
            <a:ext cx="1944216" cy="163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172" y="828303"/>
            <a:ext cx="9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005AA9"/>
                </a:solidFill>
                <a:latin typeface="+mj-lt"/>
              </a:rPr>
              <a:t>Заявление на сверку можно представить: </a:t>
            </a:r>
            <a:endParaRPr lang="ru-RU" sz="36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0185" y="1692399"/>
            <a:ext cx="673876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лично </a:t>
            </a:r>
            <a:r>
              <a:rPr lang="ru-RU" sz="2800" b="1" dirty="0">
                <a:ln w="0"/>
                <a:solidFill>
                  <a:srgbClr val="005AA9"/>
                </a:solidFill>
                <a:latin typeface="+mj-lt"/>
              </a:rPr>
              <a:t>в налоговый орган</a:t>
            </a: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через </a:t>
            </a:r>
            <a:r>
              <a:rPr lang="ru-RU" sz="2800" b="1" dirty="0">
                <a:ln w="0"/>
                <a:solidFill>
                  <a:srgbClr val="005AA9"/>
                </a:solidFill>
                <a:latin typeface="+mj-lt"/>
              </a:rPr>
              <a:t>многофункциональный центр предоставления государственных </a:t>
            </a: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услуг (МФЦ),</a:t>
            </a:r>
          </a:p>
          <a:p>
            <a:pPr marL="457200" indent="-457200">
              <a:buFontTx/>
              <a:buChar char="-"/>
            </a:pPr>
            <a:r>
              <a:rPr lang="ru-RU" sz="2800" b="1" dirty="0">
                <a:ln w="0"/>
                <a:solidFill>
                  <a:srgbClr val="005AA9"/>
                </a:solidFill>
                <a:latin typeface="+mj-lt"/>
              </a:rPr>
              <a:t>направить по почте, </a:t>
            </a:r>
            <a:endParaRPr lang="ru-RU" sz="28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представить </a:t>
            </a:r>
            <a:r>
              <a:rPr lang="ru-RU" sz="2800" b="1" dirty="0">
                <a:ln w="0"/>
                <a:solidFill>
                  <a:srgbClr val="005AA9"/>
                </a:solidFill>
                <a:latin typeface="+mj-lt"/>
              </a:rPr>
              <a:t>в электронной форме по телекоммуникационным каналам связи </a:t>
            </a: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(ТКС),</a:t>
            </a:r>
          </a:p>
          <a:p>
            <a:pPr marL="457200" indent="-457200">
              <a:buFontTx/>
              <a:buChar char="-"/>
            </a:pPr>
            <a:r>
              <a:rPr lang="ru-RU" sz="2800" b="1" dirty="0">
                <a:ln w="0"/>
                <a:solidFill>
                  <a:srgbClr val="005AA9"/>
                </a:solidFill>
                <a:latin typeface="+mj-lt"/>
              </a:rPr>
              <a:t>через личный кабинет </a:t>
            </a:r>
            <a:r>
              <a:rPr lang="ru-RU" sz="2800" b="1" dirty="0" smtClean="0">
                <a:ln w="0"/>
                <a:solidFill>
                  <a:srgbClr val="005AA9"/>
                </a:solidFill>
                <a:latin typeface="+mj-lt"/>
              </a:rPr>
              <a:t>налогоплательщика</a:t>
            </a:r>
            <a:r>
              <a:rPr lang="ru-RU" sz="3200" b="1" dirty="0" smtClean="0">
                <a:ln w="0"/>
                <a:solidFill>
                  <a:srgbClr val="005AA9"/>
                </a:solidFill>
                <a:latin typeface="+mj-lt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948" y="2161222"/>
            <a:ext cx="2322512" cy="287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62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2" t="14595" r="31209" b="4970"/>
          <a:stretch/>
        </p:blipFill>
        <p:spPr bwMode="auto">
          <a:xfrm>
            <a:off x="1808480" y="1620391"/>
            <a:ext cx="7065176" cy="551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8519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Типовая 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dirty="0" smtClean="0">
                <a:solidFill>
                  <a:srgbClr val="C00000"/>
                </a:solidFill>
              </a:rPr>
              <a:t>рекомендуемая) </a:t>
            </a:r>
            <a:r>
              <a:rPr lang="ru-RU" sz="3200" dirty="0" smtClean="0">
                <a:solidFill>
                  <a:srgbClr val="C00000"/>
                </a:solidFill>
              </a:rPr>
              <a:t>форма </a:t>
            </a:r>
            <a:r>
              <a:rPr lang="ru-RU" sz="3200" dirty="0">
                <a:solidFill>
                  <a:srgbClr val="C00000"/>
                </a:solidFill>
              </a:rPr>
              <a:t>заявления 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КНД 1165180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6338" y="789257"/>
            <a:ext cx="9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0"/>
                <a:solidFill>
                  <a:srgbClr val="C00000"/>
                </a:solidFill>
                <a:latin typeface="+mj-lt"/>
              </a:rPr>
              <a:t>Должностное лицо структурного подразделения, ответственного за проведение сверки расчетов, вправе отказать в приеме заявления </a:t>
            </a:r>
            <a:r>
              <a:rPr lang="ru-RU" sz="2800" b="1" dirty="0" smtClean="0">
                <a:ln w="0"/>
                <a:solidFill>
                  <a:srgbClr val="C00000"/>
                </a:solidFill>
                <a:latin typeface="+mj-lt"/>
              </a:rPr>
              <a:t>в </a:t>
            </a:r>
            <a:r>
              <a:rPr lang="ru-RU" sz="2800" b="1" dirty="0">
                <a:ln w="0"/>
                <a:solidFill>
                  <a:srgbClr val="C00000"/>
                </a:solidFill>
                <a:latin typeface="+mj-lt"/>
              </a:rPr>
              <a:t>следующих случаях: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10196" y="2174252"/>
            <a:ext cx="90871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- при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обращении налогоплательщика не по месту учета;</a:t>
            </a:r>
          </a:p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- при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отсутствии в заявлении наименования организации (ФИО индивидуального предпринимателя, физического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лица),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ИНН (КПП организации), подписи руководителя организации (индивидуального предпринимателя, физического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лица);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  <a:p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- в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случае представления заявления представителем налогоплательщика без приложения документа, подтверждающего полномочия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представителя, 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в соответствии со статьей 29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НК РФ.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094" y="5220791"/>
            <a:ext cx="3773488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5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116335"/>
            <a:ext cx="8561139" cy="34563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5AA9"/>
                </a:solidFill>
                <a:latin typeface="+mn-lt"/>
              </a:rPr>
              <a:t>При </a:t>
            </a:r>
            <a:r>
              <a:rPr lang="ru-RU" sz="2800" b="1" dirty="0">
                <a:solidFill>
                  <a:srgbClr val="005AA9"/>
                </a:solidFill>
                <a:latin typeface="+mn-lt"/>
              </a:rPr>
              <a:t>направлении налоговым органом налогоплательщику акта совместной сверки расчетов по налогам, сборам, пеням и штрафам в электронном виде по </a:t>
            </a:r>
            <a:r>
              <a:rPr lang="ru-RU" sz="2800" b="1" dirty="0" smtClean="0">
                <a:solidFill>
                  <a:srgbClr val="005AA9"/>
                </a:solidFill>
                <a:latin typeface="+mn-lt"/>
              </a:rPr>
              <a:t>ТКС, указанный </a:t>
            </a:r>
            <a:r>
              <a:rPr lang="ru-RU" sz="2800" b="1" dirty="0">
                <a:solidFill>
                  <a:srgbClr val="005AA9"/>
                </a:solidFill>
                <a:latin typeface="+mn-lt"/>
              </a:rPr>
              <a:t>акт формируется в электронном виде, подписывается ЭЦП уполномоченного должностного лица налогового органа и направляется в адрес </a:t>
            </a:r>
            <a:r>
              <a:rPr lang="ru-RU" sz="2800" b="1" dirty="0" smtClean="0">
                <a:solidFill>
                  <a:srgbClr val="005AA9"/>
                </a:solidFill>
                <a:latin typeface="+mn-lt"/>
              </a:rPr>
              <a:t>налогоплательщика. </a:t>
            </a:r>
            <a:endParaRPr lang="ru-RU" sz="2800" b="1" dirty="0">
              <a:solidFill>
                <a:srgbClr val="005AA9"/>
              </a:solidFill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96" y="4644727"/>
            <a:ext cx="2232025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098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8689303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5AA9"/>
                </a:solidFill>
              </a:rPr>
              <a:t>Формат </a:t>
            </a:r>
            <a:r>
              <a:rPr lang="ru-RU" sz="2800" b="1" dirty="0">
                <a:solidFill>
                  <a:srgbClr val="005AA9"/>
                </a:solidFill>
              </a:rPr>
              <a:t>акта совместной сверки </a:t>
            </a:r>
            <a:r>
              <a:rPr lang="ru-RU" sz="2800" b="1" dirty="0" smtClean="0">
                <a:solidFill>
                  <a:srgbClr val="005AA9"/>
                </a:solidFill>
              </a:rPr>
              <a:t>в </a:t>
            </a:r>
            <a:r>
              <a:rPr lang="ru-RU" sz="2800" b="1" dirty="0">
                <a:solidFill>
                  <a:srgbClr val="005AA9"/>
                </a:solidFill>
              </a:rPr>
              <a:t>электронном виде по </a:t>
            </a:r>
            <a:r>
              <a:rPr lang="ru-RU" sz="2800" b="1" dirty="0" smtClean="0">
                <a:solidFill>
                  <a:srgbClr val="005AA9"/>
                </a:solidFill>
              </a:rPr>
              <a:t>ТКС утвержден </a:t>
            </a:r>
            <a:r>
              <a:rPr lang="ru-RU" sz="2800" b="1" dirty="0">
                <a:solidFill>
                  <a:srgbClr val="005AA9"/>
                </a:solidFill>
              </a:rPr>
              <a:t>Приказом ФНС России от 04.10.2010 </a:t>
            </a:r>
            <a:r>
              <a:rPr lang="ru-RU" sz="2800" b="1" dirty="0" smtClean="0">
                <a:solidFill>
                  <a:srgbClr val="005AA9"/>
                </a:solidFill>
              </a:rPr>
              <a:t>№ </a:t>
            </a:r>
            <a:r>
              <a:rPr lang="ru-RU" sz="2800" b="1" dirty="0">
                <a:solidFill>
                  <a:srgbClr val="005AA9"/>
                </a:solidFill>
              </a:rPr>
              <a:t>ММВ-7-6/476@. </a:t>
            </a:r>
            <a:endParaRPr lang="ru-RU" sz="2800" b="1" dirty="0" smtClean="0">
              <a:solidFill>
                <a:srgbClr val="005AA9"/>
              </a:solidFill>
            </a:endParaRP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r>
              <a:rPr lang="ru-RU" sz="2600" b="1" dirty="0" smtClean="0">
                <a:solidFill>
                  <a:srgbClr val="005AA9"/>
                </a:solidFill>
              </a:rPr>
              <a:t>Акт </a:t>
            </a:r>
            <a:r>
              <a:rPr lang="ru-RU" sz="2600" b="1" dirty="0">
                <a:solidFill>
                  <a:srgbClr val="005AA9"/>
                </a:solidFill>
              </a:rPr>
              <a:t>сверки, полученный по электронным каналам связи и подписанный ЭЦП уполномоченного лица налогового </a:t>
            </a:r>
            <a:r>
              <a:rPr lang="ru-RU" sz="2600" b="1" dirty="0" smtClean="0">
                <a:solidFill>
                  <a:srgbClr val="005AA9"/>
                </a:solidFill>
              </a:rPr>
              <a:t>органа, является </a:t>
            </a:r>
            <a:r>
              <a:rPr lang="ru-RU" sz="2600" b="1" dirty="0">
                <a:solidFill>
                  <a:srgbClr val="005AA9"/>
                </a:solidFill>
              </a:rPr>
              <a:t>действительным и может применяться наравне с документом на бумажном носителе, подписанном собственноручными подписями и печатью.</a:t>
            </a:r>
          </a:p>
          <a:p>
            <a:r>
              <a:rPr lang="ru-RU" sz="2600" b="1" dirty="0">
                <a:solidFill>
                  <a:srgbClr val="005AA9"/>
                </a:solidFill>
              </a:rPr>
              <a:t>Следовательно, </a:t>
            </a:r>
            <a:r>
              <a:rPr lang="ru-RU" sz="2600" b="1" dirty="0" smtClean="0">
                <a:solidFill>
                  <a:srgbClr val="005AA9"/>
                </a:solidFill>
              </a:rPr>
              <a:t>налогоплательщику, </a:t>
            </a:r>
            <a:r>
              <a:rPr lang="ru-RU" sz="2600" b="1" dirty="0">
                <a:solidFill>
                  <a:srgbClr val="005AA9"/>
                </a:solidFill>
              </a:rPr>
              <a:t>получившему </a:t>
            </a:r>
            <a:r>
              <a:rPr lang="ru-RU" sz="2600" b="1" dirty="0" smtClean="0">
                <a:solidFill>
                  <a:srgbClr val="005AA9"/>
                </a:solidFill>
              </a:rPr>
              <a:t>акт </a:t>
            </a:r>
            <a:r>
              <a:rPr lang="ru-RU" sz="2600" b="1" dirty="0">
                <a:solidFill>
                  <a:srgbClr val="005AA9"/>
                </a:solidFill>
              </a:rPr>
              <a:t>сверки по электронным каналам связи, не нужно дублировать акт сверки расчетов с бюджетом </a:t>
            </a:r>
            <a:r>
              <a:rPr lang="ru-RU" sz="2600" b="1" dirty="0" smtClean="0">
                <a:solidFill>
                  <a:srgbClr val="005AA9"/>
                </a:solidFill>
              </a:rPr>
              <a:t>на </a:t>
            </a:r>
            <a:r>
              <a:rPr lang="ru-RU" sz="2600" b="1" dirty="0">
                <a:solidFill>
                  <a:srgbClr val="005AA9"/>
                </a:solidFill>
              </a:rPr>
              <a:t>бумажном </a:t>
            </a:r>
            <a:r>
              <a:rPr lang="ru-RU" sz="2600" b="1" dirty="0" smtClean="0">
                <a:solidFill>
                  <a:srgbClr val="005AA9"/>
                </a:solidFill>
              </a:rPr>
              <a:t>носителе.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55012" y="5364807"/>
            <a:ext cx="1590386" cy="158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9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954088" y="3636963"/>
            <a:ext cx="8588375" cy="3459162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altLang="ru-RU" sz="35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Спасибо за внимание</a:t>
            </a:r>
            <a:endParaRPr lang="en-US" altLang="ru-RU" sz="35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endParaRPr lang="ru-RU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33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Единый контакт-центр ФНС России</a:t>
            </a:r>
            <a:endParaRPr lang="en-US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33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8-800-222-22-22</a:t>
            </a:r>
          </a:p>
          <a:p>
            <a:pPr>
              <a:lnSpc>
                <a:spcPct val="90000"/>
              </a:lnSpc>
            </a:pPr>
            <a:endParaRPr lang="ru-RU" altLang="ru-RU" sz="3300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9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5566</TotalTime>
  <Words>373</Words>
  <Application>Microsoft Office PowerPoint</Application>
  <PresentationFormat>Произвольный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Порядок проведения совместной сверки расчетов по налогам, сборам, страховым взносам, пеням, штрафам, процентам </vt:lpstr>
      <vt:lpstr>Презентация PowerPoint</vt:lpstr>
      <vt:lpstr>Презентация PowerPoint</vt:lpstr>
      <vt:lpstr>Типовая (рекомендуемая) форма заявления  КНД 1165180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УФНС по УР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Николаевич Ватолин</dc:creator>
  <cp:lastModifiedBy>Еланцева Марина Николаевна</cp:lastModifiedBy>
  <cp:revision>373</cp:revision>
  <cp:lastPrinted>2021-12-01T09:59:20Z</cp:lastPrinted>
  <dcterms:created xsi:type="dcterms:W3CDTF">2014-02-26T05:16:26Z</dcterms:created>
  <dcterms:modified xsi:type="dcterms:W3CDTF">2022-04-12T06:09:37Z</dcterms:modified>
</cp:coreProperties>
</file>