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7" r:id="rId1"/>
  </p:sldMasterIdLst>
  <p:notesMasterIdLst>
    <p:notesMasterId r:id="rId42"/>
  </p:notesMasterIdLst>
  <p:sldIdLst>
    <p:sldId id="283" r:id="rId2"/>
    <p:sldId id="324" r:id="rId3"/>
    <p:sldId id="375" r:id="rId4"/>
    <p:sldId id="379" r:id="rId5"/>
    <p:sldId id="372" r:id="rId6"/>
    <p:sldId id="380" r:id="rId7"/>
    <p:sldId id="381" r:id="rId8"/>
    <p:sldId id="384" r:id="rId9"/>
    <p:sldId id="325" r:id="rId10"/>
    <p:sldId id="355" r:id="rId11"/>
    <p:sldId id="369" r:id="rId12"/>
    <p:sldId id="371" r:id="rId13"/>
    <p:sldId id="377" r:id="rId14"/>
    <p:sldId id="378" r:id="rId15"/>
    <p:sldId id="373" r:id="rId16"/>
    <p:sldId id="392" r:id="rId17"/>
    <p:sldId id="370" r:id="rId18"/>
    <p:sldId id="391" r:id="rId19"/>
    <p:sldId id="354" r:id="rId20"/>
    <p:sldId id="394" r:id="rId21"/>
    <p:sldId id="390" r:id="rId22"/>
    <p:sldId id="393" r:id="rId23"/>
    <p:sldId id="404" r:id="rId24"/>
    <p:sldId id="401" r:id="rId25"/>
    <p:sldId id="402" r:id="rId26"/>
    <p:sldId id="403" r:id="rId27"/>
    <p:sldId id="400" r:id="rId28"/>
    <p:sldId id="382" r:id="rId29"/>
    <p:sldId id="383" r:id="rId30"/>
    <p:sldId id="374" r:id="rId31"/>
    <p:sldId id="385" r:id="rId32"/>
    <p:sldId id="386" r:id="rId33"/>
    <p:sldId id="387" r:id="rId34"/>
    <p:sldId id="388" r:id="rId35"/>
    <p:sldId id="389" r:id="rId36"/>
    <p:sldId id="396" r:id="rId37"/>
    <p:sldId id="397" r:id="rId38"/>
    <p:sldId id="398" r:id="rId39"/>
    <p:sldId id="399" r:id="rId40"/>
    <p:sldId id="287" r:id="rId41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сянюк Алексей Александрович" initials="КАА" lastIdx="2" clrIdx="0">
    <p:extLst/>
  </p:cmAuthor>
  <p:cmAuthor id="2" name="Воробьев Алексей Максимович" initials="ВАМ" lastIdx="3" clrIdx="1">
    <p:extLst/>
  </p:cmAuthor>
  <p:cmAuthor id="3" name="Шмелев Алексей Константинович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6CA7"/>
    <a:srgbClr val="4F81BD"/>
    <a:srgbClr val="EDEEEF"/>
    <a:srgbClr val="FFF6C1"/>
    <a:srgbClr val="FDE6D3"/>
    <a:srgbClr val="FCD9BC"/>
    <a:srgbClr val="FAB882"/>
    <a:srgbClr val="6C81B4"/>
    <a:srgbClr val="F79646"/>
    <a:srgbClr val="C05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13" autoAdjust="0"/>
    <p:restoredTop sz="55827" autoAdjust="0"/>
  </p:normalViewPr>
  <p:slideViewPr>
    <p:cSldViewPr>
      <p:cViewPr varScale="1">
        <p:scale>
          <a:sx n="50" d="100"/>
          <a:sy n="50" d="100"/>
        </p:scale>
        <p:origin x="-2010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4"/>
            <a:ext cx="2945659" cy="496332"/>
          </a:xfrm>
          <a:prstGeom prst="rect">
            <a:avLst/>
          </a:prstGeom>
        </p:spPr>
        <p:txBody>
          <a:bodyPr vert="horz" lIns="92433" tIns="46216" rIns="92433" bIns="4621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0" y="4"/>
            <a:ext cx="2945659" cy="496332"/>
          </a:xfrm>
          <a:prstGeom prst="rect">
            <a:avLst/>
          </a:prstGeom>
        </p:spPr>
        <p:txBody>
          <a:bodyPr vert="horz" lIns="92433" tIns="46216" rIns="92433" bIns="46216" rtlCol="0"/>
          <a:lstStyle>
            <a:lvl1pPr algn="r">
              <a:defRPr sz="1200"/>
            </a:lvl1pPr>
          </a:lstStyle>
          <a:p>
            <a:fld id="{851BFEE2-8C22-486B-B394-4F571AC208F5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3" tIns="46216" rIns="92433" bIns="462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7"/>
            <a:ext cx="5438140" cy="4466988"/>
          </a:xfrm>
          <a:prstGeom prst="rect">
            <a:avLst/>
          </a:prstGeom>
        </p:spPr>
        <p:txBody>
          <a:bodyPr vert="horz" lIns="92433" tIns="46216" rIns="92433" bIns="4621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28587"/>
            <a:ext cx="2945659" cy="496332"/>
          </a:xfrm>
          <a:prstGeom prst="rect">
            <a:avLst/>
          </a:prstGeom>
        </p:spPr>
        <p:txBody>
          <a:bodyPr vert="horz" lIns="92433" tIns="46216" rIns="92433" bIns="462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0" y="9428587"/>
            <a:ext cx="2945659" cy="496332"/>
          </a:xfrm>
          <a:prstGeom prst="rect">
            <a:avLst/>
          </a:prstGeom>
        </p:spPr>
        <p:txBody>
          <a:bodyPr vert="horz" lIns="92433" tIns="46216" rIns="92433" bIns="46216" rtlCol="0" anchor="b"/>
          <a:lstStyle>
            <a:lvl1pPr algn="r">
              <a:defRPr sz="1200"/>
            </a:lvl1pPr>
          </a:lstStyle>
          <a:p>
            <a:fld id="{3DCD607D-6DB4-4588-82CA-05EC035ADA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12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Здравствуйте</a:t>
            </a:r>
            <a:r>
              <a:rPr lang="ru-RU" baseline="0" dirty="0" smtClean="0"/>
              <a:t> уважаемые налогоплательщики!</a:t>
            </a:r>
          </a:p>
          <a:p>
            <a:r>
              <a:rPr lang="ru-RU" baseline="0" dirty="0" smtClean="0"/>
              <a:t>Сегодня мы проводим второй/очередной </a:t>
            </a:r>
            <a:r>
              <a:rPr lang="ru-RU" baseline="0" dirty="0" err="1" smtClean="0"/>
              <a:t>вебинар</a:t>
            </a:r>
            <a:r>
              <a:rPr lang="ru-RU" baseline="0" dirty="0" smtClean="0"/>
              <a:t> на тему «</a:t>
            </a:r>
            <a:r>
              <a:rPr lang="ru-RU" baseline="0" dirty="0" err="1" smtClean="0"/>
              <a:t>Прослеживаемость</a:t>
            </a:r>
            <a:r>
              <a:rPr lang="ru-RU" baseline="0" dirty="0" smtClean="0"/>
              <a:t> товаров»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761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Возвращаясь</a:t>
            </a:r>
            <a:r>
              <a:rPr lang="ru-RU" baseline="0" dirty="0" smtClean="0"/>
              <a:t> к </a:t>
            </a:r>
            <a:r>
              <a:rPr lang="ru-RU" dirty="0" smtClean="0"/>
              <a:t>НСПТ. Данная система работает по принципу присвоения каждой ввезенной партии товаров регистрационного номера партии товара (РНПТ). Этот реквизит отслеживается налоговым органом в электронных счетах-фактурах, универсальных передаточных документах (УПД), выставляемых при реализации товаров.</a:t>
            </a:r>
          </a:p>
          <a:p>
            <a:endParaRPr lang="ru-RU" dirty="0" smtClean="0"/>
          </a:p>
          <a:p>
            <a:r>
              <a:rPr lang="ru-RU" dirty="0" smtClean="0"/>
              <a:t>В общих рекомендациях приведены и другие документы, содержащие реквизиты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: уведомления о ввозе, перемещении и имеющихся остатках ПТ).</a:t>
            </a:r>
          </a:p>
          <a:p>
            <a:r>
              <a:rPr lang="ru-RU" dirty="0" smtClean="0"/>
              <a:t>На слайде</a:t>
            </a:r>
            <a:r>
              <a:rPr lang="ru-RU" baseline="0" dirty="0" smtClean="0"/>
              <a:t> вы может видеть что РНПТ может быть присвоен как налоговым органом так и самим налогоплательщиком, в случае импорта прослеживаемого товара из третьих стран. </a:t>
            </a:r>
          </a:p>
          <a:p>
            <a:r>
              <a:rPr lang="ru-RU" baseline="0" dirty="0" smtClean="0"/>
              <a:t>Номер РНПТ в данном случае формируется из таможенной декларации: путем добавления к номеру декларации порядкового номера товара в графе 32 ДТ - 001.</a:t>
            </a:r>
            <a:endParaRPr lang="ru-RU" baseline="0" dirty="0"/>
          </a:p>
          <a:p>
            <a:endParaRPr lang="ru-RU" baseline="0" dirty="0" smtClean="0"/>
          </a:p>
          <a:p>
            <a:r>
              <a:rPr lang="ru-RU" baseline="0" dirty="0" smtClean="0"/>
              <a:t>В остальных случая РНПТ выдает налоговая служба в ответ на уведомление о ввозе товара или на уведомление об остатках.</a:t>
            </a:r>
          </a:p>
          <a:p>
            <a:r>
              <a:rPr lang="ru-RU" baseline="0" dirty="0" smtClean="0"/>
              <a:t>В течение одного дня с момента получения соответствующего документа ФНС направляет импортеру квитанцию с присвоенным РНПТ для товаров, указанных в уведомлении.</a:t>
            </a:r>
          </a:p>
          <a:p>
            <a:r>
              <a:rPr lang="ru-RU" baseline="0" dirty="0" smtClean="0"/>
              <a:t>Рекомендуемый формат квитанции о присвоении РНПТ направлен Письмом ФНС России от 14.05.2021 N ЕА-4-15/6594@.</a:t>
            </a:r>
          </a:p>
          <a:p>
            <a:endParaRPr lang="ru-RU" baseline="0" dirty="0" smtClean="0"/>
          </a:p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331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того чтобы проверить, подпадает ли ваше имущество (ваши товары) под режим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, вы можете воспользоваться специальным</a:t>
            </a:r>
            <a:r>
              <a:rPr lang="ru-RU" baseline="0" dirty="0" smtClean="0"/>
              <a:t> сервисом</a:t>
            </a:r>
            <a:r>
              <a:rPr lang="ru-RU" dirty="0" smtClean="0"/>
              <a:t> на официальном сайте ФНС России по адресу www.nalog.gov.ru/rn77/</a:t>
            </a:r>
            <a:r>
              <a:rPr lang="ru-RU" dirty="0" err="1" smtClean="0"/>
              <a:t>service</a:t>
            </a:r>
            <a:r>
              <a:rPr lang="ru-RU" dirty="0" smtClean="0"/>
              <a:t>/</a:t>
            </a:r>
            <a:r>
              <a:rPr lang="ru-RU" dirty="0" err="1" smtClean="0"/>
              <a:t>traceability</a:t>
            </a:r>
            <a:r>
              <a:rPr lang="ru-RU" dirty="0" smtClean="0"/>
              <a:t>/.</a:t>
            </a:r>
          </a:p>
          <a:p>
            <a:r>
              <a:rPr lang="ru-RU" dirty="0" smtClean="0"/>
              <a:t>Сервис позволяет идентифицировать товары по коду ОКПД2 или коду ТН ВЭД ЕАЭС, по наименованию или по номеру декларации на товары. Кроме того, на сайте можно сформировать полный список имущества, подлежащего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, и скачать его файлом в формате </a:t>
            </a:r>
            <a:r>
              <a:rPr lang="ru-RU" dirty="0" err="1" smtClean="0"/>
              <a:t>excel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ФНС также рекомендует Налогоплательщикам</a:t>
            </a:r>
            <a:r>
              <a:rPr lang="ru-RU" baseline="0" dirty="0" smtClean="0"/>
              <a:t> (особенно покупателям прослеживаемых товаров) п</a:t>
            </a:r>
            <a:r>
              <a:rPr lang="ru-RU" dirty="0" smtClean="0"/>
              <a:t>роверять регистрационные номера партий товара при помощи данного сервиса, это позволит вам избежать ошибок при заполнении отчетности ,</a:t>
            </a:r>
            <a:r>
              <a:rPr lang="ru-RU" baseline="0" dirty="0" smtClean="0"/>
              <a:t> </a:t>
            </a:r>
            <a:r>
              <a:rPr lang="ru-RU" dirty="0" smtClean="0"/>
              <a:t>счетов-фактур и УПД.</a:t>
            </a:r>
          </a:p>
          <a:p>
            <a:endParaRPr lang="ru-RU" dirty="0" smtClean="0"/>
          </a:p>
          <a:p>
            <a:r>
              <a:rPr lang="ru-RU" dirty="0" smtClean="0"/>
              <a:t>Отмечу что сервис пока работает в ограниченной тестовой версии</a:t>
            </a:r>
          </a:p>
          <a:p>
            <a:r>
              <a:rPr lang="ru-RU" dirty="0" smtClean="0"/>
              <a:t>Сведения на нем обновляются ежедневно.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1756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Налогоплательщикам, которые обязаны заполнять Отчет об операциях с товарами, подлежащими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,</a:t>
            </a:r>
            <a:r>
              <a:rPr lang="ru-RU" baseline="0" dirty="0" smtClean="0"/>
              <a:t> следует особое внимание уделять кодам видов операции, утвержденных </a:t>
            </a:r>
            <a:r>
              <a:rPr lang="ru-RU" dirty="0" smtClean="0"/>
              <a:t>Порядком заполнения Отчета.</a:t>
            </a:r>
          </a:p>
          <a:p>
            <a:r>
              <a:rPr lang="ru-RU" dirty="0" smtClean="0"/>
              <a:t>Порядок заполнения Отчета по операциям предполагает отражение в нем следующих ВИДОВ ОПЕРАЦИЙ С ТОВАРАМИ, ПОДЛЕЖАЩИМИ ПРОСЛЕЖИВАЕМОСТИ:</a:t>
            </a:r>
          </a:p>
          <a:p>
            <a:endParaRPr lang="ru-RU" dirty="0" smtClean="0"/>
          </a:p>
          <a:p>
            <a:r>
              <a:rPr lang="ru-RU" dirty="0" smtClean="0"/>
              <a:t>1)Операции прекращения </a:t>
            </a:r>
            <a:r>
              <a:rPr lang="ru-RU" dirty="0" err="1" smtClean="0"/>
              <a:t>прослеживаемости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По кодам 2 и 3 будет особое внимание ФНС!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4497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2) Операции возобновления </a:t>
            </a:r>
            <a:r>
              <a:rPr lang="ru-RU" dirty="0" err="1" smtClean="0"/>
              <a:t>прослеживаемости</a:t>
            </a:r>
            <a:endParaRPr lang="ru-RU" dirty="0" smtClean="0"/>
          </a:p>
          <a:p>
            <a:r>
              <a:rPr lang="ru-RU" dirty="0" smtClean="0"/>
              <a:t>3) Операции при передаче (получении) имущества (товара), не связанные с реализацией или безвозмездной передачей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449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4) Операции при приобретении (получении), реализации (передаче)</a:t>
            </a:r>
          </a:p>
          <a:p>
            <a:endParaRPr lang="ru-RU" sz="1200" cap="all" dirty="0" smtClean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  <a:p>
            <a:r>
              <a:rPr lang="ru-RU" sz="12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На данном слайде представлены операции за исключением операций с посредниками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4497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Федеральная налоговая служба</a:t>
            </a:r>
            <a:r>
              <a:rPr lang="ru-RU" baseline="0" dirty="0" smtClean="0"/>
              <a:t> опубликовала несколько писем, касающихся </a:t>
            </a:r>
            <a:r>
              <a:rPr lang="ru-RU" baseline="0" dirty="0" err="1" smtClean="0"/>
              <a:t>прослеживаемости</a:t>
            </a:r>
            <a:r>
              <a:rPr lang="ru-RU" baseline="0" dirty="0" smtClean="0"/>
              <a:t> товаров.</a:t>
            </a:r>
          </a:p>
          <a:p>
            <a:r>
              <a:rPr lang="ru-RU" baseline="0" dirty="0" smtClean="0"/>
              <a:t>В частности в письме от 09.07.2021г. Налоговой службой даны разъяснения относительно сроков начала </a:t>
            </a:r>
            <a:r>
              <a:rPr lang="ru-RU" baseline="0" dirty="0" err="1" smtClean="0"/>
              <a:t>прослеживаемости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75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письме от 01.09.2021г. Налоговой службой даны разъяснения относительно заполнения строки 18 Уведомления об имеющихся остатках товаров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7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данном</a:t>
            </a:r>
            <a:r>
              <a:rPr lang="ru-RU" baseline="0" dirty="0" smtClean="0"/>
              <a:t> слайде вы можете видеть </a:t>
            </a:r>
            <a:r>
              <a:rPr lang="ru-RU" b="1" baseline="0" dirty="0" smtClean="0"/>
              <a:t>пример заполнения Уведомления об остатках</a:t>
            </a:r>
            <a:r>
              <a:rPr lang="ru-RU" baseline="0" dirty="0" smtClean="0"/>
              <a:t>.</a:t>
            </a:r>
          </a:p>
          <a:p>
            <a:r>
              <a:rPr lang="ru-RU" baseline="0" dirty="0" smtClean="0"/>
              <a:t>Напоминаем, что </a:t>
            </a:r>
            <a:r>
              <a:rPr lang="ru-RU" b="1" baseline="0" dirty="0" smtClean="0"/>
              <a:t>Уведомление об остатках</a:t>
            </a:r>
            <a:r>
              <a:rPr lang="ru-RU" baseline="0" dirty="0" smtClean="0"/>
              <a:t> подается также в случаях когда вы приобретаете товары у физических лиц, у плательщиков НПД, или товары у </a:t>
            </a:r>
            <a:r>
              <a:rPr lang="ru-RU" baseline="0" dirty="0" err="1" smtClean="0"/>
              <a:t>Росимущества</a:t>
            </a:r>
            <a:r>
              <a:rPr lang="ru-RU" baseline="0" dirty="0" smtClean="0"/>
              <a:t>, например ранее конфискованные, находящиеся в собственности государства.</a:t>
            </a:r>
          </a:p>
          <a:p>
            <a:r>
              <a:rPr lang="ru-RU" b="1" baseline="0" dirty="0" smtClean="0"/>
              <a:t>В этих случаях в графе 4 Уведомления необходимо выбрать признак 1 или 2.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0496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Далее мы переходим к письму от 30.09.2021г.  в котором Налоговая служба дает разъяснения относительно заполнения граф 16 - 19 книги покупок в случае приобретения товаров, подлежащих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, используемых как в облагаемых НДС, так и освобождаемых от налогообложения операциях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75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данном слайде вы можете видеть пример соотношения граф книги покупок с графами счета-фактуры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177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Напоминаем, что 1 июля 2021г. Правительство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Российской Федерации утвердило три ПОСТАНОВЛЕНИЯ касающиеся системы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прослеживаемости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товаров:</a:t>
            </a:r>
          </a:p>
          <a:p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 ПОСТАНОВЛЕНИЯ :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 1108 "Об утверждении Положения о национальной системе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прослеживаемости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товаров"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 1109 "Об утверждении критериев, применяемых при отборе отдельных видов товаров для включения в перечень товаров, подлежащих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прослеживаемости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</a:p>
          <a:p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 1110 "Об утверждении перечня товаров, подлежащих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прослеживаемости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Данные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постановления вступили в силу 8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июля 2021 года.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b="1" dirty="0" smtClean="0"/>
              <a:t>Напоминаем</a:t>
            </a:r>
            <a:r>
              <a:rPr lang="ru-RU" dirty="0" smtClean="0"/>
              <a:t>,</a:t>
            </a:r>
            <a:r>
              <a:rPr lang="ru-RU" baseline="0" dirty="0" smtClean="0"/>
              <a:t> что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Система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прослеживаемости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товаров распространяется на юридических лиц и индивидуальных предпринимателей (ИП), совершающих операции с товарами, подлежащими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прослеживаемости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независимо от того находятся они на общей системе налогообложения или применяют специальный налоговый режим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Также</a:t>
            </a:r>
            <a:r>
              <a:rPr lang="ru-RU" baseline="0" dirty="0" smtClean="0"/>
              <a:t> н</a:t>
            </a:r>
            <a:r>
              <a:rPr lang="ru-RU" dirty="0" smtClean="0"/>
              <a:t>апоминаем,</a:t>
            </a:r>
            <a:r>
              <a:rPr lang="ru-RU" baseline="0" dirty="0" smtClean="0"/>
              <a:t> что в </a:t>
            </a:r>
            <a:r>
              <a:rPr lang="ru-RU" b="1" baseline="0" dirty="0" smtClean="0"/>
              <a:t>Перечне прослеживаемых товаров</a:t>
            </a:r>
            <a:r>
              <a:rPr lang="ru-RU" baseline="0" dirty="0" smtClean="0"/>
              <a:t>, утвержденном Постановлением </a:t>
            </a:r>
            <a:r>
              <a:rPr lang="en-US" baseline="0" dirty="0" smtClean="0"/>
              <a:t>N 1110 </a:t>
            </a:r>
            <a:r>
              <a:rPr lang="ru-RU" baseline="0" dirty="0" smtClean="0"/>
              <a:t>отражены:</a:t>
            </a:r>
          </a:p>
          <a:p>
            <a:r>
              <a:rPr lang="ru-RU" dirty="0" smtClean="0"/>
              <a:t>Холодильники и морозильники, тепловые насосы,</a:t>
            </a:r>
          </a:p>
          <a:p>
            <a:r>
              <a:rPr lang="ru-RU" dirty="0" smtClean="0"/>
              <a:t>Автопогрузчики,</a:t>
            </a:r>
          </a:p>
          <a:p>
            <a:r>
              <a:rPr lang="ru-RU" dirty="0" smtClean="0"/>
              <a:t>Бульдозеры,</a:t>
            </a:r>
          </a:p>
          <a:p>
            <a:r>
              <a:rPr lang="ru-RU" dirty="0" smtClean="0"/>
              <a:t>Грейдеры,</a:t>
            </a:r>
          </a:p>
          <a:p>
            <a:r>
              <a:rPr lang="ru-RU" dirty="0" smtClean="0"/>
              <a:t>Дорожные катки,</a:t>
            </a:r>
          </a:p>
          <a:p>
            <a:r>
              <a:rPr lang="ru-RU" dirty="0" smtClean="0"/>
              <a:t>Погрузчики фронтальные одноковшовые,</a:t>
            </a:r>
          </a:p>
          <a:p>
            <a:r>
              <a:rPr lang="ru-RU" dirty="0" smtClean="0"/>
              <a:t>Экскаваторы одноковшовые,</a:t>
            </a:r>
          </a:p>
          <a:p>
            <a:r>
              <a:rPr lang="ru-RU" dirty="0" smtClean="0"/>
              <a:t>Машины стиральные бытовые и для прачечных,</a:t>
            </a:r>
          </a:p>
          <a:p>
            <a:r>
              <a:rPr lang="ru-RU" dirty="0" smtClean="0"/>
              <a:t>Мониторы и проекторы,</a:t>
            </a:r>
          </a:p>
          <a:p>
            <a:r>
              <a:rPr lang="ru-RU" dirty="0" smtClean="0"/>
              <a:t>Приемники телевизионные</a:t>
            </a:r>
          </a:p>
          <a:p>
            <a:r>
              <a:rPr lang="ru-RU" dirty="0" smtClean="0"/>
              <a:t>Коляски детские</a:t>
            </a:r>
          </a:p>
          <a:p>
            <a:r>
              <a:rPr lang="ru-RU" dirty="0" smtClean="0"/>
              <a:t>Детские сиденья (кресла) - Устройства удерживающие для детей</a:t>
            </a:r>
          </a:p>
          <a:p>
            <a:endParaRPr lang="ru-RU" dirty="0" smtClean="0"/>
          </a:p>
          <a:p>
            <a:r>
              <a:rPr lang="ru-RU" dirty="0" smtClean="0"/>
              <a:t>На </a:t>
            </a:r>
            <a:r>
              <a:rPr lang="ru-RU" b="1" dirty="0" smtClean="0"/>
              <a:t>данный момент </a:t>
            </a:r>
            <a:r>
              <a:rPr lang="ru-RU" dirty="0" smtClean="0"/>
              <a:t>новых</a:t>
            </a:r>
            <a:r>
              <a:rPr lang="ru-RU" baseline="0" dirty="0" smtClean="0"/>
              <a:t> наименований товаров в Перечень не вносилось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5695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этом же письме от 30.09.2021г. Налоговая служба дает разъяснения относительно совершения</a:t>
            </a:r>
            <a:r>
              <a:rPr lang="ru-RU" baseline="0" dirty="0" smtClean="0"/>
              <a:t> о</a:t>
            </a:r>
            <a:r>
              <a:rPr lang="ru-RU" dirty="0" smtClean="0"/>
              <a:t>пераций с товарами, подлежащих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, облагаемых НДС, так и освобождаемых от налогообложения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75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данном слайде вы можете видеть пример соотношения граф книги продаж с графами счета-фактуры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1774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Относительно порядка заполнения граф 16 - 19 книги покупок при ввозе товаров</a:t>
            </a:r>
            <a:r>
              <a:rPr lang="ru-RU" baseline="0" dirty="0" smtClean="0"/>
              <a:t> в </a:t>
            </a:r>
            <a:r>
              <a:rPr lang="ru-RU" dirty="0" smtClean="0"/>
              <a:t>таможенной процедуре выпуска Налоговая служба дает разъяснения в письме от 4 октября 2021 г.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75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ФНС России выпустила большое</a:t>
            </a:r>
            <a:r>
              <a:rPr lang="ru-RU" baseline="0" dirty="0" smtClean="0"/>
              <a:t> письмо </a:t>
            </a:r>
            <a:r>
              <a:rPr lang="ru-RU" dirty="0" smtClean="0"/>
              <a:t>от 19 октября 2021 г. где даны разъяснения на многие вопросы, в частности:</a:t>
            </a:r>
          </a:p>
          <a:p>
            <a:r>
              <a:rPr lang="ru-RU" baseline="0" dirty="0" smtClean="0"/>
              <a:t>относительно получения </a:t>
            </a:r>
            <a:r>
              <a:rPr lang="ru-RU" dirty="0" smtClean="0"/>
              <a:t>от поставщика счета-фактуры на товары, подлежащие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, на бумажном носителе.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75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этом же письме даны разъяснения по вопросам:</a:t>
            </a:r>
          </a:p>
          <a:p>
            <a:r>
              <a:rPr lang="ru-RU" sz="1400" i="0" dirty="0" smtClean="0">
                <a:solidFill>
                  <a:srgbClr val="FF0000"/>
                </a:solidFill>
              </a:rPr>
              <a:t>1)</a:t>
            </a:r>
            <a:r>
              <a:rPr lang="ru-RU" sz="1400" i="0" baseline="0" dirty="0" smtClean="0">
                <a:solidFill>
                  <a:srgbClr val="FF0000"/>
                </a:solidFill>
              </a:rPr>
              <a:t> О</a:t>
            </a:r>
            <a:r>
              <a:rPr lang="ru-RU" sz="1400" i="0" dirty="0" smtClean="0">
                <a:solidFill>
                  <a:srgbClr val="FF0000"/>
                </a:solidFill>
              </a:rPr>
              <a:t>бнаружения ошибок в Уведомлении об имеющихся остатках товаров, подлежащих </a:t>
            </a:r>
            <a:r>
              <a:rPr lang="ru-RU" sz="1400" i="0" dirty="0" err="1" smtClean="0">
                <a:solidFill>
                  <a:srgbClr val="FF0000"/>
                </a:solidFill>
              </a:rPr>
              <a:t>прослеживаемости</a:t>
            </a:r>
            <a:endParaRPr lang="ru-RU" sz="1200" i="0" dirty="0" smtClean="0"/>
          </a:p>
          <a:p>
            <a:r>
              <a:rPr lang="ru-RU" sz="1200" b="0" i="0" dirty="0" smtClean="0"/>
              <a:t>2) </a:t>
            </a:r>
            <a:r>
              <a:rPr lang="ru-RU" sz="1400" i="0" dirty="0" smtClean="0">
                <a:solidFill>
                  <a:srgbClr val="FF0000"/>
                </a:solidFill>
              </a:rPr>
              <a:t>Замены в рамках ремонтных работ и списание сломанного монитора</a:t>
            </a:r>
            <a:endParaRPr lang="ru-RU" sz="1200" i="0" dirty="0" smtClean="0"/>
          </a:p>
          <a:p>
            <a:r>
              <a:rPr lang="ru-RU" sz="1400" i="0" dirty="0" smtClean="0">
                <a:solidFill>
                  <a:srgbClr val="FF0000"/>
                </a:solidFill>
              </a:rPr>
              <a:t>3) Приобретения товара, подлежащего </a:t>
            </a:r>
            <a:r>
              <a:rPr lang="ru-RU" sz="1400" i="0" dirty="0" err="1" smtClean="0">
                <a:solidFill>
                  <a:srgbClr val="FF0000"/>
                </a:solidFill>
              </a:rPr>
              <a:t>прослеживаемости</a:t>
            </a:r>
            <a:r>
              <a:rPr lang="ru-RU" sz="1400" i="0" dirty="0" smtClean="0">
                <a:solidFill>
                  <a:srgbClr val="FF0000"/>
                </a:solidFill>
              </a:rPr>
              <a:t>, через подотчетное лицо при отсутствии надлежащим образом оформленной доверенности</a:t>
            </a:r>
            <a:endParaRPr lang="ru-RU" sz="1400" i="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75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ФНС России в письме от 19.01.2021г. акцентирует</a:t>
            </a:r>
            <a:r>
              <a:rPr lang="ru-RU" baseline="0" dirty="0" smtClean="0"/>
              <a:t> внимание на обязанность покупателя проверять достоверность сведений о товаре, подлежащем </a:t>
            </a:r>
            <a:r>
              <a:rPr lang="ru-RU" baseline="0" dirty="0" err="1" smtClean="0"/>
              <a:t>прослеживаемости</a:t>
            </a:r>
            <a:r>
              <a:rPr lang="ru-RU" baseline="0" dirty="0" smtClean="0"/>
              <a:t>, при его приемке</a:t>
            </a:r>
          </a:p>
          <a:p>
            <a:endParaRPr lang="ru-RU" baseline="0" dirty="0" smtClean="0"/>
          </a:p>
          <a:p>
            <a:r>
              <a:rPr lang="ru-RU" baseline="0" dirty="0" smtClean="0"/>
              <a:t>Кроме того, ФНС Росси напоминает о необходимости указывать признак «1» в Уведомлении об остатках при получении на безвозмездной основе от физических лиц товаров, подлежащих </a:t>
            </a:r>
            <a:r>
              <a:rPr lang="ru-RU" baseline="0" dirty="0" err="1" smtClean="0"/>
              <a:t>прослеживаемости</a:t>
            </a: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75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том случае если Покупатель получил СЧФ или УПД</a:t>
            </a:r>
            <a:r>
              <a:rPr lang="ru-RU" baseline="0" dirty="0" smtClean="0"/>
              <a:t> от Поставщика на прослеживаемых товар без РНПТ, ему </a:t>
            </a:r>
            <a:r>
              <a:rPr lang="ru-RU" dirty="0" smtClean="0"/>
              <a:t>следует обратиться к Поставщику чтобы тот оформил исправленный счет-фактуру либо исправленный УПД с указания в нем корректного РНПТ.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75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Далее, в Письме от 8 апреля 2022г., Налоговая служба разъясняет, что</a:t>
            </a:r>
            <a:r>
              <a:rPr lang="ru-RU" baseline="0" dirty="0" smtClean="0"/>
              <a:t> в</a:t>
            </a:r>
            <a:r>
              <a:rPr lang="ru-RU" dirty="0" smtClean="0"/>
              <a:t> случае возврата товара (который был реализован до 08.07.2021г.) покупателем по общим правилам продавец выставляет корректировочный счет-фактуру без указания реквизитов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, так как операция реализации осуществлена до 08.07.2021г.</a:t>
            </a:r>
          </a:p>
          <a:p>
            <a:r>
              <a:rPr lang="ru-RU" dirty="0" smtClean="0"/>
              <a:t>Соответственно, продавец не может получить вместе с товаром РНПТ, который присвоен по Уведомлению об остатках покупателя.</a:t>
            </a:r>
          </a:p>
          <a:p>
            <a:r>
              <a:rPr lang="ru-RU" dirty="0" smtClean="0"/>
              <a:t>В таком случае покупателю необходимо подать корректировочное Уведомление об остатках, в котором не должно быть возвращенного товара (количество товара указать - 0)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75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Далее идут разъяснения, о том</a:t>
            </a:r>
            <a:r>
              <a:rPr lang="ru-RU" baseline="0" dirty="0" smtClean="0"/>
              <a:t> какие расхождения выявляются </a:t>
            </a:r>
            <a:r>
              <a:rPr lang="ru-RU" dirty="0" smtClean="0"/>
              <a:t>в системе НСПТ в автоматизированном режиме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75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этом же письме Налоговая</a:t>
            </a:r>
            <a:r>
              <a:rPr lang="ru-RU" baseline="0" dirty="0" smtClean="0"/>
              <a:t> служба разъясняет, что если сопроводительных документов два или более, то в Уведомлении об остатках допустимо указывать номера сопроводительных документов через знак ";" в строке "9а"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47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В связи</a:t>
            </a:r>
            <a:r>
              <a:rPr lang="ru-RU" b="1" baseline="0" dirty="0" smtClean="0"/>
              <a:t> с введением новой системы </a:t>
            </a:r>
            <a:r>
              <a:rPr lang="ru-RU" b="1" dirty="0" smtClean="0"/>
              <a:t>ФНС России</a:t>
            </a:r>
            <a:r>
              <a:rPr lang="ru-RU" b="1" baseline="0" dirty="0" smtClean="0"/>
              <a:t> отдельным приказом от 8 июля 2021г. N ЕД-7-15/645@  утвердила формы новых документов, а также их форматы и порядок заполнения:</a:t>
            </a:r>
          </a:p>
          <a:p>
            <a:r>
              <a:rPr lang="ru-RU" dirty="0" smtClean="0"/>
              <a:t>1. Уведомление о перемещении товаров, подлежащих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, с территории Российской Федерации на территорию другого государства – члена Евразийского экономического союза </a:t>
            </a:r>
            <a:r>
              <a:rPr lang="ru-RU" b="1" dirty="0" smtClean="0"/>
              <a:t>(его вы представляете</a:t>
            </a:r>
            <a:r>
              <a:rPr lang="ru-RU" b="1" baseline="0" dirty="0" smtClean="0"/>
              <a:t> в течение пяти рабочих дней с даты отгрузки товара на экспорт в страну ЕАЭС</a:t>
            </a:r>
            <a:r>
              <a:rPr lang="ru-RU" b="1" dirty="0" smtClean="0"/>
              <a:t>)</a:t>
            </a:r>
          </a:p>
          <a:p>
            <a:r>
              <a:rPr lang="ru-RU" dirty="0" smtClean="0"/>
              <a:t>2. Уведомление о ввозе  товаров, подлежащих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, с территории другого государства-члена Евразийского экономического союза на территорию Российской Федерации и иные территории, находящиеся под ее юрисдикцией </a:t>
            </a:r>
            <a:r>
              <a:rPr lang="ru-RU" b="1" dirty="0" smtClean="0"/>
              <a:t>(его вы представляете в течение пяти рабочих дней с даты принятия импортных товаров на учет)</a:t>
            </a:r>
          </a:p>
          <a:p>
            <a:r>
              <a:rPr lang="ru-RU" dirty="0" smtClean="0"/>
              <a:t>3. Уведомление об имеющихся остатках товаров, подлежащих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 (</a:t>
            </a:r>
            <a:r>
              <a:rPr lang="ru-RU" b="1" dirty="0" smtClean="0"/>
              <a:t>его вы обязаны предоставить в налоговый орган по состоянию на дату вступления в силу перечня товаров – 08.07.2021г., а также в случаях когда вы приобретаете товары у физических лиц,</a:t>
            </a:r>
            <a:r>
              <a:rPr lang="ru-RU" b="1" baseline="0" dirty="0" smtClean="0"/>
              <a:t> </a:t>
            </a:r>
            <a:r>
              <a:rPr lang="ru-RU" b="1" dirty="0" smtClean="0"/>
              <a:t>у плательщиков НПД,</a:t>
            </a:r>
            <a:r>
              <a:rPr lang="ru-RU" b="1" baseline="0" dirty="0" smtClean="0"/>
              <a:t> или</a:t>
            </a:r>
            <a:r>
              <a:rPr lang="ru-RU" b="1" dirty="0" smtClean="0"/>
              <a:t> товары у </a:t>
            </a:r>
            <a:r>
              <a:rPr lang="ru-RU" b="1" dirty="0" err="1" smtClean="0"/>
              <a:t>Росимущества</a:t>
            </a:r>
            <a:r>
              <a:rPr lang="ru-RU" b="1" dirty="0" smtClean="0"/>
              <a:t>,</a:t>
            </a:r>
            <a:r>
              <a:rPr lang="ru-RU" b="1" baseline="0" dirty="0" smtClean="0"/>
              <a:t> например ранее </a:t>
            </a:r>
            <a:r>
              <a:rPr lang="ru-RU" b="1" dirty="0" smtClean="0"/>
              <a:t>конфискованные, находящиеся в собственности государства)</a:t>
            </a:r>
          </a:p>
          <a:p>
            <a:r>
              <a:rPr lang="ru-RU" dirty="0" smtClean="0"/>
              <a:t>4. Отчет об операциях с товарами, подлежащими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 (</a:t>
            </a:r>
            <a:r>
              <a:rPr lang="ru-RU" b="1" dirty="0" smtClean="0"/>
              <a:t>этот Отчет в налоговых орган представляют</a:t>
            </a:r>
            <a:r>
              <a:rPr lang="ru-RU" dirty="0" smtClean="0"/>
              <a:t> и</a:t>
            </a:r>
            <a:r>
              <a:rPr lang="ru-RU" baseline="0" dirty="0" smtClean="0"/>
              <a:t> те</a:t>
            </a:r>
            <a:r>
              <a:rPr lang="ru-RU" dirty="0" smtClean="0"/>
              <a:t> кто </a:t>
            </a:r>
            <a:r>
              <a:rPr lang="ru-RU" b="1" dirty="0" smtClean="0"/>
              <a:t>платит НДС</a:t>
            </a:r>
            <a:r>
              <a:rPr lang="ru-RU" dirty="0" smtClean="0"/>
              <a:t>, и те кто </a:t>
            </a:r>
            <a:r>
              <a:rPr lang="ru-RU" b="1" dirty="0" smtClean="0"/>
              <a:t>не платит </a:t>
            </a:r>
            <a:r>
              <a:rPr lang="ru-RU" dirty="0" smtClean="0"/>
              <a:t>НДС.</a:t>
            </a:r>
          </a:p>
          <a:p>
            <a:r>
              <a:rPr lang="ru-RU" dirty="0" smtClean="0"/>
              <a:t>Но </a:t>
            </a:r>
            <a:r>
              <a:rPr lang="ru-RU" b="1" dirty="0" smtClean="0"/>
              <a:t>Плательщикам НДС, как правило это делать не нужно (предоставлять</a:t>
            </a:r>
            <a:r>
              <a:rPr lang="ru-RU" b="1" baseline="0" dirty="0" smtClean="0"/>
              <a:t> </a:t>
            </a:r>
            <a:r>
              <a:rPr lang="ru-RU" b="1" dirty="0" smtClean="0"/>
              <a:t>отчет</a:t>
            </a:r>
            <a:r>
              <a:rPr lang="ru-RU" dirty="0" smtClean="0"/>
              <a:t>),</a:t>
            </a:r>
            <a:r>
              <a:rPr lang="ru-RU" baseline="0" dirty="0" smtClean="0"/>
              <a:t> </a:t>
            </a:r>
            <a:r>
              <a:rPr lang="ru-RU" dirty="0" smtClean="0"/>
              <a:t>соответствующую информацию </a:t>
            </a:r>
            <a:r>
              <a:rPr lang="ru-RU" b="1" dirty="0" smtClean="0"/>
              <a:t>они указывают в декларации</a:t>
            </a:r>
            <a:r>
              <a:rPr lang="ru-RU" b="1" baseline="0" dirty="0" smtClean="0"/>
              <a:t> по НДС</a:t>
            </a:r>
            <a:r>
              <a:rPr lang="ru-RU" dirty="0" smtClean="0"/>
              <a:t>).</a:t>
            </a:r>
          </a:p>
          <a:p>
            <a:r>
              <a:rPr lang="ru-RU" dirty="0" smtClean="0"/>
              <a:t>Для</a:t>
            </a:r>
            <a:r>
              <a:rPr lang="ru-RU" baseline="0" dirty="0" smtClean="0"/>
              <a:t> плательщиков НДС </a:t>
            </a:r>
            <a:r>
              <a:rPr lang="ru-RU" b="1" baseline="0" dirty="0" smtClean="0"/>
              <a:t>есть исключения</a:t>
            </a:r>
            <a:r>
              <a:rPr lang="ru-RU" baseline="0" dirty="0" smtClean="0"/>
              <a:t>, в тех случаях когда:</a:t>
            </a:r>
          </a:p>
          <a:p>
            <a:pPr marL="0" indent="0">
              <a:buFontTx/>
              <a:buNone/>
            </a:pPr>
            <a:r>
              <a:rPr lang="ru-RU" dirty="0" smtClean="0"/>
              <a:t>- </a:t>
            </a:r>
            <a:r>
              <a:rPr lang="ru-RU" dirty="0" err="1" smtClean="0"/>
              <a:t>прослеживаемость</a:t>
            </a:r>
            <a:r>
              <a:rPr lang="ru-RU" dirty="0" smtClean="0"/>
              <a:t> прекращена либо возобновлена</a:t>
            </a:r>
          </a:p>
          <a:p>
            <a:pPr marL="0" indent="0">
              <a:buFontTx/>
              <a:buNone/>
            </a:pPr>
            <a:r>
              <a:rPr lang="ru-RU" dirty="0" smtClean="0"/>
              <a:t>-</a:t>
            </a:r>
            <a:r>
              <a:rPr lang="ru-RU" baseline="0" dirty="0" smtClean="0"/>
              <a:t> </a:t>
            </a:r>
            <a:r>
              <a:rPr lang="ru-RU" dirty="0" smtClean="0"/>
              <a:t>товар приобретен у организации или ИП - неплательщиков НДС;</a:t>
            </a:r>
          </a:p>
          <a:p>
            <a:r>
              <a:rPr lang="ru-RU" dirty="0" smtClean="0"/>
              <a:t>- товар не облагается НДС (</a:t>
            </a:r>
            <a:r>
              <a:rPr lang="ru-RU" dirty="0" err="1" smtClean="0"/>
              <a:t>ст</a:t>
            </a:r>
            <a:r>
              <a:rPr lang="ru-RU" dirty="0" smtClean="0"/>
              <a:t> 149 НК) или освобожден от его уплаты (</a:t>
            </a:r>
            <a:r>
              <a:rPr lang="ru-RU" dirty="0" err="1" smtClean="0"/>
              <a:t>ст</a:t>
            </a:r>
            <a:r>
              <a:rPr lang="ru-RU" dirty="0" smtClean="0"/>
              <a:t> 146 НК).</a:t>
            </a:r>
          </a:p>
          <a:p>
            <a:r>
              <a:rPr lang="ru-RU" dirty="0" smtClean="0"/>
              <a:t>В </a:t>
            </a:r>
            <a:r>
              <a:rPr lang="ru-RU" b="1" dirty="0" smtClean="0"/>
              <a:t>перечисленных случаях плательщики НДС заполняют отчет </a:t>
            </a:r>
            <a:r>
              <a:rPr lang="ru-RU" dirty="0" smtClean="0"/>
              <a:t>об операциях с прослеживаемыми товарами.</a:t>
            </a:r>
          </a:p>
          <a:p>
            <a:endParaRPr lang="ru-RU" dirty="0" smtClean="0"/>
          </a:p>
          <a:p>
            <a:r>
              <a:rPr lang="ru-RU" b="1" dirty="0" smtClean="0"/>
              <a:t>Кроме того, Приказом ФНС России от 08.06.2021г. N ЕД-7-26/547@ внесены изменения также и формы и</a:t>
            </a:r>
            <a:r>
              <a:rPr lang="ru-RU" b="1" baseline="0" dirty="0" smtClean="0"/>
              <a:t> форматы таких документов как:</a:t>
            </a:r>
          </a:p>
          <a:p>
            <a:r>
              <a:rPr lang="ru-RU" dirty="0" smtClean="0"/>
              <a:t>1. Журнал учета полученных и выставленных счетов-фактур</a:t>
            </a:r>
          </a:p>
          <a:p>
            <a:r>
              <a:rPr lang="ru-RU" dirty="0" smtClean="0"/>
              <a:t>2. Книга покупок</a:t>
            </a:r>
          </a:p>
          <a:p>
            <a:r>
              <a:rPr lang="ru-RU" dirty="0" smtClean="0"/>
              <a:t>3. Книга продаж</a:t>
            </a:r>
          </a:p>
          <a:p>
            <a:r>
              <a:rPr lang="ru-RU" dirty="0" smtClean="0"/>
              <a:t>4. Дополнительный лист книги покупок</a:t>
            </a:r>
          </a:p>
          <a:p>
            <a:r>
              <a:rPr lang="ru-RU" dirty="0" smtClean="0"/>
              <a:t>5. Дополнительный лист книги продаж</a:t>
            </a:r>
          </a:p>
          <a:p>
            <a:endParaRPr lang="ru-RU" dirty="0" smtClean="0"/>
          </a:p>
          <a:p>
            <a:r>
              <a:rPr lang="ru-RU" dirty="0" smtClean="0"/>
              <a:t>В</a:t>
            </a:r>
            <a:r>
              <a:rPr lang="ru-RU" baseline="0" dirty="0" smtClean="0"/>
              <a:t> </a:t>
            </a:r>
            <a:r>
              <a:rPr lang="ru-RU" b="1" baseline="0" dirty="0" smtClean="0"/>
              <a:t>к</a:t>
            </a:r>
            <a:r>
              <a:rPr lang="ru-RU" b="1" dirty="0" smtClean="0"/>
              <a:t>аждом из этих</a:t>
            </a:r>
            <a:r>
              <a:rPr lang="ru-RU" b="1" baseline="0" dirty="0" smtClean="0"/>
              <a:t> документов</a:t>
            </a:r>
            <a:r>
              <a:rPr lang="ru-RU" baseline="0" dirty="0" smtClean="0"/>
              <a:t> теперь предусмотрены </a:t>
            </a:r>
            <a:r>
              <a:rPr lang="ru-RU" b="1" baseline="0" dirty="0" smtClean="0"/>
              <a:t>графы</a:t>
            </a:r>
            <a:r>
              <a:rPr lang="ru-RU" baseline="0" dirty="0" smtClean="0"/>
              <a:t> для реквизитов </a:t>
            </a:r>
            <a:r>
              <a:rPr lang="ru-RU" baseline="0" dirty="0" err="1" smtClean="0"/>
              <a:t>прослеживаемости</a:t>
            </a:r>
            <a:r>
              <a:rPr lang="ru-RU" baseline="0" dirty="0" smtClean="0"/>
              <a:t> товаров</a:t>
            </a:r>
          </a:p>
          <a:p>
            <a:endParaRPr lang="ru-RU" dirty="0" smtClean="0"/>
          </a:p>
          <a:p>
            <a:r>
              <a:rPr lang="ru-RU" dirty="0" smtClean="0"/>
              <a:t>Теперь</a:t>
            </a:r>
            <a:r>
              <a:rPr lang="ru-RU" baseline="0" dirty="0" smtClean="0"/>
              <a:t> д</a:t>
            </a:r>
            <a:r>
              <a:rPr lang="ru-RU" dirty="0" smtClean="0"/>
              <a:t>ля выполнения новых требований и </a:t>
            </a:r>
            <a:r>
              <a:rPr lang="ru-RU" b="1" dirty="0" smtClean="0"/>
              <a:t>Продавцам, и Покупателям прослеживаемых товаров нужно вести электронный документооборот (исключения это физические лица и плательщики НПД)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2167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Налоговая служба выпустила</a:t>
            </a:r>
            <a:r>
              <a:rPr lang="ru-RU" baseline="0" dirty="0" smtClean="0"/>
              <a:t> Письмо </a:t>
            </a:r>
            <a:r>
              <a:rPr lang="ru-RU" dirty="0" smtClean="0"/>
              <a:t>от 3 декабря 2021 г. с Рекомендациями по осуществлению налогового контроля с использованием НСПТ.</a:t>
            </a:r>
          </a:p>
          <a:p>
            <a:r>
              <a:rPr lang="ru-RU" dirty="0" smtClean="0"/>
              <a:t>Из</a:t>
            </a:r>
            <a:r>
              <a:rPr lang="ru-RU" baseline="0" dirty="0" smtClean="0"/>
              <a:t> этого письма следует, что при обработке сведений</a:t>
            </a:r>
            <a:r>
              <a:rPr lang="ru-RU" baseline="0" dirty="0"/>
              <a:t> </a:t>
            </a:r>
            <a:r>
              <a:rPr lang="ru-RU" baseline="0" dirty="0" smtClean="0"/>
              <a:t>выявляются как расхождения так и риски, которые подразделяются в свою очередь на…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423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Так к Зеркальным расхождениям относятся: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423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 Логическим расхождениям относятся: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423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Риски в</a:t>
            </a:r>
            <a:r>
              <a:rPr lang="ru-RU" baseline="0" dirty="0" smtClean="0"/>
              <a:t> свою очередь подразделяются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4232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данном слайде видна</a:t>
            </a:r>
            <a:r>
              <a:rPr lang="ru-RU" baseline="0" dirty="0" smtClean="0"/>
              <a:t> ситуация которая чаще всего встречается у налогоплательщиков при заполнении отчетности.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423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данном слайде видна ситуация когда</a:t>
            </a:r>
            <a:r>
              <a:rPr lang="ru-RU" baseline="0" dirty="0" smtClean="0"/>
              <a:t> у налогоплательщика явных ошибок в отчетности нет, но есть риск занижения стоимости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2423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Подытоживая</a:t>
            </a:r>
            <a:r>
              <a:rPr lang="ru-RU" baseline="0" dirty="0" smtClean="0"/>
              <a:t> тему </a:t>
            </a:r>
            <a:r>
              <a:rPr lang="ru-RU" baseline="0" dirty="0" err="1" smtClean="0"/>
              <a:t>прослеживаемости</a:t>
            </a:r>
            <a:r>
              <a:rPr lang="ru-RU" baseline="0" dirty="0" smtClean="0"/>
              <a:t>, стоит отметить типичные ошибки которые совершают налогоплательщики при заполнении счетов-фактур (УПД) и налоговой отчетности.</a:t>
            </a:r>
          </a:p>
          <a:p>
            <a:r>
              <a:rPr lang="ru-RU" baseline="0" dirty="0" smtClean="0"/>
              <a:t>Ошибка № 1 – налогоплательщики при реализации товаров, подлежащих </a:t>
            </a:r>
            <a:r>
              <a:rPr lang="ru-RU" baseline="0" dirty="0" err="1" smtClean="0"/>
              <a:t>прослеживаемости</a:t>
            </a:r>
            <a:r>
              <a:rPr lang="ru-RU" baseline="0" dirty="0" smtClean="0"/>
              <a:t>, в книге продаж не заполняют графы 20 – 23, либо  не заполняют графы 10-12 в отчете об операциях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5179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Ошибка № 2 – налогоплательщики при реализации товаров, подлежащих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, в счете-фактуре</a:t>
            </a:r>
            <a:r>
              <a:rPr lang="ru-RU" baseline="0" dirty="0" smtClean="0"/>
              <a:t> (УПД) </a:t>
            </a:r>
            <a:r>
              <a:rPr lang="ru-RU" dirty="0" smtClean="0"/>
              <a:t>не заполняют графы 11, 12, 12а, 13, в которых указываются сведения о реквизитах </a:t>
            </a:r>
            <a:r>
              <a:rPr lang="ru-RU" dirty="0" err="1" smtClean="0"/>
              <a:t>прослеживаемости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10311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Ошибка № 3 – плательщиками налога на добавленную стоимость, необоснованно включают в отчет об операциях сведения об операциях с товаром, подлежащим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, которые подлежат отражению в декларации по НДС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74420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Ошибка № 4 – Покупатели-плательщики налога на добавленную стоимость</a:t>
            </a:r>
            <a:r>
              <a:rPr lang="ru-RU" baseline="0" dirty="0" smtClean="0"/>
              <a:t> п</a:t>
            </a:r>
            <a:r>
              <a:rPr lang="ru-RU" dirty="0" smtClean="0"/>
              <a:t>ри возврате товара, подлежащего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, </a:t>
            </a:r>
            <a:r>
              <a:rPr lang="ru-RU" smtClean="0"/>
              <a:t>формируют счета-фактуры </a:t>
            </a:r>
            <a:r>
              <a:rPr lang="ru-RU" dirty="0" smtClean="0"/>
              <a:t>на отгрузку в отсутствие нового договора поставки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59760A-00C7-43BF-B609-291F427DED35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340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Изменения внесены также в форму налоговой декларации НДС, в</a:t>
            </a:r>
            <a:r>
              <a:rPr lang="ru-RU" baseline="0" dirty="0" smtClean="0"/>
              <a:t> соответствующих разделах декларации </a:t>
            </a:r>
            <a:r>
              <a:rPr lang="ru-RU" dirty="0" smtClean="0"/>
              <a:t>теперь также предусмотрены графы для реквизитов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 товаров</a:t>
            </a:r>
          </a:p>
          <a:p>
            <a:endParaRPr lang="ru-RU" dirty="0" smtClean="0"/>
          </a:p>
          <a:p>
            <a:r>
              <a:rPr lang="ru-RU" dirty="0" smtClean="0"/>
              <a:t>Стоит отметить,</a:t>
            </a:r>
            <a:r>
              <a:rPr lang="ru-RU" baseline="0" dirty="0" smtClean="0"/>
              <a:t> </a:t>
            </a:r>
            <a:r>
              <a:rPr lang="ru-RU" dirty="0" smtClean="0"/>
              <a:t>что система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 товаров предусматривает</a:t>
            </a:r>
            <a:r>
              <a:rPr lang="ru-RU" baseline="0" dirty="0" smtClean="0"/>
              <a:t> </a:t>
            </a:r>
            <a:r>
              <a:rPr lang="ru-RU" dirty="0" smtClean="0"/>
              <a:t>оформление налогоплательщиками НДС </a:t>
            </a:r>
            <a:r>
              <a:rPr lang="ru-RU" b="1" dirty="0" smtClean="0"/>
              <a:t>Счета-фактуры только в электронном виде </a:t>
            </a:r>
            <a:r>
              <a:rPr lang="ru-RU" dirty="0" smtClean="0"/>
              <a:t>(его форма утверждена соответствующим</a:t>
            </a:r>
            <a:r>
              <a:rPr lang="ru-RU" baseline="0" dirty="0" smtClean="0"/>
              <a:t> приказом ФНС России от 19.12.2018г</a:t>
            </a:r>
            <a:r>
              <a:rPr lang="ru-RU" dirty="0" smtClean="0"/>
              <a:t>). Им также не запрещено применять УПД (со статусом «1») в электронном виде. Здесь</a:t>
            </a:r>
            <a:r>
              <a:rPr lang="ru-RU" baseline="0" dirty="0" smtClean="0"/>
              <a:t> не важно покупатель является плательщиком НДС или он к примеру упрощенец.</a:t>
            </a:r>
            <a:endParaRPr lang="ru-RU" dirty="0" smtClean="0"/>
          </a:p>
          <a:p>
            <a:r>
              <a:rPr lang="ru-RU" dirty="0" smtClean="0"/>
              <a:t>Исключениями</a:t>
            </a:r>
            <a:r>
              <a:rPr lang="ru-RU" baseline="0" dirty="0" smtClean="0"/>
              <a:t> из этого правила являются ситуации когда товар</a:t>
            </a:r>
            <a:r>
              <a:rPr lang="ru-RU" dirty="0" smtClean="0"/>
              <a:t>:</a:t>
            </a:r>
          </a:p>
          <a:p>
            <a:r>
              <a:rPr lang="ru-RU" dirty="0" smtClean="0"/>
              <a:t>- реализуется </a:t>
            </a:r>
            <a:r>
              <a:rPr lang="ru-RU" dirty="0" err="1" smtClean="0"/>
              <a:t>физ.лицу</a:t>
            </a:r>
            <a:r>
              <a:rPr lang="ru-RU" dirty="0" smtClean="0"/>
              <a:t> (не для бизнеса) или </a:t>
            </a:r>
            <a:r>
              <a:rPr lang="ru-RU" dirty="0" err="1" smtClean="0"/>
              <a:t>самозанятому</a:t>
            </a:r>
            <a:r>
              <a:rPr lang="ru-RU" dirty="0" smtClean="0"/>
              <a:t> (плательщик НПД);</a:t>
            </a:r>
          </a:p>
          <a:p>
            <a:r>
              <a:rPr lang="ru-RU" dirty="0" smtClean="0"/>
              <a:t>- реализуется на экспорт (реэкспорт) товаров за пределы РФ</a:t>
            </a:r>
            <a:r>
              <a:rPr lang="ru-RU" baseline="0" dirty="0" smtClean="0"/>
              <a:t> в страны ЕАЭС (уведомление о перемещении) или в третьи страны (ДТ)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b="1" dirty="0" smtClean="0"/>
              <a:t>Если продавец не платит НДС (например, применяет упрощенку)</a:t>
            </a:r>
            <a:r>
              <a:rPr lang="ru-RU" dirty="0" smtClean="0"/>
              <a:t>, он должен составлять </a:t>
            </a:r>
            <a:r>
              <a:rPr lang="ru-RU" b="1" dirty="0" smtClean="0"/>
              <a:t>Универсальные передаточные документы (УПД) в электронном виде</a:t>
            </a:r>
            <a:r>
              <a:rPr lang="ru-RU" dirty="0" smtClean="0"/>
              <a:t>, подписывать их квалифицированной электронной подписью и передавать покупателям.</a:t>
            </a:r>
          </a:p>
          <a:p>
            <a:endParaRPr lang="ru-RU" dirty="0" smtClean="0"/>
          </a:p>
          <a:p>
            <a:r>
              <a:rPr lang="ru-RU" b="1" dirty="0" smtClean="0"/>
              <a:t>У покупателей - организаций и ИП должна быть возможность получать электронные счета-фактуры и УПД по ТКС.</a:t>
            </a:r>
          </a:p>
          <a:p>
            <a:r>
              <a:rPr lang="ru-RU" dirty="0" smtClean="0"/>
              <a:t>Счет-фактуру нужно оформлять и для покупателей, которые не платят НДС.</a:t>
            </a:r>
          </a:p>
          <a:p>
            <a:r>
              <a:rPr lang="ru-RU" dirty="0" smtClean="0"/>
              <a:t>Счет-фактура может содержать данные как о прослеживаемых, так и непрослеживаемых товарах. Это не запрещено.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2167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качестве наглядного примера приведу</a:t>
            </a:r>
            <a:r>
              <a:rPr lang="ru-RU" baseline="0" dirty="0" smtClean="0"/>
              <a:t> слайды</a:t>
            </a:r>
          </a:p>
          <a:p>
            <a:r>
              <a:rPr lang="ru-RU" baseline="0" dirty="0" smtClean="0"/>
              <a:t>К примеру на данном слайде</a:t>
            </a:r>
            <a:r>
              <a:rPr lang="ru-RU" dirty="0" smtClean="0"/>
              <a:t> схематически изображен порядок</a:t>
            </a:r>
            <a:r>
              <a:rPr lang="ru-RU" baseline="0" dirty="0" smtClean="0"/>
              <a:t> действий налогоплательщиков при импорте товаров на территорию РФ из третьих стран или стран ЕАЭС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168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На втором слайде</a:t>
            </a:r>
            <a:r>
              <a:rPr lang="ru-RU" dirty="0" smtClean="0"/>
              <a:t> схематически изображен порядок</a:t>
            </a:r>
            <a:r>
              <a:rPr lang="ru-RU" baseline="0" dirty="0" smtClean="0"/>
              <a:t> действий налогоплательщиков при реализации товаров на территории РФ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168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третьем слайде схематически изображен порядок действий налогоплательщиков при экспорте товаров с территории РФ в третьи</a:t>
            </a:r>
            <a:r>
              <a:rPr lang="ru-RU" baseline="0" dirty="0" smtClean="0"/>
              <a:t> страны и страны ЕАЭС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168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dirty="0" smtClean="0"/>
              <a:t>Продолжая тему Изменений в законодательстве, отметим, что</a:t>
            </a:r>
            <a:r>
              <a:rPr lang="ru-RU" b="1" dirty="0" smtClean="0"/>
              <a:t> Изменения также коснулись и Налогового Кодекса, </a:t>
            </a:r>
            <a:r>
              <a:rPr lang="ru-RU" b="0" dirty="0" smtClean="0"/>
              <a:t>помимо </a:t>
            </a:r>
            <a:r>
              <a:rPr lang="ru-RU" b="1" dirty="0" smtClean="0"/>
              <a:t>статьи 23 </a:t>
            </a:r>
            <a:r>
              <a:rPr lang="ru-RU" b="0" dirty="0" smtClean="0"/>
              <a:t>устанавливающей</a:t>
            </a:r>
            <a:r>
              <a:rPr lang="ru-RU" b="0" baseline="0" dirty="0" smtClean="0"/>
              <a:t> обязанность представлять в налоговый орган отчеты об операциях с товарами, подлежащими </a:t>
            </a:r>
            <a:r>
              <a:rPr lang="ru-RU" b="0" baseline="0" dirty="0" err="1" smtClean="0"/>
              <a:t>прослеживаемости</a:t>
            </a:r>
            <a:r>
              <a:rPr lang="ru-RU" b="0" baseline="0" dirty="0" smtClean="0"/>
              <a:t> и других документов, содержащих реквизиты </a:t>
            </a:r>
            <a:r>
              <a:rPr lang="ru-RU" b="0" baseline="0" dirty="0" err="1" smtClean="0"/>
              <a:t>прослеживаемости</a:t>
            </a:r>
            <a:r>
              <a:rPr lang="ru-RU" b="1" baseline="0" dirty="0" smtClean="0"/>
              <a:t>, изменения внесены в </a:t>
            </a:r>
            <a:r>
              <a:rPr lang="ru-RU" b="1" dirty="0" smtClean="0"/>
              <a:t>статью 88 НК</a:t>
            </a:r>
            <a:r>
              <a:rPr lang="ru-RU" b="1" baseline="0" dirty="0" smtClean="0"/>
              <a:t> РФ</a:t>
            </a:r>
          </a:p>
          <a:p>
            <a:r>
              <a:rPr lang="ru-RU" dirty="0" smtClean="0"/>
              <a:t>Теперь при проведении камеральной проверки в случае выявления несоответствий налоговый орган сможет истребовать у налогоплательщика:</a:t>
            </a:r>
          </a:p>
          <a:p>
            <a:r>
              <a:rPr lang="ru-RU" dirty="0" smtClean="0"/>
              <a:t>- счета-фактуры,</a:t>
            </a:r>
          </a:p>
          <a:p>
            <a:r>
              <a:rPr lang="ru-RU" dirty="0" smtClean="0"/>
              <a:t>- первичные бухгалтерские документы</a:t>
            </a:r>
          </a:p>
          <a:p>
            <a:r>
              <a:rPr lang="ru-RU" dirty="0" smtClean="0"/>
              <a:t>- другую документацию по операциям с товарами, подлежащими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b="1" dirty="0" smtClean="0"/>
              <a:t>Какие несоответствия могут заинтересовать ФНС?</a:t>
            </a:r>
          </a:p>
          <a:p>
            <a:r>
              <a:rPr lang="ru-RU" dirty="0" smtClean="0"/>
              <a:t>Например</a:t>
            </a:r>
            <a:r>
              <a:rPr lang="ru-RU" baseline="0" dirty="0" smtClean="0"/>
              <a:t> когда:</a:t>
            </a:r>
            <a:endParaRPr lang="ru-RU" dirty="0" smtClean="0"/>
          </a:p>
          <a:p>
            <a:r>
              <a:rPr lang="ru-RU" dirty="0" smtClean="0"/>
              <a:t>1) показатели декларации по НДС, УСНО, ЕСХН или единой (упрощенной) декларации не сходятся с показателями отчета об операциях с прослеживаемыми товарами и (или) документов, содержащих реквизиты </a:t>
            </a:r>
            <a:r>
              <a:rPr lang="ru-RU" dirty="0" err="1" smtClean="0"/>
              <a:t>прослеживаемости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2) между позициями отчета по прослеживаемым товарам налогоплательщика и сведениями такой же отчетности от контрагентов налогоплательщика есть расхождения.</a:t>
            </a:r>
          </a:p>
          <a:p>
            <a:endParaRPr lang="ru-RU" dirty="0" smtClean="0"/>
          </a:p>
          <a:p>
            <a:r>
              <a:rPr lang="ru-RU" b="1" dirty="0" smtClean="0"/>
              <a:t>Стоит отметить,</a:t>
            </a:r>
            <a:r>
              <a:rPr lang="ru-RU" b="1" baseline="0" dirty="0" smtClean="0"/>
              <a:t> что изменения также коснулись статьи 92 НК РФ</a:t>
            </a:r>
          </a:p>
          <a:p>
            <a:r>
              <a:rPr lang="ru-RU" b="0" baseline="0" dirty="0" smtClean="0"/>
              <a:t>Теперь  при проведении камеральной проверки </a:t>
            </a:r>
            <a:r>
              <a:rPr lang="ru-RU" b="1" baseline="0" dirty="0" smtClean="0"/>
              <a:t>в случае выявления несоответствий </a:t>
            </a:r>
            <a:r>
              <a:rPr lang="ru-RU" b="0" baseline="0" dirty="0" smtClean="0"/>
              <a:t>по </a:t>
            </a:r>
            <a:r>
              <a:rPr lang="ru-RU" b="0" baseline="0" dirty="0" err="1" smtClean="0"/>
              <a:t>прослеживаемости</a:t>
            </a:r>
            <a:r>
              <a:rPr lang="ru-RU" b="0" baseline="0" dirty="0" smtClean="0"/>
              <a:t> </a:t>
            </a:r>
            <a:r>
              <a:rPr lang="ru-RU" b="1" baseline="0" dirty="0" smtClean="0"/>
              <a:t>налоговый орган </a:t>
            </a:r>
            <a:r>
              <a:rPr lang="ru-RU" b="0" baseline="0" dirty="0" smtClean="0"/>
              <a:t>(на основании мотивированного Постановления) </a:t>
            </a:r>
            <a:r>
              <a:rPr lang="ru-RU" b="1" baseline="0" dirty="0" smtClean="0"/>
              <a:t>имеет право проводить осмотр </a:t>
            </a:r>
            <a:r>
              <a:rPr lang="ru-RU" b="0" baseline="0" dirty="0" smtClean="0"/>
              <a:t>территорий, помещений, документов и предметов</a:t>
            </a:r>
            <a:endParaRPr lang="ru-RU" b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216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Теперь что касается штрафных санкций.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своем Письме от 04.10.2021 N ЕА-4-15/14005@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ФНС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отметила, что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непредставление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отчета и документов, содержащих реквизиты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прослеживаемости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 является налоговым правонарушением.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Поэтому нормы Налогового кодекса, устанавливающие ответственность за непредставление налоговому органу сведений, необходимых для осуществления налогового контроля (ст. 126), и представление налоговым агентом налоговому органу документов, содержащих недостоверные сведения (ст. 126.1), не распространяются на правонарушения в части непредставления отчета и документов, содержащих реквизиты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прослеживаемости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Планировалось что по окончании переходного периода (не менее 1 года),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начиная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01.07.2022г. Минфин России внесет изменения в КоАП РФ и установить штрафы для организаций и предпринимателей, которые не вовремя отчитываются о прослеживаемых товарах или сдают отчеты с ошибками.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Также предполагается установить санкции за отсутствие реквизитов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прослеживаемости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счетах-фактурах и УПД.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Минфином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России п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одготовлен Проект Федерального закона "О внесении изменений в Кодекс Российской Федерации об административных правонарушениях«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согласно которому в КОАП будут внесены 5 новых статей, 4 из которых будут касаться непосредственно налогоплательщиков, а 1 статья – операторов ЭДО.</a:t>
            </a:r>
          </a:p>
          <a:p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данный момент уже известно что Федеральным законом от 16.02.2022 N 8-ФЗ "О внесении изменений в Кодекс Российской Федерации об административных правонарушениях« в КОАП была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добавлена статья 15.48.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Однако она касается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Нарушений деятельности по организации и проведению азартных игр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лотерей</a:t>
            </a:r>
          </a:p>
          <a:p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Поэтому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сегодняшний день закон о внесении изменений в КОАП по административным штрафам касательно </a:t>
            </a:r>
            <a:r>
              <a:rPr lang="ru-RU" sz="1200" b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прослеживаемости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товаров остается в стадии проекта.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029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91"/>
            <a:ext cx="1218988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1"/>
            <a:ext cx="103632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325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07" indent="0">
              <a:buNone/>
              <a:defRPr sz="2800"/>
            </a:lvl2pPr>
            <a:lvl3pPr marL="914216" indent="0">
              <a:buNone/>
              <a:defRPr sz="2400"/>
            </a:lvl3pPr>
            <a:lvl4pPr marL="1371324" indent="0">
              <a:buNone/>
              <a:defRPr sz="2000"/>
            </a:lvl4pPr>
            <a:lvl5pPr marL="1828432" indent="0">
              <a:buNone/>
              <a:defRPr sz="2000"/>
            </a:lvl5pPr>
            <a:lvl6pPr marL="2285539" indent="0">
              <a:buNone/>
              <a:defRPr sz="2000"/>
            </a:lvl6pPr>
            <a:lvl7pPr marL="2742647" indent="0">
              <a:buNone/>
              <a:defRPr sz="2000"/>
            </a:lvl7pPr>
            <a:lvl8pPr marL="3199755" indent="0">
              <a:buNone/>
              <a:defRPr sz="2000"/>
            </a:lvl8pPr>
            <a:lvl9pPr marL="3656863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7" indent="0">
              <a:buNone/>
              <a:defRPr sz="1200"/>
            </a:lvl2pPr>
            <a:lvl3pPr marL="914216" indent="0">
              <a:buNone/>
              <a:defRPr sz="1000"/>
            </a:lvl3pPr>
            <a:lvl4pPr marL="1371324" indent="0">
              <a:buNone/>
              <a:defRPr sz="900"/>
            </a:lvl4pPr>
            <a:lvl5pPr marL="1828432" indent="0">
              <a:buNone/>
              <a:defRPr sz="900"/>
            </a:lvl5pPr>
            <a:lvl6pPr marL="2285539" indent="0">
              <a:buNone/>
              <a:defRPr sz="900"/>
            </a:lvl6pPr>
            <a:lvl7pPr marL="2742647" indent="0">
              <a:buNone/>
              <a:defRPr sz="900"/>
            </a:lvl7pPr>
            <a:lvl8pPr marL="3199755" indent="0">
              <a:buNone/>
              <a:defRPr sz="900"/>
            </a:lvl8pPr>
            <a:lvl9pPr marL="365686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33E6-6B9D-45C5-80AC-9FEA02D3D99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344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C9E-C8DB-4E98-B502-6E40796A294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26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931" y="303213"/>
            <a:ext cx="3206751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3"/>
            <a:ext cx="9421283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E4C7-E392-431E-BAA7-5DECF0DD72B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651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7901519" y="5127625"/>
            <a:ext cx="1231900" cy="376238"/>
          </a:xfrm>
          <a:prstGeom prst="rect">
            <a:avLst/>
          </a:prstGeom>
          <a:noFill/>
        </p:spPr>
        <p:txBody>
          <a:bodyPr lIns="80147" tIns="40075" rIns="80147" bIns="40075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2" y="1606877"/>
            <a:ext cx="9760919" cy="4829253"/>
          </a:xfrm>
        </p:spPr>
        <p:txBody>
          <a:bodyPr/>
          <a:lstStyle>
            <a:lvl1pPr marL="318633" indent="0">
              <a:buFontTx/>
              <a:buNone/>
              <a:defRPr b="1">
                <a:latin typeface="+mj-lt"/>
              </a:defRPr>
            </a:lvl1pPr>
            <a:lvl2pPr marL="315851" indent="2783">
              <a:defRPr>
                <a:latin typeface="+mj-lt"/>
              </a:defRPr>
            </a:lvl2pPr>
            <a:lvl3pPr marL="550998" indent="-228192">
              <a:tabLst/>
              <a:defRPr>
                <a:latin typeface="+mj-lt"/>
              </a:defRPr>
            </a:lvl3pPr>
            <a:lvl4pPr marL="0" indent="315851">
              <a:lnSpc>
                <a:spcPts val="1579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9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9" y="501091"/>
            <a:ext cx="9782923" cy="1105803"/>
          </a:xfrm>
        </p:spPr>
        <p:txBody>
          <a:bodyPr/>
          <a:lstStyle>
            <a:lvl1pPr marL="0" marR="0" indent="0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AC7B-5B8F-42B3-88A7-3F729EE1627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873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21"/>
            <a:ext cx="12189884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2" y="1606877"/>
            <a:ext cx="9760919" cy="4829253"/>
          </a:xfrm>
        </p:spPr>
        <p:txBody>
          <a:bodyPr/>
          <a:lstStyle>
            <a:lvl1pPr marL="318633" indent="0">
              <a:buFontTx/>
              <a:buNone/>
              <a:defRPr b="1">
                <a:latin typeface="+mj-lt"/>
              </a:defRPr>
            </a:lvl1pPr>
            <a:lvl2pPr marL="318633" indent="0">
              <a:defRPr>
                <a:latin typeface="+mj-lt"/>
              </a:defRPr>
            </a:lvl2pPr>
            <a:lvl3pPr marL="550998" indent="-228192">
              <a:defRPr>
                <a:latin typeface="+mj-lt"/>
              </a:defRPr>
            </a:lvl3pPr>
            <a:lvl4pPr marL="0" indent="315851">
              <a:defRPr>
                <a:latin typeface="+mj-lt"/>
              </a:defRPr>
            </a:lvl4pPr>
            <a:lvl5pPr marL="125783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3" y="501091"/>
            <a:ext cx="9783868" cy="1105803"/>
          </a:xfrm>
        </p:spPr>
        <p:txBody>
          <a:bodyPr/>
          <a:lstStyle>
            <a:lvl1pPr marL="0" marR="0" indent="0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5318-44FE-42B3-B076-75DF83B42F6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624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20"/>
            <a:ext cx="12189884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1012506"/>
            <a:ext cx="976091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2" y="3429720"/>
            <a:ext cx="976091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DFE3-7A53-4F7F-A028-F1C18AD9DB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157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9" y="501068"/>
            <a:ext cx="978292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8" y="1606874"/>
            <a:ext cx="4827685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33" y="1606874"/>
            <a:ext cx="4859863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476B-D5B1-4B47-946C-59DED4F89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478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5" y="501067"/>
            <a:ext cx="10485555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70" y="1606872"/>
            <a:ext cx="4899671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6" indent="0">
              <a:buNone/>
              <a:defRPr sz="1800" b="1"/>
            </a:lvl3pPr>
            <a:lvl4pPr marL="1371324" indent="0">
              <a:buNone/>
              <a:defRPr sz="1600" b="1"/>
            </a:lvl4pPr>
            <a:lvl5pPr marL="1828432" indent="0">
              <a:buNone/>
              <a:defRPr sz="1600" b="1"/>
            </a:lvl5pPr>
            <a:lvl6pPr marL="2285539" indent="0">
              <a:buNone/>
              <a:defRPr sz="1600" b="1"/>
            </a:lvl6pPr>
            <a:lvl7pPr marL="2742647" indent="0">
              <a:buNone/>
              <a:defRPr sz="1600" b="1"/>
            </a:lvl7pPr>
            <a:lvl8pPr marL="3199755" indent="0">
              <a:buNone/>
              <a:defRPr sz="1600" b="1"/>
            </a:lvl8pPr>
            <a:lvl9pPr marL="365686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70" y="2174876"/>
            <a:ext cx="4899671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133" y="1606872"/>
            <a:ext cx="4783767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6" indent="0">
              <a:buNone/>
              <a:defRPr sz="1800" b="1"/>
            </a:lvl3pPr>
            <a:lvl4pPr marL="1371324" indent="0">
              <a:buNone/>
              <a:defRPr sz="1600" b="1"/>
            </a:lvl4pPr>
            <a:lvl5pPr marL="1828432" indent="0">
              <a:buNone/>
              <a:defRPr sz="1600" b="1"/>
            </a:lvl5pPr>
            <a:lvl6pPr marL="2285539" indent="0">
              <a:buNone/>
              <a:defRPr sz="1600" b="1"/>
            </a:lvl6pPr>
            <a:lvl7pPr marL="2742647" indent="0">
              <a:buNone/>
              <a:defRPr sz="1600" b="1"/>
            </a:lvl7pPr>
            <a:lvl8pPr marL="3199755" indent="0">
              <a:buNone/>
              <a:defRPr sz="1600" b="1"/>
            </a:lvl8pPr>
            <a:lvl9pPr marL="365686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133" y="2188098"/>
            <a:ext cx="4783767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CA25-9ADD-4817-A661-78CBB166EE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372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8"/>
            <a:ext cx="10485555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C72F-CCD3-496E-9960-2ACE0AAD802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077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2001" y="5872163"/>
            <a:ext cx="755651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BEFDE15-84C4-4FBA-8A92-D44ADA243BA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217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7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7" indent="0">
              <a:buNone/>
              <a:defRPr sz="1200"/>
            </a:lvl2pPr>
            <a:lvl3pPr marL="914216" indent="0">
              <a:buNone/>
              <a:defRPr sz="1000"/>
            </a:lvl3pPr>
            <a:lvl4pPr marL="1371324" indent="0">
              <a:buNone/>
              <a:defRPr sz="900"/>
            </a:lvl4pPr>
            <a:lvl5pPr marL="1828432" indent="0">
              <a:buNone/>
              <a:defRPr sz="900"/>
            </a:lvl5pPr>
            <a:lvl6pPr marL="2285539" indent="0">
              <a:buNone/>
              <a:defRPr sz="900"/>
            </a:lvl6pPr>
            <a:lvl7pPr marL="2742647" indent="0">
              <a:buNone/>
              <a:defRPr sz="900"/>
            </a:lvl7pPr>
            <a:lvl8pPr marL="3199755" indent="0">
              <a:buNone/>
              <a:defRPr sz="900"/>
            </a:lvl8pPr>
            <a:lvl9pPr marL="365686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3D4F-9A63-4A1B-A268-07038B2D0C1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20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967" y="490538"/>
            <a:ext cx="9791700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1087967" y="1600200"/>
            <a:ext cx="979170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47"/>
            <a:ext cx="28448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47"/>
            <a:ext cx="38608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9803" y="6042222"/>
            <a:ext cx="825500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765679-BEBA-4483-A580-85B94F47C386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6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189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377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566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754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492" algn="l" defTabSz="912791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492" algn="l" defTabSz="912791" rtl="0" fontAlgn="base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72" indent="-227008" algn="l" defTabSz="912791" rtl="0" fontAlgn="base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17" algn="just" defTabSz="912791" rtl="0" fontAlgn="base">
        <a:lnSpc>
          <a:spcPts val="1575"/>
        </a:lnSpc>
        <a:spcBef>
          <a:spcPts val="351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269" algn="l" defTabSz="912791" rtl="0" fontAlgn="base">
        <a:lnSpc>
          <a:spcPts val="1575"/>
        </a:lnSpc>
        <a:spcBef>
          <a:spcPts val="351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093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09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8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7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7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5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11.sv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6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1"/>
            <a:ext cx="10363200" cy="107342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 Narrow" panose="020B0606020202030204" pitchFamily="34" charset="0"/>
                <a:cs typeface="Arial" pitchFamily="34" charset="0"/>
              </a:rPr>
              <a:t>НАЦИОНАЛЬНАЯ СИСТЕМА ПРОСЛЕЖИВАЕМОСТИ</a:t>
            </a:r>
            <a:endParaRPr lang="ru-RU" sz="2800" i="1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94816" y="5630470"/>
            <a:ext cx="3168352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31904" y="836712"/>
            <a:ext cx="1800200" cy="158417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10" descr="FNS_vizitka_for_rukovodstv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1904" y="692696"/>
            <a:ext cx="1872208" cy="194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420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Прямая со стрелкой 52">
            <a:extLst>
              <a:ext uri="{FF2B5EF4-FFF2-40B4-BE49-F238E27FC236}">
                <a16:creationId xmlns="" xmlns:a16="http://schemas.microsoft.com/office/drawing/2014/main" id="{54E3DAEF-9A81-4E64-A1E6-D88C7D8BE3BD}"/>
              </a:ext>
            </a:extLst>
          </p:cNvPr>
          <p:cNvCxnSpPr>
            <a:cxnSpLocks/>
            <a:endCxn id="47" idx="1"/>
          </p:cNvCxnSpPr>
          <p:nvPr/>
        </p:nvCxnSpPr>
        <p:spPr>
          <a:xfrm flipV="1">
            <a:off x="3796148" y="5547413"/>
            <a:ext cx="1403541" cy="54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>
            <a:extLst>
              <a:ext uri="{FF2B5EF4-FFF2-40B4-BE49-F238E27FC236}">
                <a16:creationId xmlns="" xmlns:a16="http://schemas.microsoft.com/office/drawing/2014/main" id="{54E3DAEF-9A81-4E64-A1E6-D88C7D8BE3BD}"/>
              </a:ext>
            </a:extLst>
          </p:cNvPr>
          <p:cNvCxnSpPr>
            <a:cxnSpLocks/>
            <a:endCxn id="59" idx="1"/>
          </p:cNvCxnSpPr>
          <p:nvPr/>
        </p:nvCxnSpPr>
        <p:spPr>
          <a:xfrm flipV="1">
            <a:off x="3792183" y="2118158"/>
            <a:ext cx="1403541" cy="55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ПОСТУПЛЕНИЕ НОВОГО </a:t>
            </a:r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ТОВАРА  -  присвоение </a:t>
            </a:r>
            <a:r>
              <a:rPr lang="ru-RU" sz="2600" cap="all" dirty="0" err="1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рнпт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10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1" name="Группа 30"/>
          <p:cNvGrpSpPr>
            <a:grpSpLocks noChangeAspect="1"/>
          </p:cNvGrpSpPr>
          <p:nvPr/>
        </p:nvGrpSpPr>
        <p:grpSpPr>
          <a:xfrm>
            <a:off x="4887029" y="1481146"/>
            <a:ext cx="993386" cy="993386"/>
            <a:chOff x="3000762" y="333762"/>
            <a:chExt cx="6190476" cy="6190476"/>
          </a:xfrm>
        </p:grpSpPr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74074">
              <a:off x="3000762" y="333762"/>
              <a:ext cx="6190476" cy="619047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5881629" y="2609248"/>
              <a:ext cx="1146201" cy="91132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no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5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ДТ</a:t>
              </a:r>
              <a:endParaRPr kumimoji="0" lang="ru-RU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A48BC9E7-46C9-4A97-99D6-074CA9389D35}"/>
              </a:ext>
            </a:extLst>
          </p:cNvPr>
          <p:cNvSpPr/>
          <p:nvPr/>
        </p:nvSpPr>
        <p:spPr>
          <a:xfrm>
            <a:off x="770179" y="1628800"/>
            <a:ext cx="3814656" cy="11048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Импорт </a:t>
            </a:r>
            <a:r>
              <a:rPr lang="ru-RU" dirty="0" smtClean="0">
                <a:latin typeface="Arial Narrow" panose="020B0606020202030204" pitchFamily="34" charset="0"/>
              </a:rPr>
              <a:t>товаров, </a:t>
            </a:r>
            <a:r>
              <a:rPr lang="ru-RU" dirty="0">
                <a:latin typeface="Arial Narrow" panose="020B0606020202030204" pitchFamily="34" charset="0"/>
              </a:rPr>
              <a:t>подлежащих прослеживаемости из третьих стран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="" xmlns:a16="http://schemas.microsoft.com/office/drawing/2014/main" id="{DA1EC13E-5D90-464E-A82D-2113BF8273C3}"/>
              </a:ext>
            </a:extLst>
          </p:cNvPr>
          <p:cNvSpPr/>
          <p:nvPr/>
        </p:nvSpPr>
        <p:spPr>
          <a:xfrm>
            <a:off x="8256241" y="1570865"/>
            <a:ext cx="2772765" cy="9378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2C8DE3A2-69EC-4E89-A983-29BCBE15840A}"/>
              </a:ext>
            </a:extLst>
          </p:cNvPr>
          <p:cNvSpPr/>
          <p:nvPr/>
        </p:nvSpPr>
        <p:spPr>
          <a:xfrm>
            <a:off x="8256241" y="2493522"/>
            <a:ext cx="2772765" cy="4362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При приеме товара к учету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FB0B9850-5FE2-43C1-BEB5-A3C3ADB4147D}"/>
              </a:ext>
            </a:extLst>
          </p:cNvPr>
          <p:cNvSpPr/>
          <p:nvPr/>
        </p:nvSpPr>
        <p:spPr>
          <a:xfrm>
            <a:off x="8365932" y="1638788"/>
            <a:ext cx="2484964" cy="7348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РНПТ, </a:t>
            </a:r>
          </a:p>
          <a:p>
            <a:pPr algn="ctr"/>
            <a:r>
              <a:rPr lang="ru-RU" dirty="0" smtClean="0">
                <a:latin typeface="Arial Narrow" panose="020B0606020202030204" pitchFamily="34" charset="0"/>
                <a:cs typeface="Arial" panose="020B0604020202020204" pitchFamily="34" charset="0"/>
              </a:rPr>
              <a:t>присваивает импортер</a:t>
            </a:r>
          </a:p>
          <a:p>
            <a:pPr algn="ctr"/>
            <a:r>
              <a:rPr lang="ru-RU" dirty="0">
                <a:latin typeface="Arial Narrow" panose="020B0606020202030204" pitchFamily="34" charset="0"/>
                <a:cs typeface="Arial" panose="020B0604020202020204" pitchFamily="34" charset="0"/>
              </a:rPr>
              <a:t>(</a:t>
            </a:r>
            <a:r>
              <a:rPr lang="ru-RU" dirty="0" smtClean="0">
                <a:latin typeface="Arial Narrow" panose="020B0606020202030204" pitchFamily="34" charset="0"/>
                <a:cs typeface="Arial" panose="020B0604020202020204" pitchFamily="34" charset="0"/>
              </a:rPr>
              <a:t>на основе номера ДТ)</a:t>
            </a:r>
            <a:endParaRPr lang="ru-RU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="" xmlns:a16="http://schemas.microsoft.com/office/drawing/2014/main" id="{C1608B41-485B-441C-909B-5239C283CE26}"/>
              </a:ext>
            </a:extLst>
          </p:cNvPr>
          <p:cNvSpPr/>
          <p:nvPr/>
        </p:nvSpPr>
        <p:spPr>
          <a:xfrm>
            <a:off x="5560605" y="1854242"/>
            <a:ext cx="2295844" cy="49555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800" dirty="0" smtClean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Декларация на товары,</a:t>
            </a:r>
          </a:p>
          <a:p>
            <a:pPr algn="ctr"/>
            <a:r>
              <a:rPr lang="ru-RU" dirty="0" smtClean="0">
                <a:latin typeface="Arial Narrow" panose="020B0606020202030204" pitchFamily="34" charset="0"/>
                <a:cs typeface="Arial" panose="020B0604020202020204" pitchFamily="34" charset="0"/>
              </a:rPr>
              <a:t>Заявление о ввозе товаров до подачи декларации на товары</a:t>
            </a:r>
          </a:p>
        </p:txBody>
      </p:sp>
      <p:sp>
        <p:nvSpPr>
          <p:cNvPr id="59" name="Прямоугольник 58">
            <a:extLst>
              <a:ext uri="{FF2B5EF4-FFF2-40B4-BE49-F238E27FC236}">
                <a16:creationId xmlns="" xmlns:a16="http://schemas.microsoft.com/office/drawing/2014/main" id="{555E6E40-1172-4219-BC64-7C3487862EB1}"/>
              </a:ext>
            </a:extLst>
          </p:cNvPr>
          <p:cNvSpPr/>
          <p:nvPr/>
        </p:nvSpPr>
        <p:spPr>
          <a:xfrm>
            <a:off x="5195724" y="1562822"/>
            <a:ext cx="2628908" cy="11106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cxnSp>
        <p:nvCxnSpPr>
          <p:cNvPr id="62" name="Прямая со стрелкой 61">
            <a:extLst>
              <a:ext uri="{FF2B5EF4-FFF2-40B4-BE49-F238E27FC236}">
                <a16:creationId xmlns="" xmlns:a16="http://schemas.microsoft.com/office/drawing/2014/main" id="{082E3D4C-6F21-4C45-AC9B-0DAF88E45135}"/>
              </a:ext>
            </a:extLst>
          </p:cNvPr>
          <p:cNvCxnSpPr>
            <a:cxnSpLocks/>
            <a:stCxn id="59" idx="3"/>
          </p:cNvCxnSpPr>
          <p:nvPr/>
        </p:nvCxnSpPr>
        <p:spPr>
          <a:xfrm>
            <a:off x="7824632" y="2118158"/>
            <a:ext cx="41726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>
            <a:extLst>
              <a:ext uri="{FF2B5EF4-FFF2-40B4-BE49-F238E27FC236}">
                <a16:creationId xmlns="" xmlns:a16="http://schemas.microsoft.com/office/drawing/2014/main" id="{0C3CA011-7ACD-4B7D-BC1C-8E7BBE31055A}"/>
              </a:ext>
            </a:extLst>
          </p:cNvPr>
          <p:cNvSpPr/>
          <p:nvPr/>
        </p:nvSpPr>
        <p:spPr>
          <a:xfrm>
            <a:off x="766213" y="3169871"/>
            <a:ext cx="3818622" cy="1152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Ввоз </a:t>
            </a:r>
            <a:r>
              <a:rPr lang="ru-RU" dirty="0" smtClean="0">
                <a:latin typeface="Arial Narrow" panose="020B0606020202030204" pitchFamily="34" charset="0"/>
              </a:rPr>
              <a:t>товаров, </a:t>
            </a:r>
            <a:r>
              <a:rPr lang="ru-RU" dirty="0">
                <a:latin typeface="Arial Narrow" panose="020B0606020202030204" pitchFamily="34" charset="0"/>
              </a:rPr>
              <a:t>подлежащих прослеживаемости из ЕАЭС</a:t>
            </a:r>
          </a:p>
        </p:txBody>
      </p:sp>
      <p:sp>
        <p:nvSpPr>
          <p:cNvPr id="65" name="Прямоугольник 64">
            <a:extLst>
              <a:ext uri="{FF2B5EF4-FFF2-40B4-BE49-F238E27FC236}">
                <a16:creationId xmlns="" xmlns:a16="http://schemas.microsoft.com/office/drawing/2014/main" id="{D95D1D4E-D2D7-4327-85B8-E7B6A4324BC8}"/>
              </a:ext>
            </a:extLst>
          </p:cNvPr>
          <p:cNvSpPr/>
          <p:nvPr/>
        </p:nvSpPr>
        <p:spPr>
          <a:xfrm>
            <a:off x="5857158" y="3264709"/>
            <a:ext cx="1750613" cy="49555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Уведомление о ввозе товаров </a:t>
            </a:r>
            <a:endParaRPr lang="ru-RU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66" name="Рисунок 65" descr="Документ">
            <a:extLst>
              <a:ext uri="{FF2B5EF4-FFF2-40B4-BE49-F238E27FC236}">
                <a16:creationId xmlns="" xmlns:a16="http://schemas.microsoft.com/office/drawing/2014/main" id="{B2CECAA5-3615-4587-AE2B-208948BC18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15848" y="3303876"/>
            <a:ext cx="500385" cy="452860"/>
          </a:xfrm>
          <a:prstGeom prst="rect">
            <a:avLst/>
          </a:prstGeom>
        </p:spPr>
      </p:pic>
      <p:sp>
        <p:nvSpPr>
          <p:cNvPr id="67" name="Прямоугольник 66">
            <a:extLst>
              <a:ext uri="{FF2B5EF4-FFF2-40B4-BE49-F238E27FC236}">
                <a16:creationId xmlns="" xmlns:a16="http://schemas.microsoft.com/office/drawing/2014/main" id="{0610FF79-84E9-4093-AD8F-5AABB86DA38E}"/>
              </a:ext>
            </a:extLst>
          </p:cNvPr>
          <p:cNvSpPr/>
          <p:nvPr/>
        </p:nvSpPr>
        <p:spPr>
          <a:xfrm>
            <a:off x="5195724" y="3171386"/>
            <a:ext cx="2628907" cy="9378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cxnSp>
        <p:nvCxnSpPr>
          <p:cNvPr id="68" name="Прямая со стрелкой 67">
            <a:extLst>
              <a:ext uri="{FF2B5EF4-FFF2-40B4-BE49-F238E27FC236}">
                <a16:creationId xmlns="" xmlns:a16="http://schemas.microsoft.com/office/drawing/2014/main" id="{D131F94F-AA98-4869-A628-2302DEA6A242}"/>
              </a:ext>
            </a:extLst>
          </p:cNvPr>
          <p:cNvCxnSpPr>
            <a:cxnSpLocks/>
            <a:stCxn id="64" idx="3"/>
          </p:cNvCxnSpPr>
          <p:nvPr/>
        </p:nvCxnSpPr>
        <p:spPr>
          <a:xfrm>
            <a:off x="4584835" y="3745935"/>
            <a:ext cx="610889" cy="1433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ик 68">
            <a:extLst>
              <a:ext uri="{FF2B5EF4-FFF2-40B4-BE49-F238E27FC236}">
                <a16:creationId xmlns="" xmlns:a16="http://schemas.microsoft.com/office/drawing/2014/main" id="{DBE104F9-AB79-4A33-9842-14E52281D6A9}"/>
              </a:ext>
            </a:extLst>
          </p:cNvPr>
          <p:cNvSpPr/>
          <p:nvPr/>
        </p:nvSpPr>
        <p:spPr>
          <a:xfrm>
            <a:off x="8256241" y="3175024"/>
            <a:ext cx="2772765" cy="9378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cxnSp>
        <p:nvCxnSpPr>
          <p:cNvPr id="70" name="Прямая со стрелкой 69">
            <a:extLst>
              <a:ext uri="{FF2B5EF4-FFF2-40B4-BE49-F238E27FC236}">
                <a16:creationId xmlns="" xmlns:a16="http://schemas.microsoft.com/office/drawing/2014/main" id="{7E0D69BB-E460-4DA2-84AF-09F1AFE5F5B7}"/>
              </a:ext>
            </a:extLst>
          </p:cNvPr>
          <p:cNvCxnSpPr>
            <a:cxnSpLocks/>
            <a:stCxn id="67" idx="3"/>
            <a:endCxn id="69" idx="1"/>
          </p:cNvCxnSpPr>
          <p:nvPr/>
        </p:nvCxnSpPr>
        <p:spPr>
          <a:xfrm>
            <a:off x="7824631" y="3640299"/>
            <a:ext cx="431610" cy="363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Прямоугольник 70">
            <a:extLst>
              <a:ext uri="{FF2B5EF4-FFF2-40B4-BE49-F238E27FC236}">
                <a16:creationId xmlns="" xmlns:a16="http://schemas.microsoft.com/office/drawing/2014/main" id="{5352A771-E614-4EA3-B475-38BC665FEBD6}"/>
              </a:ext>
            </a:extLst>
          </p:cNvPr>
          <p:cNvSpPr/>
          <p:nvPr/>
        </p:nvSpPr>
        <p:spPr>
          <a:xfrm>
            <a:off x="8400257" y="3255288"/>
            <a:ext cx="2388437" cy="4955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РНПТ, </a:t>
            </a:r>
          </a:p>
          <a:p>
            <a:pPr algn="ctr"/>
            <a:r>
              <a:rPr lang="ru-RU" dirty="0" smtClean="0">
                <a:latin typeface="Arial Narrow" panose="020B0606020202030204" pitchFamily="34" charset="0"/>
                <a:cs typeface="Arial" panose="020B0604020202020204" pitchFamily="34" charset="0"/>
              </a:rPr>
              <a:t>присваивает ИФНС</a:t>
            </a:r>
            <a:endParaRPr lang="ru-RU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72" name="Прямоугольник 71">
            <a:extLst>
              <a:ext uri="{FF2B5EF4-FFF2-40B4-BE49-F238E27FC236}">
                <a16:creationId xmlns="" xmlns:a16="http://schemas.microsoft.com/office/drawing/2014/main" id="{AEA0AB82-58EF-40DA-B96A-5FD50E14CF8A}"/>
              </a:ext>
            </a:extLst>
          </p:cNvPr>
          <p:cNvSpPr/>
          <p:nvPr/>
        </p:nvSpPr>
        <p:spPr>
          <a:xfrm>
            <a:off x="5195724" y="4094044"/>
            <a:ext cx="2628907" cy="564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5 дней от даты принятия товара к учету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="" xmlns:a16="http://schemas.microsoft.com/office/drawing/2014/main" id="{629EA854-8B21-467D-B2A8-1BA9F704FA31}"/>
              </a:ext>
            </a:extLst>
          </p:cNvPr>
          <p:cNvSpPr/>
          <p:nvPr/>
        </p:nvSpPr>
        <p:spPr>
          <a:xfrm>
            <a:off x="8256241" y="4097680"/>
            <a:ext cx="2772765" cy="5758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1 день от даты получения уведомления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="" xmlns:a16="http://schemas.microsoft.com/office/drawing/2014/main" id="{C12AA93F-FBF4-459F-9EF7-7361C5BBE1E5}"/>
              </a:ext>
            </a:extLst>
          </p:cNvPr>
          <p:cNvSpPr/>
          <p:nvPr/>
        </p:nvSpPr>
        <p:spPr>
          <a:xfrm>
            <a:off x="770179" y="4576465"/>
            <a:ext cx="3814656" cy="20178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Имеющиеся в наличие или приобретенные у физических лиц товары, подлежащие </a:t>
            </a:r>
            <a:r>
              <a:rPr lang="ru-RU" dirty="0">
                <a:latin typeface="Arial Narrow" panose="020B0606020202030204" pitchFamily="34" charset="0"/>
              </a:rPr>
              <a:t>прослеживаемости на дату вступления </a:t>
            </a:r>
            <a:r>
              <a:rPr lang="ru-RU" dirty="0" smtClean="0">
                <a:latin typeface="Arial Narrow" panose="020B0606020202030204" pitchFamily="34" charset="0"/>
              </a:rPr>
              <a:t>Перечня товаров, подлежащих прослеживаемости, приобретение конфискованного товара у </a:t>
            </a:r>
            <a:r>
              <a:rPr lang="ru-RU" dirty="0" err="1" smtClean="0">
                <a:latin typeface="Arial Narrow" panose="020B0606020202030204" pitchFamily="34" charset="0"/>
              </a:rPr>
              <a:t>Росимущества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C1608B41-485B-441C-909B-5239C283CE26}"/>
              </a:ext>
            </a:extLst>
          </p:cNvPr>
          <p:cNvSpPr/>
          <p:nvPr/>
        </p:nvSpPr>
        <p:spPr>
          <a:xfrm>
            <a:off x="5984374" y="5190728"/>
            <a:ext cx="1750614" cy="49555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Уведомление об остатках товаров </a:t>
            </a:r>
            <a:endParaRPr lang="ru-RU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="" xmlns:a16="http://schemas.microsoft.com/office/drawing/2014/main" id="{555E6E40-1172-4219-BC64-7C3487862EB1}"/>
              </a:ext>
            </a:extLst>
          </p:cNvPr>
          <p:cNvSpPr/>
          <p:nvPr/>
        </p:nvSpPr>
        <p:spPr>
          <a:xfrm>
            <a:off x="5199689" y="5078500"/>
            <a:ext cx="2628908" cy="9378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pic>
        <p:nvPicPr>
          <p:cNvPr id="48" name="Рисунок 47" descr="Документ">
            <a:extLst>
              <a:ext uri="{FF2B5EF4-FFF2-40B4-BE49-F238E27FC236}">
                <a16:creationId xmlns="" xmlns:a16="http://schemas.microsoft.com/office/drawing/2014/main" id="{D51775EB-1988-4634-937A-82BFF891D0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28724" y="5190728"/>
            <a:ext cx="452860" cy="452860"/>
          </a:xfrm>
          <a:prstGeom prst="rect">
            <a:avLst/>
          </a:prstGeom>
        </p:spPr>
      </p:pic>
      <p:sp>
        <p:nvSpPr>
          <p:cNvPr id="49" name="Прямоугольник 48">
            <a:extLst>
              <a:ext uri="{FF2B5EF4-FFF2-40B4-BE49-F238E27FC236}">
                <a16:creationId xmlns="" xmlns:a16="http://schemas.microsoft.com/office/drawing/2014/main" id="{C84D2D6C-81EC-44FB-9E9C-C28AC6D4681D}"/>
              </a:ext>
            </a:extLst>
          </p:cNvPr>
          <p:cNvSpPr/>
          <p:nvPr/>
        </p:nvSpPr>
        <p:spPr>
          <a:xfrm>
            <a:off x="8260206" y="4938122"/>
            <a:ext cx="2840570" cy="9378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="" xmlns:a16="http://schemas.microsoft.com/office/drawing/2014/main" id="{E0A3C01B-30BA-418C-921D-215A35F54C3B}"/>
              </a:ext>
            </a:extLst>
          </p:cNvPr>
          <p:cNvSpPr/>
          <p:nvPr/>
        </p:nvSpPr>
        <p:spPr>
          <a:xfrm>
            <a:off x="8404222" y="5072400"/>
            <a:ext cx="2443127" cy="495558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РНПТ, </a:t>
            </a:r>
          </a:p>
          <a:p>
            <a:pPr algn="ctr"/>
            <a:r>
              <a:rPr lang="ru-RU" dirty="0" smtClean="0">
                <a:latin typeface="Arial Narrow" panose="020B0606020202030204" pitchFamily="34" charset="0"/>
                <a:cs typeface="Arial" panose="020B0604020202020204" pitchFamily="34" charset="0"/>
              </a:rPr>
              <a:t>присваивает ИФНС</a:t>
            </a:r>
            <a:endParaRPr lang="ru-RU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="" xmlns:a16="http://schemas.microsoft.com/office/drawing/2014/main" id="{F35E2475-CC4C-4854-8FD2-F9A5010A2125}"/>
              </a:ext>
            </a:extLst>
          </p:cNvPr>
          <p:cNvSpPr/>
          <p:nvPr/>
        </p:nvSpPr>
        <p:spPr>
          <a:xfrm>
            <a:off x="8260206" y="5860778"/>
            <a:ext cx="2840570" cy="5562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Narrow" panose="020B0606020202030204" pitchFamily="34" charset="0"/>
              </a:rPr>
              <a:t>1 день от даты получения уведомления</a:t>
            </a:r>
          </a:p>
        </p:txBody>
      </p:sp>
      <p:cxnSp>
        <p:nvCxnSpPr>
          <p:cNvPr id="52" name="Прямая со стрелкой 51">
            <a:extLst>
              <a:ext uri="{FF2B5EF4-FFF2-40B4-BE49-F238E27FC236}">
                <a16:creationId xmlns="" xmlns:a16="http://schemas.microsoft.com/office/drawing/2014/main" id="{082E3D4C-6F21-4C45-AC9B-0DAF88E45135}"/>
              </a:ext>
            </a:extLst>
          </p:cNvPr>
          <p:cNvCxnSpPr>
            <a:cxnSpLocks/>
            <a:stCxn id="47" idx="3"/>
          </p:cNvCxnSpPr>
          <p:nvPr/>
        </p:nvCxnSpPr>
        <p:spPr>
          <a:xfrm flipV="1">
            <a:off x="7828597" y="5543775"/>
            <a:ext cx="413299" cy="363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59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92696"/>
            <a:ext cx="10729192" cy="774312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СЕРВИСЫ  ФНС  РОССИИ  (сайт  -  </a:t>
            </a:r>
            <a:r>
              <a:rPr lang="en-US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nalog.gov.ru</a:t>
            </a:r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)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11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11" y="1844824"/>
            <a:ext cx="10585177" cy="4777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181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Операции прекращения </a:t>
            </a:r>
            <a:r>
              <a:rPr lang="ru-RU" sz="2600" cap="all" dirty="0" err="1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прослеживаемости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12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722054"/>
              </p:ext>
            </p:extLst>
          </p:nvPr>
        </p:nvGraphicFramePr>
        <p:xfrm>
          <a:off x="551384" y="1484784"/>
          <a:ext cx="10585176" cy="51856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3570"/>
                <a:gridCol w="3042841"/>
                <a:gridCol w="1920213"/>
                <a:gridCol w="4968552"/>
              </a:tblGrid>
              <a:tr h="2590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КВО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Название операции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Кто отражает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Примечание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669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Передача товара в производство и на переработку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Все организации и ИП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Товары теряют или меняют свои первоначальные характеристики или становятся неотделимой частью другого товара.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966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Передача товара сотрудникам для использования в основной деятельности не является передачей товара в производство. Например, при передаче мониторов сотруднику для работы товар не выбывает из системы (письмо Минфина от 23.08.2021 № 27-01-22/67650)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952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Захоронение, утилизация, обезвреживание, уничтожение товара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Все организации и ИП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18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Уничтожение, утрата товара в результате действия непреодолимой силы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Все организации и ИП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5200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Продажа товара физлицам для личных нужд и </a:t>
                      </a:r>
                      <a:r>
                        <a:rPr lang="ru-RU" sz="1100" u="none" strike="noStrike" dirty="0" err="1">
                          <a:effectLst/>
                        </a:rPr>
                        <a:t>самозанятым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Участники на </a:t>
                      </a:r>
                      <a:r>
                        <a:rPr lang="ru-RU" sz="1100" u="none" strike="noStrike" dirty="0" err="1">
                          <a:effectLst/>
                        </a:rPr>
                        <a:t>спецрежимах</a:t>
                      </a:r>
                      <a:r>
                        <a:rPr lang="ru-RU" sz="1100" u="none" strike="noStrike" dirty="0">
                          <a:effectLst/>
                        </a:rPr>
                        <a:t> и освобожденные от НДС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Если товар приобретен физлицом для организации (ИП) по доверенности, </a:t>
                      </a:r>
                      <a:r>
                        <a:rPr lang="ru-RU" sz="1100" u="none" strike="noStrike" dirty="0" err="1">
                          <a:effectLst/>
                        </a:rPr>
                        <a:t>прослеживаемость</a:t>
                      </a:r>
                      <a:r>
                        <a:rPr lang="ru-RU" sz="1100" u="none" strike="noStrike" dirty="0">
                          <a:effectLst/>
                        </a:rPr>
                        <a:t> сохраняется. При этом физлицо сообщает, что покупает товары не для личных нужд (письмо Минфина от 23.08.2021 № 27-01-22/67650).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187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Если физлицо, приобретая товар, не сообщит, что представляет организацию, и не покажет доверенность, то операция будет оформлена как продажа в розницу. Тогда </a:t>
                      </a:r>
                      <a:r>
                        <a:rPr lang="ru-RU" sz="1100" u="none" strike="noStrike" dirty="0" err="1">
                          <a:effectLst/>
                        </a:rPr>
                        <a:t>прослеживаемость</a:t>
                      </a:r>
                      <a:r>
                        <a:rPr lang="ru-RU" sz="1100" u="none" strike="noStrike" dirty="0">
                          <a:effectLst/>
                        </a:rPr>
                        <a:t> товара прекратится (</a:t>
                      </a:r>
                      <a:r>
                        <a:rPr lang="ru-RU" sz="1100" u="none" strike="noStrike" dirty="0" err="1">
                          <a:effectLst/>
                        </a:rPr>
                        <a:t>пп</a:t>
                      </a:r>
                      <a:r>
                        <a:rPr lang="ru-RU" sz="1100" u="none" strike="noStrike" dirty="0">
                          <a:effectLst/>
                        </a:rPr>
                        <a:t>. «в» п. 4 Положения </a:t>
                      </a:r>
                      <a:r>
                        <a:rPr lang="ru-RU" sz="1100" u="none" strike="noStrike" dirty="0" err="1">
                          <a:effectLst/>
                        </a:rPr>
                        <a:t>прослеживаемости</a:t>
                      </a:r>
                      <a:r>
                        <a:rPr lang="ru-RU" sz="1100" u="none" strike="noStrike" dirty="0">
                          <a:effectLst/>
                        </a:rPr>
                        <a:t>, Письмо Минфина от 23.08.2021 № 27-01-22/67650)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538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Вывоз товара в режиме экспорта или реэкспорта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Участники на </a:t>
                      </a:r>
                      <a:r>
                        <a:rPr lang="ru-RU" sz="1100" u="none" strike="noStrike" dirty="0" err="1">
                          <a:effectLst/>
                        </a:rPr>
                        <a:t>спецрежимах</a:t>
                      </a:r>
                      <a:r>
                        <a:rPr lang="ru-RU" sz="1100" u="none" strike="noStrike" dirty="0">
                          <a:effectLst/>
                        </a:rPr>
                        <a:t> и освобожденные от НДС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Если организация на ОСНО, экспортные операции с реквизитами </a:t>
                      </a:r>
                      <a:r>
                        <a:rPr lang="ru-RU" sz="1100" u="none" strike="noStrike" dirty="0" err="1">
                          <a:effectLst/>
                        </a:rPr>
                        <a:t>прослеживаемости</a:t>
                      </a:r>
                      <a:r>
                        <a:rPr lang="ru-RU" sz="1100" u="none" strike="noStrike" dirty="0">
                          <a:effectLst/>
                        </a:rPr>
                        <a:t> будут отражены в декларации по НДС и попадут в книгу продаж, поэтому отчет по ним сдавать не нужно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16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Безвозмездная передача товара физлицам и </a:t>
                      </a:r>
                      <a:r>
                        <a:rPr lang="ru-RU" sz="1100" u="none" strike="noStrike" dirty="0" err="1">
                          <a:effectLst/>
                        </a:rPr>
                        <a:t>самозанятым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Участники на </a:t>
                      </a:r>
                      <a:r>
                        <a:rPr lang="ru-RU" sz="1100" u="none" strike="noStrike" dirty="0" err="1">
                          <a:effectLst/>
                        </a:rPr>
                        <a:t>спецрежимах</a:t>
                      </a:r>
                      <a:r>
                        <a:rPr lang="ru-RU" sz="1100" u="none" strike="noStrike" dirty="0">
                          <a:effectLst/>
                        </a:rPr>
                        <a:t> и освобожденные от НДС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Безвозмездная передача товара облагается НДС и отражается организациями на ОСНО в книге продаж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236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Конфискация товара государством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Все организации и ИП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Реализация товара дипломатическим представительствам и консульским учреждениям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Участники на спецрежимах и освобожденные от НДС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000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25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Недостача товара, выявленная при инвентаризации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Все организации и ИП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0704" marR="6725" marT="6725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41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Операции возобновления </a:t>
            </a:r>
            <a:r>
              <a:rPr lang="ru-RU" sz="2600" cap="all" dirty="0" err="1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прослеживаемости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13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482889"/>
              </p:ext>
            </p:extLst>
          </p:nvPr>
        </p:nvGraphicFramePr>
        <p:xfrm>
          <a:off x="839416" y="1052736"/>
          <a:ext cx="10585177" cy="14471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0589"/>
                <a:gridCol w="3269415"/>
                <a:gridCol w="2101767"/>
                <a:gridCol w="4513406"/>
              </a:tblGrid>
              <a:tr h="1803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КВО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Название операции</a:t>
                      </a:r>
                      <a:endParaRPr lang="ru-RU" sz="1100" b="1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Кто отражает</a:t>
                      </a:r>
                      <a:endParaRPr lang="ru-RU" sz="1100" b="1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1100" b="1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554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Выявление товаров при инвентаризации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Все организации и ИП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803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Возврат товаров покупателями-физлицами </a:t>
                      </a:r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или </a:t>
                      </a:r>
                      <a:r>
                        <a:rPr lang="ru-RU" sz="1100" u="none" strike="noStrike" dirty="0" err="1" smtClean="0">
                          <a:solidFill>
                            <a:schemeClr val="tx1"/>
                          </a:solidFill>
                          <a:effectLst/>
                        </a:rPr>
                        <a:t>самозанятыми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Участники на </a:t>
                      </a:r>
                      <a:r>
                        <a:rPr lang="ru-RU" sz="11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спецрежимах</a:t>
                      </a:r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и освобожденные от НДС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Организации на ОСНО отражают эту операцию в книге покупок.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08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Возобновление </a:t>
                      </a:r>
                      <a:r>
                        <a:rPr lang="ru-RU" sz="11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товара осуществляется по тому же РНПТ, который был присвоен ему до выбытия по причине реализации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883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Возврат неиспользованных товаров на производстве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Все организации и ИП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Возобновление </a:t>
                      </a:r>
                      <a:r>
                        <a:rPr lang="ru-RU" sz="11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товара осуществляется по тому же РНПТ, который был присвоен ему до передачи в производство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839416" y="2708920"/>
            <a:ext cx="10729192" cy="77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rmAutofit fontScale="92500" lnSpcReduction="100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Операции при передаче (получении) имущества (товара), не связанные с реализацией или безвозмездной передачей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89636"/>
              </p:ext>
            </p:extLst>
          </p:nvPr>
        </p:nvGraphicFramePr>
        <p:xfrm>
          <a:off x="854512" y="3573016"/>
          <a:ext cx="10225136" cy="2790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080"/>
                <a:gridCol w="1584176"/>
                <a:gridCol w="4464496"/>
                <a:gridCol w="3456384"/>
              </a:tblGrid>
              <a:tr h="362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КВО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Название операции</a:t>
                      </a:r>
                      <a:endParaRPr lang="ru-RU" sz="1100" b="1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Кто отражает</a:t>
                      </a:r>
                      <a:endParaRPr lang="ru-RU" sz="1100" b="1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1100" b="1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5543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Передача или приемка товара в качестве вклада в имущество компании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Все участники прослеживаемости при передаче/приемке имущества (товара):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Первичные учетные документы: передаточный акт; разделительный баланс; соглашение о разделе имущества и т. д.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98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·      в связи с внесением вклада в имущество организации, в том числе взнос в имущество в целях увеличения чистых активов;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80308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7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·      при передаче товара в качестве вклада по договору инвестиционного товарищества или паевых взносов в паевые фонды кооперативов;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80308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·      при передаче имущества в качестве вклада по договору простого товарищества, в качестве вклада в уставный (складочный) капитал хозяйственных обществ и товариществ;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80308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5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513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Получение товара не связанное с реализацией или получением на безвозмездной основе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0154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·      при реорганизации </a:t>
                      </a:r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юридического</a:t>
                      </a:r>
                      <a:r>
                        <a:rPr lang="ru-RU" sz="11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лица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80308" marR="7513" marT="7513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965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Операции при приобретении (получении), реализации (передаче)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14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040731"/>
              </p:ext>
            </p:extLst>
          </p:nvPr>
        </p:nvGraphicFramePr>
        <p:xfrm>
          <a:off x="623392" y="1484784"/>
          <a:ext cx="10513168" cy="50378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6064"/>
                <a:gridCol w="3096344"/>
                <a:gridCol w="6840760"/>
              </a:tblGrid>
              <a:tr h="557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КВО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8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Название операции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Кто отражает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2306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8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Реализация товара собственником товара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Участники: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89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·      на спецрежимах и освобожденные от НДС;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23067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5179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8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Передача на безвозмездной основе права собственности на товары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·      плательщики НДС при реализации, передаче в собственность на безвозмездной основе товаров, не признаваемых объектом налогообложения по НДС по п. 2 ст. 146 НК РФ и (или) освобожденных от налогообложения по ст. 149 НК РФ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23067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2306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8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Приобретение товара в собственность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Участники: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89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·      на спецрежимах и освобожденные от НДС;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23067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53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·      плательщики НДС при приобретении (получении) товаров у участников оборота на спецрежимах или освобожденных от НДС;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23067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358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·      плательщики НДС при приобретении (получении) товаров, не признаваемых объектом налогообложения по НДС по п. 2 ст. 146 НК РФ и (или) освобожденных от налогообложения по ст. 149 НК РФ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23067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2306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8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Получение на безвозмездной основе права собственности на товары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Участники: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89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·      на спецрежимах и освобожденные от НДС;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23067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53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·      плательщики НДС при приобретении (получении) товаров у участников оборота на спецрежимах или освобожденных от НДС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23067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61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8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Составление продавцом универсального корректировочного документа в связи с уменьшением стоимости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Участники на спецрежимах и освобожденные от НДС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61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8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Составление продавцом универсального корректировочного документа в связи с увеличением стоимости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Участники на спецрежимах и освобожденные от НДС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2306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21 (22)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8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Получение покупателем корректировочного счета-фактуры (универсального корректировочного документа) в связи с </a:t>
                      </a:r>
                      <a:r>
                        <a:rPr lang="ru-RU" sz="11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уменьшением (увеличением) </a:t>
                      </a:r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стоимости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8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Участники: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1534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89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chemeClr val="tx1"/>
                          </a:solidFill>
                          <a:effectLst/>
                        </a:rPr>
                        <a:t>·      на спецрежимах и освобожденные от НДС;</a:t>
                      </a:r>
                      <a:endParaRPr lang="ru-RU" sz="1100" b="0" i="0" u="none" strike="noStrike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23067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30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·      плательщики НДС при приобретении (получении) товаров у участников оборота на </a:t>
                      </a:r>
                      <a:r>
                        <a:rPr lang="ru-RU" sz="11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спецрежимах</a:t>
                      </a:r>
                      <a:r>
                        <a:rPr lang="ru-RU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или освобожденных от НДС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Symbol"/>
                      </a:endParaRPr>
                    </a:p>
                  </a:txBody>
                  <a:tcPr marL="123067" marR="5128" marT="5128" marB="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84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04664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9 июля 2021 г. N ЕА-4-15/9627@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15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51640" y="980728"/>
            <a:ext cx="1036915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i="1" dirty="0" smtClean="0">
                <a:solidFill>
                  <a:srgbClr val="FF0000"/>
                </a:solidFill>
              </a:rPr>
              <a:t>СРОК: 01.07.2021г. или 08.07.2021г.</a:t>
            </a:r>
            <a:endParaRPr lang="ru-RU" sz="2000" i="1" dirty="0">
              <a:solidFill>
                <a:srgbClr val="FF0000"/>
              </a:solidFill>
            </a:endParaRPr>
          </a:p>
          <a:p>
            <a:r>
              <a:rPr lang="ru-RU" sz="1800" b="0" dirty="0"/>
              <a:t>Постановления Правительства Российской Федерации от 01.07.2021 N 1108, N 1109, N 1110 </a:t>
            </a:r>
            <a:r>
              <a:rPr lang="ru-RU" sz="1800" b="0" dirty="0" smtClean="0"/>
              <a:t> </a:t>
            </a:r>
            <a:r>
              <a:rPr lang="ru-RU" sz="1800" dirty="0" smtClean="0"/>
              <a:t>вступают </a:t>
            </a:r>
            <a:r>
              <a:rPr lang="ru-RU" sz="1800" dirty="0"/>
              <a:t>в силу с 08.07.2021г.</a:t>
            </a:r>
          </a:p>
          <a:p>
            <a:r>
              <a:rPr lang="ru-RU" sz="1800" b="0" dirty="0"/>
              <a:t>Согласно Перечню товаров, </a:t>
            </a:r>
            <a:r>
              <a:rPr lang="ru-RU" sz="1800" dirty="0"/>
              <a:t>срок начала </a:t>
            </a:r>
            <a:r>
              <a:rPr lang="ru-RU" sz="1800" dirty="0" err="1"/>
              <a:t>прослеживаемости</a:t>
            </a:r>
            <a:r>
              <a:rPr lang="ru-RU" sz="1800" dirty="0"/>
              <a:t> указан 1 июля 2021 года.</a:t>
            </a:r>
            <a:r>
              <a:rPr lang="ru-RU" sz="1800" b="0" dirty="0"/>
              <a:t> При этом нормами пункта 28 Положения о национальной системе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 товаров предусмотрена </a:t>
            </a:r>
            <a:r>
              <a:rPr lang="ru-RU" sz="1800" dirty="0"/>
              <a:t>обязанность участников оборота товаров уведомлять </a:t>
            </a:r>
            <a:r>
              <a:rPr lang="ru-RU" sz="1800" b="0" dirty="0"/>
              <a:t>ФНС России об имеющихся </a:t>
            </a:r>
            <a:r>
              <a:rPr lang="ru-RU" sz="1800" dirty="0"/>
              <a:t>на дату вступления в силу Перечня товаров </a:t>
            </a:r>
            <a:r>
              <a:rPr lang="ru-RU" sz="1800" b="0" dirty="0"/>
              <a:t>остатках товаров, подлежащих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.</a:t>
            </a:r>
          </a:p>
          <a:p>
            <a:r>
              <a:rPr lang="ru-RU" sz="1800" b="0" dirty="0"/>
              <a:t>Таким образом, </a:t>
            </a:r>
            <a:r>
              <a:rPr lang="ru-RU" sz="1800" dirty="0"/>
              <a:t>уведомления об остатках представляются </a:t>
            </a:r>
            <a:r>
              <a:rPr lang="ru-RU" sz="1800" b="0" dirty="0"/>
              <a:t>участником оборота товаров в отношении остатков товаров, подлежащих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имеющихся в собственности на момент вступления в силу Перечня товаров (</a:t>
            </a:r>
            <a:r>
              <a:rPr lang="ru-RU" sz="1800" dirty="0"/>
              <a:t>по состоянию на 08.07.2021</a:t>
            </a:r>
            <a:r>
              <a:rPr lang="ru-RU" sz="1800" b="0" dirty="0"/>
              <a:t>) в электронной форме через оператора электронного документооборота по телекоммуникационным каналам связи.</a:t>
            </a:r>
          </a:p>
          <a:p>
            <a:r>
              <a:rPr lang="ru-RU" sz="1800" dirty="0"/>
              <a:t>Срок представления </a:t>
            </a:r>
            <a:r>
              <a:rPr lang="ru-RU" sz="1800" b="0" dirty="0"/>
              <a:t>уведомления об остатках - </a:t>
            </a:r>
            <a:r>
              <a:rPr lang="ru-RU" sz="1800" dirty="0"/>
              <a:t>не позднее совершения с товаром таких операций </a:t>
            </a:r>
            <a:r>
              <a:rPr lang="ru-RU" sz="1800" b="0" dirty="0"/>
              <a:t>как реализация, передача товаров комитентом для реализации комиссионеру, действующему от своего имени, безвозмездная передача товара, прекращение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передача товара в качестве вклада в уставный капитал.</a:t>
            </a:r>
          </a:p>
          <a:p>
            <a:r>
              <a:rPr lang="ru-RU" sz="1800" b="0" dirty="0"/>
              <a:t>РНПТ полученные </a:t>
            </a:r>
            <a:r>
              <a:rPr lang="ru-RU" sz="1800" b="0" dirty="0" smtClean="0"/>
              <a:t>ранее, </a:t>
            </a:r>
            <a:r>
              <a:rPr lang="ru-RU" sz="1800" b="0" dirty="0"/>
              <a:t>могут использоваться в электронных счетах-фактурах (УПД) при совершении операций с прослеживаемым товаром, а также в документах, содержащих реквизиты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. В случае ошибочного направления уведомления об остатках, участником оборота товаров формируется корректировочное уведомление с указанием количества товара равным 0 (нулю).</a:t>
            </a:r>
          </a:p>
          <a:p>
            <a:endParaRPr lang="ru-RU" sz="1800" b="0" dirty="0"/>
          </a:p>
        </p:txBody>
      </p:sp>
    </p:spTree>
    <p:extLst>
      <p:ext uri="{BB962C8B-B14F-4D97-AF65-F5344CB8AC3E}">
        <p14:creationId xmlns:p14="http://schemas.microsoft.com/office/powerpoint/2010/main" val="124351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04664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1 сентября 2021 г. N ЕА-4-15/12338@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16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39416" y="908720"/>
            <a:ext cx="10260387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i="1" dirty="0">
                <a:solidFill>
                  <a:srgbClr val="FF0000"/>
                </a:solidFill>
              </a:rPr>
              <a:t>О заполнении строки 18 </a:t>
            </a:r>
            <a:r>
              <a:rPr lang="ru-RU" sz="2000" i="1" dirty="0" smtClean="0">
                <a:solidFill>
                  <a:srgbClr val="FF0000"/>
                </a:solidFill>
              </a:rPr>
              <a:t>Уведомления </a:t>
            </a:r>
            <a:r>
              <a:rPr lang="ru-RU" sz="2000" i="1" dirty="0">
                <a:solidFill>
                  <a:srgbClr val="FF0000"/>
                </a:solidFill>
              </a:rPr>
              <a:t>об имеющихся остатках товаров, подлежащих </a:t>
            </a:r>
            <a:r>
              <a:rPr lang="ru-RU" sz="2000" i="1" dirty="0" err="1" smtClean="0">
                <a:solidFill>
                  <a:srgbClr val="FF0000"/>
                </a:solidFill>
              </a:rPr>
              <a:t>прослеживаемости</a:t>
            </a:r>
            <a:endParaRPr lang="ru-RU" sz="2000" i="1" dirty="0" smtClean="0">
              <a:solidFill>
                <a:srgbClr val="FF0000"/>
              </a:solidFill>
            </a:endParaRPr>
          </a:p>
          <a:p>
            <a:endParaRPr lang="ru-RU" sz="1800" dirty="0"/>
          </a:p>
          <a:p>
            <a:r>
              <a:rPr lang="ru-RU" sz="1800" dirty="0" smtClean="0"/>
              <a:t>Строка </a:t>
            </a:r>
            <a:r>
              <a:rPr lang="ru-RU" sz="1800" dirty="0"/>
              <a:t>18 "Стоимость товара" Уведомления </a:t>
            </a:r>
            <a:r>
              <a:rPr lang="ru-RU" sz="1800" dirty="0" smtClean="0"/>
              <a:t>обязательна </a:t>
            </a:r>
            <a:r>
              <a:rPr lang="ru-RU" sz="1800" dirty="0"/>
              <a:t>к </a:t>
            </a:r>
            <a:r>
              <a:rPr lang="ru-RU" sz="1800" dirty="0" smtClean="0"/>
              <a:t>заполнению</a:t>
            </a:r>
            <a:r>
              <a:rPr lang="ru-RU" sz="1800" b="0" dirty="0" smtClean="0"/>
              <a:t>, </a:t>
            </a:r>
            <a:r>
              <a:rPr lang="ru-RU" sz="1800" b="0" dirty="0" err="1" smtClean="0"/>
              <a:t>незаполнение</a:t>
            </a:r>
            <a:r>
              <a:rPr lang="ru-RU" sz="1800" b="0" dirty="0" smtClean="0"/>
              <a:t> </a:t>
            </a:r>
            <a:r>
              <a:rPr lang="ru-RU" sz="1800" b="0" dirty="0"/>
              <a:t>строки либо указание в строке прочерка "-" противоречит утвержденному формату.</a:t>
            </a:r>
          </a:p>
          <a:p>
            <a:r>
              <a:rPr lang="ru-RU" sz="1800" b="0" dirty="0"/>
              <a:t>Уведомление формируется на основании </a:t>
            </a:r>
            <a:r>
              <a:rPr lang="ru-RU" sz="1800" b="0" dirty="0" smtClean="0"/>
              <a:t>первичного </a:t>
            </a:r>
            <a:r>
              <a:rPr lang="ru-RU" sz="1800" b="0" dirty="0"/>
              <a:t>учетного документа, оформленного по результатам инвентаризации (акт инвентаризации, инвентаризационная опись и т.д.) </a:t>
            </a:r>
            <a:r>
              <a:rPr lang="ru-RU" sz="1800" b="0" dirty="0" smtClean="0"/>
              <a:t>товаров.</a:t>
            </a:r>
          </a:p>
          <a:p>
            <a:r>
              <a:rPr lang="ru-RU" sz="1800" dirty="0" smtClean="0"/>
              <a:t>В строке </a:t>
            </a:r>
            <a:r>
              <a:rPr lang="ru-RU" sz="1800" dirty="0"/>
              <a:t>18 Уведомления </a:t>
            </a:r>
            <a:r>
              <a:rPr lang="ru-RU" sz="1800" b="0" dirty="0"/>
              <a:t>подлежит отражению </a:t>
            </a:r>
            <a:r>
              <a:rPr lang="ru-RU" sz="1800" dirty="0"/>
              <a:t>остаточная балансовая стоимость </a:t>
            </a:r>
            <a:r>
              <a:rPr lang="ru-RU" sz="1800" dirty="0" smtClean="0"/>
              <a:t>основного средства </a:t>
            </a:r>
            <a:r>
              <a:rPr lang="ru-RU" sz="1800" b="0" dirty="0" smtClean="0"/>
              <a:t>(ОС), </a:t>
            </a:r>
            <a:r>
              <a:rPr lang="ru-RU" sz="1800" b="0" dirty="0"/>
              <a:t>в размере по состоянию на дату оформления первичного учетного документа.</a:t>
            </a:r>
          </a:p>
          <a:p>
            <a:r>
              <a:rPr lang="ru-RU" sz="1800" b="0" dirty="0"/>
              <a:t>В случае если </a:t>
            </a:r>
            <a:r>
              <a:rPr lang="ru-RU" sz="1800" dirty="0" smtClean="0"/>
              <a:t>ОС полностью </a:t>
            </a:r>
            <a:r>
              <a:rPr lang="ru-RU" sz="1800" dirty="0" err="1"/>
              <a:t>самортизировано</a:t>
            </a:r>
            <a:r>
              <a:rPr lang="ru-RU" sz="1800" b="0" dirty="0"/>
              <a:t>, в строке 18 Уведомления указывается </a:t>
            </a:r>
            <a:r>
              <a:rPr lang="ru-RU" sz="1800" dirty="0"/>
              <a:t>ноль ("0")</a:t>
            </a:r>
            <a:r>
              <a:rPr lang="ru-RU" sz="1800" b="0" dirty="0"/>
              <a:t>.</a:t>
            </a:r>
          </a:p>
          <a:p>
            <a:r>
              <a:rPr lang="ru-RU" sz="1800" b="0" dirty="0"/>
              <a:t>В случаях включения </a:t>
            </a:r>
            <a:r>
              <a:rPr lang="ru-RU" sz="1800" b="0" dirty="0" smtClean="0"/>
              <a:t>прослеживаемого </a:t>
            </a:r>
            <a:r>
              <a:rPr lang="ru-RU" sz="1800" b="0" dirty="0"/>
              <a:t>товара в комплекты, где товар является составной частью </a:t>
            </a:r>
            <a:r>
              <a:rPr lang="ru-RU" sz="1800" b="0" dirty="0" smtClean="0"/>
              <a:t>ОС, </a:t>
            </a:r>
            <a:r>
              <a:rPr lang="ru-RU" sz="1800" b="0" dirty="0"/>
              <a:t>либо малоценного имущества, в строке 18 Уведомления указывается </a:t>
            </a:r>
            <a:r>
              <a:rPr lang="ru-RU" sz="1800" dirty="0"/>
              <a:t>пропорциональная часть стоимости всего основного средства</a:t>
            </a:r>
            <a:r>
              <a:rPr lang="ru-RU" sz="1800" b="0" dirty="0"/>
              <a:t> </a:t>
            </a:r>
            <a:r>
              <a:rPr lang="ru-RU" sz="1800" dirty="0"/>
              <a:t>либо малоценного имущества либо указывается ноль ("0")</a:t>
            </a:r>
            <a:r>
              <a:rPr lang="ru-RU" sz="1800" b="0" dirty="0"/>
              <a:t>, если основное средство полностью </a:t>
            </a:r>
            <a:r>
              <a:rPr lang="ru-RU" sz="1800" b="0" dirty="0" err="1"/>
              <a:t>самортизировано</a:t>
            </a:r>
            <a:r>
              <a:rPr lang="ru-RU" sz="1800" b="0" dirty="0"/>
              <a:t>.</a:t>
            </a:r>
          </a:p>
          <a:p>
            <a:r>
              <a:rPr lang="ru-RU" sz="1800" b="0" dirty="0"/>
              <a:t>При отражении в Уведомлении малоценного имущества, находящегося в собственности организации и учитываемого за балансом, в строке 18 Уведомления может отражаться </a:t>
            </a:r>
            <a:r>
              <a:rPr lang="ru-RU" sz="1800" dirty="0"/>
              <a:t>стоимость указанного имущества в оценке, применяемой </a:t>
            </a:r>
            <a:r>
              <a:rPr lang="ru-RU" sz="1800" b="0" dirty="0"/>
              <a:t>участником оборота товаров, подлежащих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</a:t>
            </a:r>
            <a:r>
              <a:rPr lang="ru-RU" sz="1800" dirty="0"/>
              <a:t>для организации контроля и учета движения на </a:t>
            </a:r>
            <a:r>
              <a:rPr lang="ru-RU" sz="1800" dirty="0" err="1"/>
              <a:t>забалансовых</a:t>
            </a:r>
            <a:r>
              <a:rPr lang="ru-RU" sz="1800" dirty="0"/>
              <a:t> счетах</a:t>
            </a:r>
            <a:r>
              <a:rPr lang="ru-RU" sz="1800" b="0" dirty="0"/>
              <a:t>.</a:t>
            </a:r>
          </a:p>
          <a:p>
            <a:endParaRPr lang="ru-RU" sz="1800" b="0" dirty="0"/>
          </a:p>
        </p:txBody>
      </p:sp>
    </p:spTree>
    <p:extLst>
      <p:ext uri="{BB962C8B-B14F-4D97-AF65-F5344CB8AC3E}">
        <p14:creationId xmlns:p14="http://schemas.microsoft.com/office/powerpoint/2010/main" val="161270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УВЕДОМЛЕНИЕ  ОБ  ОСТАТКАХ ТОВАРОВ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17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60" y="1556792"/>
            <a:ext cx="10567114" cy="4593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25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548680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30 сентября 2021 г. N ЕА-4-15/13856@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18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39416" y="1052736"/>
            <a:ext cx="10260387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i="1" dirty="0">
                <a:solidFill>
                  <a:srgbClr val="FF0000"/>
                </a:solidFill>
              </a:rPr>
              <a:t>О порядке заполнения граф 16 - 19 книги покупок в случае приобретения товаров, подлежащих </a:t>
            </a:r>
            <a:r>
              <a:rPr lang="ru-RU" sz="2000" i="1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000" i="1" dirty="0">
                <a:solidFill>
                  <a:srgbClr val="FF0000"/>
                </a:solidFill>
              </a:rPr>
              <a:t>, используемых как в облагаемых НДС, так и освобождаемых от налогообложения </a:t>
            </a:r>
            <a:r>
              <a:rPr lang="ru-RU" sz="2000" i="1" dirty="0" smtClean="0">
                <a:solidFill>
                  <a:srgbClr val="FF0000"/>
                </a:solidFill>
              </a:rPr>
              <a:t>операциях</a:t>
            </a:r>
            <a:endParaRPr lang="ru-RU" sz="1800" dirty="0"/>
          </a:p>
          <a:p>
            <a:endParaRPr lang="ru-RU" sz="1800" b="0" dirty="0" smtClean="0"/>
          </a:p>
          <a:p>
            <a:r>
              <a:rPr lang="ru-RU" sz="1800" b="0" dirty="0" smtClean="0"/>
              <a:t>Правилами </a:t>
            </a:r>
            <a:r>
              <a:rPr lang="ru-RU" sz="1800" b="0" dirty="0"/>
              <a:t>ведения книги покупок </a:t>
            </a:r>
            <a:r>
              <a:rPr lang="ru-RU" sz="1800" dirty="0"/>
              <a:t>не предусмотрено особенностей </a:t>
            </a:r>
            <a:r>
              <a:rPr lang="ru-RU" sz="1800" b="0" dirty="0"/>
              <a:t>заполнения </a:t>
            </a:r>
            <a:r>
              <a:rPr lang="ru-RU" sz="1800" dirty="0"/>
              <a:t>граф 16 - 19 </a:t>
            </a:r>
            <a:r>
              <a:rPr lang="ru-RU" sz="1800" b="0" dirty="0"/>
              <a:t>книги покупок, в случае использования приобретенных товаров как в операциях, облагаемых </a:t>
            </a:r>
            <a:r>
              <a:rPr lang="ru-RU" sz="1800" b="0" dirty="0" smtClean="0"/>
              <a:t>НДС, так </a:t>
            </a:r>
            <a:r>
              <a:rPr lang="ru-RU" sz="1800" b="0" dirty="0"/>
              <a:t>и в операциях, не подлежащих налогообложению этим налогом.</a:t>
            </a:r>
          </a:p>
          <a:p>
            <a:r>
              <a:rPr lang="ru-RU" sz="1800" b="0" dirty="0"/>
              <a:t>При регистрации счета-фактуры в книге покупок </a:t>
            </a:r>
            <a:r>
              <a:rPr lang="ru-RU" sz="1800" dirty="0"/>
              <a:t>в графы 16 - 19 переносятся </a:t>
            </a:r>
            <a:r>
              <a:rPr lang="ru-RU" sz="1800" b="0" dirty="0"/>
              <a:t>реквизиты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 и стоимость товара из счета-фактуры </a:t>
            </a:r>
            <a:r>
              <a:rPr lang="ru-RU" sz="1800" dirty="0"/>
              <a:t>в полном объеме, независимо от суммы налога</a:t>
            </a:r>
            <a:r>
              <a:rPr lang="ru-RU" sz="1800" b="0" dirty="0"/>
              <a:t>, на которую налогоплательщик заявляет право на вычет и которая определяется в связи с «раздельным» учетом НДС.</a:t>
            </a:r>
          </a:p>
          <a:p>
            <a:r>
              <a:rPr lang="ru-RU" sz="1800" b="0" dirty="0"/>
              <a:t>Данный </a:t>
            </a:r>
            <a:r>
              <a:rPr lang="ru-RU" sz="1800" dirty="0"/>
              <a:t>порядок применяется </a:t>
            </a:r>
            <a:r>
              <a:rPr lang="ru-RU" sz="1800" b="0" dirty="0"/>
              <a:t>также и в случае </a:t>
            </a:r>
            <a:r>
              <a:rPr lang="ru-RU" sz="1800" dirty="0"/>
              <a:t>принятия к вычету </a:t>
            </a:r>
            <a:r>
              <a:rPr lang="ru-RU" sz="1800" dirty="0" smtClean="0"/>
              <a:t>НДС частями </a:t>
            </a:r>
            <a:r>
              <a:rPr lang="ru-RU" sz="1800" b="0" dirty="0"/>
              <a:t>в разных налоговых периодах </a:t>
            </a:r>
            <a:r>
              <a:rPr lang="ru-RU" sz="1800" dirty="0"/>
              <a:t>в течение трех лет </a:t>
            </a:r>
            <a:r>
              <a:rPr lang="ru-RU" sz="1800" b="0" dirty="0"/>
              <a:t>после принятия товаров на учет товаров, подлежащих </a:t>
            </a:r>
            <a:r>
              <a:rPr lang="ru-RU" sz="1800" b="0" dirty="0" err="1"/>
              <a:t>прослеживаемости</a:t>
            </a:r>
            <a:r>
              <a:rPr lang="ru-RU" sz="1800" b="0" dirty="0" smtClean="0"/>
              <a:t>.</a:t>
            </a:r>
            <a:endParaRPr lang="ru-RU" sz="1800" b="0" dirty="0"/>
          </a:p>
          <a:p>
            <a:r>
              <a:rPr lang="ru-RU" sz="1800" b="0" dirty="0"/>
              <a:t>Если </a:t>
            </a:r>
            <a:r>
              <a:rPr lang="ru-RU" sz="1800" dirty="0"/>
              <a:t>налогоплательщик не регистрирует в книге покупок </a:t>
            </a:r>
            <a:r>
              <a:rPr lang="ru-RU" sz="1800" b="0" dirty="0"/>
              <a:t>счета-фактуры на приобретенные товары, подлежащие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и </a:t>
            </a:r>
            <a:r>
              <a:rPr lang="ru-RU" sz="1800" dirty="0"/>
              <a:t>не использует право на вычеты сумм НДС </a:t>
            </a:r>
            <a:r>
              <a:rPr lang="ru-RU" sz="1800" b="0" dirty="0"/>
              <a:t>или не имеет права на вычет сумм НДС, указанных в этих счетах-фактурах, то у налогоплательщиков </a:t>
            </a:r>
            <a:r>
              <a:rPr lang="ru-RU" sz="1800" dirty="0"/>
              <a:t>отсутствует обязанность отражать </a:t>
            </a:r>
            <a:r>
              <a:rPr lang="ru-RU" sz="1800" b="0" dirty="0"/>
              <a:t>сведения из таких счетов-фактур </a:t>
            </a:r>
            <a:r>
              <a:rPr lang="ru-RU" sz="1800" dirty="0"/>
              <a:t>в отчете об операциях с товарами</a:t>
            </a:r>
            <a:r>
              <a:rPr lang="ru-RU" sz="1800" b="0" dirty="0"/>
              <a:t>, подлежащими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согласно пункту 33 Положения о НСПТ</a:t>
            </a:r>
          </a:p>
        </p:txBody>
      </p:sp>
    </p:spTree>
    <p:extLst>
      <p:ext uri="{BB962C8B-B14F-4D97-AF65-F5344CB8AC3E}">
        <p14:creationId xmlns:p14="http://schemas.microsoft.com/office/powerpoint/2010/main" val="293465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332656"/>
            <a:ext cx="10729192" cy="672010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 err="1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КНИГа</a:t>
            </a:r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Покупок </a:t>
            </a:r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 реквизитами </a:t>
            </a:r>
            <a:r>
              <a:rPr lang="ru-RU" sz="2600" cap="all" dirty="0" err="1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прослеживаемости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19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3800" y="2056804"/>
            <a:ext cx="647872" cy="784249"/>
          </a:xfrm>
          <a:prstGeom prst="rect">
            <a:avLst/>
          </a:prstGeom>
        </p:spPr>
        <p:txBody>
          <a:bodyPr wrap="none" lIns="70953" tIns="35477" rIns="70953" bIns="35477" anchor="ctr"/>
          <a:lstStyle/>
          <a:p>
            <a:pPr defTabSz="709487">
              <a:defRPr/>
            </a:pPr>
            <a:endParaRPr lang="ru-RU" sz="4081" b="1" dirty="0">
              <a:solidFill>
                <a:srgbClr val="1F497D">
                  <a:lumMod val="60000"/>
                  <a:lumOff val="40000"/>
                </a:srgbClr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08463" y="2280176"/>
            <a:ext cx="814458" cy="784249"/>
          </a:xfrm>
          <a:prstGeom prst="rect">
            <a:avLst/>
          </a:prstGeom>
        </p:spPr>
        <p:txBody>
          <a:bodyPr vert="horz" wrap="none" lIns="70953" tIns="35477" rIns="70953" bIns="35477" rtlCol="0" anchor="ctr">
            <a:normAutofit/>
          </a:bodyPr>
          <a:lstStyle/>
          <a:p>
            <a:pPr defTabSz="709487"/>
            <a:endParaRPr lang="ru-RU" sz="3265" b="1" dirty="0">
              <a:solidFill>
                <a:srgbClr val="005AA9"/>
              </a:solidFill>
              <a:latin typeface="Calibri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496" y="1004666"/>
            <a:ext cx="9433048" cy="559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614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ПОСТАНОВЛЕНИЯ ПРАВИТЕЛЬСТВА РФ </a:t>
            </a:r>
            <a:r>
              <a:rPr lang="ru-RU" sz="18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от</a:t>
            </a:r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01.07.2021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68491F5D-77A7-4FC9-B787-E7A544027A81}"/>
              </a:ext>
            </a:extLst>
          </p:cNvPr>
          <p:cNvSpPr/>
          <p:nvPr/>
        </p:nvSpPr>
        <p:spPr>
          <a:xfrm>
            <a:off x="6647969" y="1478185"/>
            <a:ext cx="4848629" cy="5201424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defTabSz="1824145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2470AE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N </a:t>
            </a:r>
            <a:r>
              <a:rPr lang="ru-RU" sz="2400" b="1" dirty="0">
                <a:solidFill>
                  <a:srgbClr val="2470AE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1108 "Об утверждении Положения о национальной системе </a:t>
            </a:r>
            <a:r>
              <a:rPr lang="ru-RU" sz="2400" b="1" dirty="0" err="1">
                <a:solidFill>
                  <a:srgbClr val="2470AE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прослеживаемости</a:t>
            </a:r>
            <a:r>
              <a:rPr lang="ru-RU" sz="2400" b="1" dirty="0">
                <a:solidFill>
                  <a:srgbClr val="2470AE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 товаров"</a:t>
            </a:r>
          </a:p>
          <a:p>
            <a:pPr defTabSz="1824145">
              <a:spcAft>
                <a:spcPts val="0"/>
              </a:spcAft>
              <a:defRPr/>
            </a:pPr>
            <a:endParaRPr lang="ru-RU" sz="2400" b="1" dirty="0" smtClean="0">
              <a:solidFill>
                <a:srgbClr val="2470AE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  <a:p>
            <a:pPr defTabSz="1824145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2470AE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N </a:t>
            </a:r>
            <a:r>
              <a:rPr lang="ru-RU" sz="2400" b="1" dirty="0">
                <a:solidFill>
                  <a:srgbClr val="2470AE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1109 "Об утверждении критериев, применяемых при отборе отдельных видов товаров для включения в перечень товаров, подлежащих </a:t>
            </a:r>
            <a:r>
              <a:rPr lang="ru-RU" sz="2400" b="1" dirty="0" err="1">
                <a:solidFill>
                  <a:srgbClr val="2470AE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прослеживаемости</a:t>
            </a:r>
            <a:r>
              <a:rPr lang="ru-RU" sz="2400" b="1" dirty="0">
                <a:solidFill>
                  <a:srgbClr val="2470AE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"</a:t>
            </a:r>
          </a:p>
          <a:p>
            <a:pPr defTabSz="1824145">
              <a:spcAft>
                <a:spcPts val="0"/>
              </a:spcAft>
              <a:defRPr/>
            </a:pPr>
            <a:endParaRPr lang="ru-RU" sz="2400" b="1" dirty="0" smtClean="0">
              <a:solidFill>
                <a:srgbClr val="2470AE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  <a:p>
            <a:pPr defTabSz="1824145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2470AE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N </a:t>
            </a:r>
            <a:r>
              <a:rPr lang="ru-RU" sz="2400" b="1" dirty="0">
                <a:solidFill>
                  <a:srgbClr val="2470AE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1110 "Об утверждении перечня товаров, подлежащих </a:t>
            </a:r>
            <a:r>
              <a:rPr lang="ru-RU" sz="2400" b="1" dirty="0" err="1">
                <a:solidFill>
                  <a:srgbClr val="2470AE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прослеживаемости</a:t>
            </a:r>
            <a:r>
              <a:rPr lang="ru-RU" sz="2400" b="1" dirty="0">
                <a:solidFill>
                  <a:srgbClr val="2470AE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"</a:t>
            </a:r>
          </a:p>
          <a:p>
            <a:pPr defTabSz="1824145">
              <a:spcAft>
                <a:spcPts val="0"/>
              </a:spcAft>
              <a:defRPr/>
            </a:pPr>
            <a:endParaRPr lang="ru-RU" sz="1400" dirty="0">
              <a:solidFill>
                <a:schemeClr val="tx1">
                  <a:lumMod val="75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2" y="1988840"/>
            <a:ext cx="5964184" cy="360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389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548680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30 сентября 2021 г. N ЕА-4-15/13856@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20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39416" y="1196752"/>
            <a:ext cx="1026038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i="1" dirty="0" smtClean="0">
                <a:solidFill>
                  <a:srgbClr val="FF0000"/>
                </a:solidFill>
              </a:rPr>
              <a:t>Операции с товарами, подлежащих </a:t>
            </a:r>
            <a:r>
              <a:rPr lang="ru-RU" sz="2000" i="1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000" i="1" dirty="0">
                <a:solidFill>
                  <a:srgbClr val="FF0000"/>
                </a:solidFill>
              </a:rPr>
              <a:t>, </a:t>
            </a:r>
            <a:r>
              <a:rPr lang="ru-RU" sz="2000" i="1" dirty="0" smtClean="0">
                <a:solidFill>
                  <a:srgbClr val="FF0000"/>
                </a:solidFill>
              </a:rPr>
              <a:t>облагаемых </a:t>
            </a:r>
            <a:r>
              <a:rPr lang="ru-RU" sz="2000" i="1" dirty="0">
                <a:solidFill>
                  <a:srgbClr val="FF0000"/>
                </a:solidFill>
              </a:rPr>
              <a:t>НДС, так и </a:t>
            </a:r>
            <a:r>
              <a:rPr lang="ru-RU" sz="2000" i="1" dirty="0" smtClean="0">
                <a:solidFill>
                  <a:srgbClr val="FF0000"/>
                </a:solidFill>
              </a:rPr>
              <a:t>освобождаемых </a:t>
            </a:r>
            <a:r>
              <a:rPr lang="ru-RU" sz="2000" i="1" dirty="0">
                <a:solidFill>
                  <a:srgbClr val="FF0000"/>
                </a:solidFill>
              </a:rPr>
              <a:t>от </a:t>
            </a:r>
            <a:r>
              <a:rPr lang="ru-RU" sz="2000" i="1" dirty="0" smtClean="0">
                <a:solidFill>
                  <a:srgbClr val="FF0000"/>
                </a:solidFill>
              </a:rPr>
              <a:t>налогообложения</a:t>
            </a:r>
            <a:endParaRPr lang="ru-RU" sz="1800" dirty="0"/>
          </a:p>
          <a:p>
            <a:endParaRPr lang="ru-RU" sz="1800" b="0" dirty="0" smtClean="0"/>
          </a:p>
          <a:p>
            <a:r>
              <a:rPr lang="ru-RU" sz="1800" b="0" dirty="0"/>
              <a:t>В случае совершения </a:t>
            </a:r>
            <a:r>
              <a:rPr lang="ru-RU" sz="1800" dirty="0"/>
              <a:t>с указанными товарами </a:t>
            </a:r>
            <a:r>
              <a:rPr lang="ru-RU" sz="1800" dirty="0" smtClean="0"/>
              <a:t>операций</a:t>
            </a:r>
            <a:r>
              <a:rPr lang="ru-RU" sz="1800" b="0" dirty="0" smtClean="0"/>
              <a:t>:</a:t>
            </a:r>
          </a:p>
          <a:p>
            <a:pPr marL="285750" indent="-285750">
              <a:buFontTx/>
              <a:buChar char="-"/>
            </a:pPr>
            <a:r>
              <a:rPr lang="ru-RU" sz="1800" dirty="0" smtClean="0"/>
              <a:t>утилизации </a:t>
            </a:r>
            <a:r>
              <a:rPr lang="ru-RU" sz="1800" dirty="0"/>
              <a:t>этих </a:t>
            </a:r>
            <a:r>
              <a:rPr lang="ru-RU" sz="1800" dirty="0" smtClean="0"/>
              <a:t>товаров</a:t>
            </a:r>
          </a:p>
          <a:p>
            <a:pPr marL="285750" indent="-285750">
              <a:buFontTx/>
              <a:buChar char="-"/>
            </a:pPr>
            <a:r>
              <a:rPr lang="ru-RU" sz="1800" dirty="0" smtClean="0"/>
              <a:t>передачи </a:t>
            </a:r>
            <a:r>
              <a:rPr lang="ru-RU" sz="1800" dirty="0"/>
              <a:t>на </a:t>
            </a:r>
            <a:r>
              <a:rPr lang="ru-RU" sz="1800" dirty="0" smtClean="0"/>
              <a:t>переработку</a:t>
            </a:r>
          </a:p>
          <a:p>
            <a:pPr marL="285750" indent="-285750">
              <a:buFontTx/>
              <a:buChar char="-"/>
            </a:pPr>
            <a:r>
              <a:rPr lang="ru-RU" sz="1800" dirty="0" smtClean="0"/>
              <a:t>реализации </a:t>
            </a:r>
            <a:r>
              <a:rPr lang="ru-RU" sz="1800" dirty="0"/>
              <a:t>товаров</a:t>
            </a:r>
            <a:r>
              <a:rPr lang="ru-RU" sz="1800" b="0" dirty="0"/>
              <a:t>, подлежащих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</a:t>
            </a:r>
            <a:r>
              <a:rPr lang="ru-RU" sz="1800" dirty="0"/>
              <a:t>не признаваемых объектом налогообложения</a:t>
            </a:r>
            <a:r>
              <a:rPr lang="ru-RU" sz="1800" b="0" dirty="0"/>
              <a:t> в соответствии с пунктом 2 статьи 146 НК РФ </a:t>
            </a:r>
            <a:r>
              <a:rPr lang="ru-RU" sz="1800" b="0" dirty="0" smtClean="0"/>
              <a:t>и </a:t>
            </a:r>
            <a:r>
              <a:rPr lang="ru-RU" sz="1800" b="0" dirty="0"/>
              <a:t>(или) </a:t>
            </a:r>
            <a:r>
              <a:rPr lang="ru-RU" sz="1800" dirty="0" smtClean="0"/>
              <a:t>освобождаемых от налогообложения</a:t>
            </a:r>
            <a:r>
              <a:rPr lang="ru-RU" sz="1800" b="0" dirty="0" smtClean="0"/>
              <a:t> в </a:t>
            </a:r>
            <a:r>
              <a:rPr lang="ru-RU" sz="1800" b="0" dirty="0"/>
              <a:t>соответствии со статьей 149 НК </a:t>
            </a:r>
            <a:r>
              <a:rPr lang="ru-RU" sz="1800" b="0" dirty="0" smtClean="0"/>
              <a:t>РФ (отсутствует обязанность по выставлению счетов-фактур)</a:t>
            </a:r>
          </a:p>
          <a:p>
            <a:r>
              <a:rPr lang="ru-RU" sz="1800" b="0" dirty="0"/>
              <a:t>т</a:t>
            </a:r>
            <a:r>
              <a:rPr lang="ru-RU" sz="1800" b="0" dirty="0" smtClean="0"/>
              <a:t>о сведения </a:t>
            </a:r>
            <a:r>
              <a:rPr lang="ru-RU" sz="1800" b="0" dirty="0"/>
              <a:t>о таких товарах, подлежащих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подлежат отражению в </a:t>
            </a:r>
            <a:r>
              <a:rPr lang="ru-RU" sz="1800" dirty="0" smtClean="0"/>
              <a:t>Отчете </a:t>
            </a:r>
            <a:r>
              <a:rPr lang="ru-RU" sz="1800" dirty="0"/>
              <a:t>об операциях</a:t>
            </a:r>
            <a:r>
              <a:rPr lang="ru-RU" sz="1800" b="0" dirty="0"/>
              <a:t> с товарами, подлежащими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 .</a:t>
            </a:r>
          </a:p>
          <a:p>
            <a:endParaRPr lang="ru-RU" sz="1800" b="0" dirty="0" smtClean="0"/>
          </a:p>
          <a:p>
            <a:r>
              <a:rPr lang="ru-RU" sz="1800" b="0" dirty="0" smtClean="0"/>
              <a:t>Если </a:t>
            </a:r>
            <a:r>
              <a:rPr lang="ru-RU" sz="1800" b="0" dirty="0"/>
              <a:t>товары, подлежащие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используются для осуществления </a:t>
            </a:r>
            <a:r>
              <a:rPr lang="ru-RU" sz="1800" dirty="0"/>
              <a:t>операций, облагаемых НДС</a:t>
            </a:r>
            <a:r>
              <a:rPr lang="ru-RU" sz="1800" b="0" dirty="0"/>
              <a:t>, то сведения из счетов-фактур подлежат отражению </a:t>
            </a:r>
            <a:r>
              <a:rPr lang="ru-RU" sz="1800" dirty="0"/>
              <a:t>в книге продаж </a:t>
            </a:r>
            <a:r>
              <a:rPr lang="ru-RU" sz="1800" b="0" dirty="0"/>
              <a:t>с указанием реквизитов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015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332656"/>
            <a:ext cx="10729192" cy="648072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 err="1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КНИГа</a:t>
            </a:r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ПРОДАЖ с реквизитами </a:t>
            </a:r>
            <a:r>
              <a:rPr lang="ru-RU" sz="2600" cap="all" dirty="0" err="1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прослеживаемости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21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3800" y="2056804"/>
            <a:ext cx="647872" cy="784249"/>
          </a:xfrm>
          <a:prstGeom prst="rect">
            <a:avLst/>
          </a:prstGeom>
        </p:spPr>
        <p:txBody>
          <a:bodyPr wrap="none" lIns="70953" tIns="35477" rIns="70953" bIns="35477" anchor="ctr"/>
          <a:lstStyle/>
          <a:p>
            <a:pPr defTabSz="709487">
              <a:defRPr/>
            </a:pPr>
            <a:endParaRPr lang="ru-RU" sz="4081" b="1" dirty="0">
              <a:solidFill>
                <a:srgbClr val="1F497D">
                  <a:lumMod val="60000"/>
                  <a:lumOff val="40000"/>
                </a:srgbClr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08463" y="2280176"/>
            <a:ext cx="814458" cy="784249"/>
          </a:xfrm>
          <a:prstGeom prst="rect">
            <a:avLst/>
          </a:prstGeom>
        </p:spPr>
        <p:txBody>
          <a:bodyPr vert="horz" wrap="none" lIns="70953" tIns="35477" rIns="70953" bIns="35477" rtlCol="0" anchor="ctr">
            <a:normAutofit/>
          </a:bodyPr>
          <a:lstStyle/>
          <a:p>
            <a:pPr defTabSz="709487"/>
            <a:endParaRPr lang="ru-RU" sz="3265" b="1" dirty="0">
              <a:solidFill>
                <a:srgbClr val="005AA9"/>
              </a:solidFill>
              <a:latin typeface="Calibri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1026520"/>
            <a:ext cx="10327752" cy="556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530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04664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4 октября 2021 г. N ЕА-4-15/14004@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22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39416" y="908720"/>
            <a:ext cx="10260387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i="1" dirty="0" smtClean="0">
                <a:solidFill>
                  <a:srgbClr val="FF0000"/>
                </a:solidFill>
              </a:rPr>
              <a:t>О порядке </a:t>
            </a:r>
            <a:r>
              <a:rPr lang="ru-RU" sz="2000" i="1" dirty="0">
                <a:solidFill>
                  <a:srgbClr val="FF0000"/>
                </a:solidFill>
              </a:rPr>
              <a:t>заполнения граф 16 - 19 книги покупок при ввозе товаров, подлежащих </a:t>
            </a:r>
            <a:r>
              <a:rPr lang="ru-RU" sz="2000" i="1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000" i="1" dirty="0">
                <a:solidFill>
                  <a:srgbClr val="FF0000"/>
                </a:solidFill>
              </a:rPr>
              <a:t>, на территорию </a:t>
            </a:r>
            <a:r>
              <a:rPr lang="ru-RU" sz="2000" i="1" dirty="0" smtClean="0">
                <a:solidFill>
                  <a:srgbClr val="FF0000"/>
                </a:solidFill>
              </a:rPr>
              <a:t>РФ и </a:t>
            </a:r>
            <a:r>
              <a:rPr lang="ru-RU" sz="2000" i="1" dirty="0">
                <a:solidFill>
                  <a:srgbClr val="FF0000"/>
                </a:solidFill>
              </a:rPr>
              <a:t>их последующего выпуска в соответствии с таможенной процедурой выпуска для внутреннего </a:t>
            </a:r>
            <a:r>
              <a:rPr lang="ru-RU" sz="2000" i="1" dirty="0" smtClean="0">
                <a:solidFill>
                  <a:srgbClr val="FF0000"/>
                </a:solidFill>
              </a:rPr>
              <a:t>потребления</a:t>
            </a:r>
            <a:endParaRPr lang="ru-RU" sz="1800" b="0" dirty="0"/>
          </a:p>
          <a:p>
            <a:r>
              <a:rPr lang="ru-RU" sz="1800" b="0" dirty="0" smtClean="0"/>
              <a:t>Согласно </a:t>
            </a:r>
            <a:r>
              <a:rPr lang="ru-RU" sz="1800" dirty="0"/>
              <a:t>подпункту "у" пункта 6 Правил ведения книги покупок</a:t>
            </a:r>
            <a:r>
              <a:rPr lang="ru-RU" sz="1800" b="0" dirty="0"/>
              <a:t>, применяемой при расчетах по </a:t>
            </a:r>
            <a:r>
              <a:rPr lang="ru-RU" sz="1800" b="0" dirty="0" smtClean="0"/>
              <a:t>НДС, </a:t>
            </a:r>
            <a:r>
              <a:rPr lang="ru-RU" sz="1800" b="0" dirty="0"/>
              <a:t>в </a:t>
            </a:r>
            <a:r>
              <a:rPr lang="ru-RU" sz="1800" dirty="0"/>
              <a:t>графе 16 книги покупок </a:t>
            </a:r>
            <a:r>
              <a:rPr lang="ru-RU" sz="1800" b="0" dirty="0"/>
              <a:t>указывается </a:t>
            </a:r>
            <a:r>
              <a:rPr lang="ru-RU" sz="1800" dirty="0"/>
              <a:t>регистрационный номер декларации или регистрационный номер партии </a:t>
            </a:r>
            <a:r>
              <a:rPr lang="ru-RU" sz="1800" dirty="0" smtClean="0"/>
              <a:t>товара</a:t>
            </a:r>
            <a:r>
              <a:rPr lang="ru-RU" sz="1800" b="0" dirty="0" smtClean="0"/>
              <a:t>, </a:t>
            </a:r>
            <a:r>
              <a:rPr lang="ru-RU" sz="1800" b="0" dirty="0"/>
              <a:t>указанный в </a:t>
            </a:r>
            <a:r>
              <a:rPr lang="ru-RU" sz="1800" dirty="0"/>
              <a:t>графе 11 счета-фактуры</a:t>
            </a:r>
            <a:r>
              <a:rPr lang="ru-RU" sz="1800" b="0" dirty="0"/>
              <a:t>.</a:t>
            </a:r>
          </a:p>
          <a:p>
            <a:r>
              <a:rPr lang="ru-RU" sz="1800" b="0" dirty="0"/>
              <a:t>В соответствии с </a:t>
            </a:r>
            <a:r>
              <a:rPr lang="ru-RU" sz="1800" dirty="0"/>
              <a:t>подпунктом "е" пункта 6 Правил</a:t>
            </a:r>
            <a:r>
              <a:rPr lang="ru-RU" sz="1800" b="0" dirty="0"/>
              <a:t> в отношении товаров, ввезенных на территорию </a:t>
            </a:r>
            <a:r>
              <a:rPr lang="ru-RU" sz="1800" b="0" dirty="0" smtClean="0"/>
              <a:t>РФ и </a:t>
            </a:r>
            <a:r>
              <a:rPr lang="ru-RU" sz="1800" b="0" dirty="0"/>
              <a:t>выпущенных в соответствии с таможенной процедурой выпуска для внутреннего потребления, </a:t>
            </a:r>
            <a:r>
              <a:rPr lang="ru-RU" sz="1800" dirty="0"/>
              <a:t>в книге покупок в графе 3 </a:t>
            </a:r>
            <a:r>
              <a:rPr lang="ru-RU" sz="1800" b="0" dirty="0"/>
              <a:t>вместо номера и даты счета-фактуры подлежит отражению </a:t>
            </a:r>
            <a:r>
              <a:rPr lang="ru-RU" sz="1800" dirty="0"/>
              <a:t>регистрационный номер декларации на товары</a:t>
            </a:r>
            <a:r>
              <a:rPr lang="ru-RU" sz="1800" b="0" dirty="0"/>
              <a:t>.</a:t>
            </a:r>
          </a:p>
          <a:p>
            <a:r>
              <a:rPr lang="ru-RU" sz="1800" b="0" dirty="0"/>
              <a:t>В этой связи </a:t>
            </a:r>
            <a:r>
              <a:rPr lang="ru-RU" sz="1800" dirty="0"/>
              <a:t>при заполнении книги покупок импортером </a:t>
            </a:r>
            <a:r>
              <a:rPr lang="ru-RU" sz="1800" b="0" dirty="0"/>
              <a:t>в части сведений о товарах, подлежащих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ввезенных на территорию </a:t>
            </a:r>
            <a:r>
              <a:rPr lang="ru-RU" sz="1800" b="0" dirty="0" smtClean="0"/>
              <a:t>РФ и </a:t>
            </a:r>
            <a:r>
              <a:rPr lang="ru-RU" sz="1800" b="0" dirty="0"/>
              <a:t>выпущенных в соответствии с таможенной процедурой выпуска для внутреннего потребления, </a:t>
            </a:r>
            <a:r>
              <a:rPr lang="ru-RU" sz="1800" dirty="0"/>
              <a:t>графы, содержащие сведения о реквизитах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в том числе РНПТ, </a:t>
            </a:r>
            <a:r>
              <a:rPr lang="ru-RU" sz="1800" dirty="0"/>
              <a:t>не заполняются</a:t>
            </a:r>
            <a:r>
              <a:rPr lang="ru-RU" sz="1800" b="0" dirty="0"/>
              <a:t>.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672" y="4941168"/>
            <a:ext cx="8950744" cy="1754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241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04664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19 октября 2021 г. N ЕА-4-15/14817@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23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39416" y="908720"/>
            <a:ext cx="10260387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i="1" dirty="0" smtClean="0">
                <a:solidFill>
                  <a:srgbClr val="FF0000"/>
                </a:solidFill>
              </a:rPr>
              <a:t>Получения </a:t>
            </a:r>
            <a:r>
              <a:rPr lang="ru-RU" sz="2000" i="1" dirty="0">
                <a:solidFill>
                  <a:srgbClr val="FF0000"/>
                </a:solidFill>
              </a:rPr>
              <a:t>от поставщика счета-фактуры на товары, подлежащие </a:t>
            </a:r>
            <a:r>
              <a:rPr lang="ru-RU" sz="2000" i="1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000" i="1" dirty="0">
                <a:solidFill>
                  <a:srgbClr val="FF0000"/>
                </a:solidFill>
              </a:rPr>
              <a:t>, на бумажном </a:t>
            </a:r>
            <a:r>
              <a:rPr lang="ru-RU" sz="2000" i="1" dirty="0" smtClean="0">
                <a:solidFill>
                  <a:srgbClr val="FF0000"/>
                </a:solidFill>
              </a:rPr>
              <a:t>носителе</a:t>
            </a:r>
          </a:p>
          <a:p>
            <a:endParaRPr lang="ru-RU" sz="1800" dirty="0"/>
          </a:p>
          <a:p>
            <a:r>
              <a:rPr lang="ru-RU" sz="1800" b="0" dirty="0" smtClean="0"/>
              <a:t>На </a:t>
            </a:r>
            <a:r>
              <a:rPr lang="ru-RU" sz="1800" b="0" dirty="0"/>
              <a:t>основании пунктов 1.1, 1.2 и 5 статьи 169 </a:t>
            </a:r>
            <a:r>
              <a:rPr lang="ru-RU" sz="1800" b="0" dirty="0" smtClean="0"/>
              <a:t>НК РФ </a:t>
            </a:r>
            <a:r>
              <a:rPr lang="ru-RU" sz="1800" dirty="0"/>
              <a:t>при реализации товаров, подлежащих </a:t>
            </a:r>
            <a:r>
              <a:rPr lang="ru-RU" sz="1800" dirty="0" err="1"/>
              <a:t>прослеживаемости</a:t>
            </a:r>
            <a:r>
              <a:rPr lang="ru-RU" sz="1800" dirty="0"/>
              <a:t>,</a:t>
            </a:r>
            <a:r>
              <a:rPr lang="ru-RU" sz="1800" b="0" dirty="0"/>
              <a:t> налогоплательщики обязаны выставлять </a:t>
            </a:r>
            <a:r>
              <a:rPr lang="ru-RU" sz="1800" dirty="0"/>
              <a:t>в электронной форме </a:t>
            </a:r>
            <a:r>
              <a:rPr lang="ru-RU" sz="1800" b="0" dirty="0"/>
              <a:t>счета-фактуры, </a:t>
            </a:r>
            <a:r>
              <a:rPr lang="ru-RU" sz="1800" b="0" dirty="0" smtClean="0"/>
              <a:t>содержащие:</a:t>
            </a:r>
          </a:p>
          <a:p>
            <a:r>
              <a:rPr lang="ru-RU" sz="1800" b="0" dirty="0" smtClean="0"/>
              <a:t>- регистрационный номер партии товара, подлежащего </a:t>
            </a:r>
            <a:r>
              <a:rPr lang="ru-RU" sz="1800" b="0" dirty="0" err="1" smtClean="0"/>
              <a:t>прослеживаемости</a:t>
            </a:r>
            <a:endParaRPr lang="ru-RU" sz="1800" b="0" dirty="0" smtClean="0"/>
          </a:p>
          <a:p>
            <a:r>
              <a:rPr lang="ru-RU" sz="1800" b="0" dirty="0" smtClean="0"/>
              <a:t>- количественную </a:t>
            </a:r>
            <a:r>
              <a:rPr lang="ru-RU" sz="1800" b="0" dirty="0"/>
              <a:t>единицу измерения </a:t>
            </a:r>
            <a:r>
              <a:rPr lang="ru-RU" sz="1800" b="0" dirty="0" smtClean="0"/>
              <a:t>товара</a:t>
            </a:r>
          </a:p>
          <a:p>
            <a:r>
              <a:rPr lang="ru-RU" sz="1800" b="0" dirty="0" smtClean="0"/>
              <a:t>- количество </a:t>
            </a:r>
            <a:r>
              <a:rPr lang="ru-RU" sz="1800" b="0" dirty="0"/>
              <a:t>товара, подлежащего </a:t>
            </a:r>
            <a:r>
              <a:rPr lang="ru-RU" sz="1800" b="0" dirty="0" err="1" smtClean="0"/>
              <a:t>прослеживаемости</a:t>
            </a:r>
            <a:r>
              <a:rPr lang="ru-RU" sz="1800" b="0" dirty="0"/>
              <a:t>.</a:t>
            </a:r>
            <a:endParaRPr lang="ru-RU" sz="1800" b="0" dirty="0" smtClean="0"/>
          </a:p>
          <a:p>
            <a:r>
              <a:rPr lang="ru-RU" sz="1800" dirty="0" smtClean="0"/>
              <a:t>Покупатели </a:t>
            </a:r>
            <a:r>
              <a:rPr lang="ru-RU" sz="1800" dirty="0"/>
              <a:t>обязаны обеспечить получение таких счетов-фактур (в электронной форме).</a:t>
            </a:r>
          </a:p>
          <a:p>
            <a:r>
              <a:rPr lang="ru-RU" sz="1800" b="0" dirty="0"/>
              <a:t>Согласно пункту 2 статьи 169 </a:t>
            </a:r>
            <a:r>
              <a:rPr lang="ru-RU" sz="1800" b="0" dirty="0" smtClean="0"/>
              <a:t>НК РФ </a:t>
            </a:r>
            <a:r>
              <a:rPr lang="ru-RU" sz="1800" b="0" dirty="0"/>
              <a:t>счета-фактуры являются основанием для принятия предъявленных покупателю продавцом сумм </a:t>
            </a:r>
            <a:r>
              <a:rPr lang="ru-RU" sz="1800" b="0" dirty="0" smtClean="0"/>
              <a:t>НДС к </a:t>
            </a:r>
            <a:r>
              <a:rPr lang="ru-RU" sz="1800" b="0" dirty="0"/>
              <a:t>вычету при выполнении требований, установленных пунктами 5, 5.1 и 6 </a:t>
            </a:r>
            <a:r>
              <a:rPr lang="ru-RU" sz="1800" b="0" dirty="0" smtClean="0"/>
              <a:t>статьи 169 НК РФ.</a:t>
            </a:r>
            <a:endParaRPr lang="ru-RU" sz="1800" b="0" dirty="0"/>
          </a:p>
          <a:p>
            <a:r>
              <a:rPr lang="ru-RU" sz="1800" dirty="0" smtClean="0"/>
              <a:t>Ошибки </a:t>
            </a:r>
            <a:r>
              <a:rPr lang="ru-RU" sz="1800" dirty="0"/>
              <a:t>в счетах-фактурах</a:t>
            </a:r>
            <a:r>
              <a:rPr lang="ru-RU" sz="1800" b="0" dirty="0"/>
              <a:t>, не препятствующие налоговым органам при проведении налоговой проверки идентифицировать продавца, </a:t>
            </a:r>
            <a:r>
              <a:rPr lang="ru-RU" sz="1800" b="0" dirty="0" smtClean="0"/>
              <a:t>покупателя, </a:t>
            </a:r>
            <a:r>
              <a:rPr lang="ru-RU" sz="1800" b="0" dirty="0"/>
              <a:t>наименование товаров (работ, услуг), имущественных прав, их стоимость, налоговую ставку и сумму </a:t>
            </a:r>
            <a:r>
              <a:rPr lang="ru-RU" sz="1800" b="0" dirty="0" smtClean="0"/>
              <a:t>налога, </a:t>
            </a:r>
            <a:r>
              <a:rPr lang="ru-RU" sz="1800" dirty="0"/>
              <a:t>не являются основанием для отказа в принятии к вычету</a:t>
            </a:r>
            <a:r>
              <a:rPr lang="ru-RU" sz="1800" b="0" dirty="0"/>
              <a:t> сумм налога.</a:t>
            </a:r>
          </a:p>
          <a:p>
            <a:r>
              <a:rPr lang="ru-RU" sz="1800" b="0" dirty="0"/>
              <a:t>Учитывая вышеизложенное, </a:t>
            </a:r>
            <a:r>
              <a:rPr lang="ru-RU" sz="1800" dirty="0"/>
              <a:t>выставление счета-фактуры </a:t>
            </a:r>
            <a:r>
              <a:rPr lang="ru-RU" sz="1800" b="0" dirty="0"/>
              <a:t>по товарам, подлежащим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</a:t>
            </a:r>
            <a:r>
              <a:rPr lang="ru-RU" sz="1800" dirty="0"/>
              <a:t>на бумажном носителе не может являться основанием для отказа в принятии к вычету</a:t>
            </a:r>
            <a:r>
              <a:rPr lang="ru-RU" sz="1800" b="0" dirty="0"/>
              <a:t> </a:t>
            </a:r>
            <a:r>
              <a:rPr lang="ru-RU" sz="1800" b="0" dirty="0" smtClean="0"/>
              <a:t>НДС.</a:t>
            </a:r>
            <a:endParaRPr lang="ru-RU" sz="1800" b="0" dirty="0"/>
          </a:p>
        </p:txBody>
      </p:sp>
    </p:spTree>
    <p:extLst>
      <p:ext uri="{BB962C8B-B14F-4D97-AF65-F5344CB8AC3E}">
        <p14:creationId xmlns:p14="http://schemas.microsoft.com/office/powerpoint/2010/main" val="34656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04664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19 октября 2021 г. N ЕА-4-15/14817@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24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39416" y="908720"/>
            <a:ext cx="10260387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i="1" dirty="0" smtClean="0">
                <a:solidFill>
                  <a:srgbClr val="FF0000"/>
                </a:solidFill>
              </a:rPr>
              <a:t>Обнаружение ошибок </a:t>
            </a:r>
            <a:r>
              <a:rPr lang="ru-RU" sz="2000" i="1" dirty="0">
                <a:solidFill>
                  <a:srgbClr val="FF0000"/>
                </a:solidFill>
              </a:rPr>
              <a:t>в У</a:t>
            </a:r>
            <a:r>
              <a:rPr lang="ru-RU" sz="2000" i="1" dirty="0" smtClean="0">
                <a:solidFill>
                  <a:srgbClr val="FF0000"/>
                </a:solidFill>
              </a:rPr>
              <a:t>ведомлении </a:t>
            </a:r>
            <a:r>
              <a:rPr lang="ru-RU" sz="2000" i="1" dirty="0">
                <a:solidFill>
                  <a:srgbClr val="FF0000"/>
                </a:solidFill>
              </a:rPr>
              <a:t>об имеющихся остатках товаров, подлежащих </a:t>
            </a:r>
            <a:r>
              <a:rPr lang="ru-RU" sz="2000" i="1" dirty="0" err="1" smtClean="0">
                <a:solidFill>
                  <a:srgbClr val="FF0000"/>
                </a:solidFill>
              </a:rPr>
              <a:t>прослеживаемости</a:t>
            </a:r>
            <a:endParaRPr lang="ru-RU" sz="1800" dirty="0"/>
          </a:p>
          <a:p>
            <a:r>
              <a:rPr lang="ru-RU" sz="1800" b="0" dirty="0"/>
              <a:t>В соответствии с пунктом 31 Положения о </a:t>
            </a:r>
            <a:r>
              <a:rPr lang="ru-RU" sz="1800" b="0" dirty="0" smtClean="0"/>
              <a:t>НСПТ, </a:t>
            </a:r>
            <a:r>
              <a:rPr lang="ru-RU" sz="1800" dirty="0"/>
              <a:t>при обнаружении ошибок</a:t>
            </a:r>
            <a:r>
              <a:rPr lang="ru-RU" sz="1800" b="0" dirty="0"/>
              <a:t> в представленном Уведомлении об остатках ошибок </a:t>
            </a:r>
            <a:r>
              <a:rPr lang="ru-RU" sz="1800" dirty="0"/>
              <a:t>участник</a:t>
            </a:r>
            <a:r>
              <a:rPr lang="ru-RU" sz="1800" b="0" dirty="0"/>
              <a:t> оборота товаров </a:t>
            </a:r>
            <a:r>
              <a:rPr lang="ru-RU" sz="1800" dirty="0"/>
              <a:t>обязан</a:t>
            </a:r>
            <a:r>
              <a:rPr lang="ru-RU" sz="1800" b="0" dirty="0"/>
              <a:t> внести в него необходимые изменения и </a:t>
            </a:r>
            <a:r>
              <a:rPr lang="ru-RU" sz="1800" dirty="0"/>
              <a:t>представить корректировочное Уведомление об остатках</a:t>
            </a:r>
            <a:r>
              <a:rPr lang="ru-RU" sz="1800" dirty="0" smtClean="0"/>
              <a:t>.</a:t>
            </a:r>
            <a:endParaRPr lang="ru-RU" sz="2000" i="1" dirty="0" smtClean="0"/>
          </a:p>
          <a:p>
            <a:r>
              <a:rPr lang="ru-RU" sz="2000" i="1" dirty="0" smtClean="0">
                <a:solidFill>
                  <a:srgbClr val="FF0000"/>
                </a:solidFill>
              </a:rPr>
              <a:t>Замена </a:t>
            </a:r>
            <a:r>
              <a:rPr lang="ru-RU" sz="2000" i="1" dirty="0">
                <a:solidFill>
                  <a:srgbClr val="FF0000"/>
                </a:solidFill>
              </a:rPr>
              <a:t>в рамках ремонтных работ и </a:t>
            </a:r>
            <a:r>
              <a:rPr lang="ru-RU" sz="2000" i="1" dirty="0" smtClean="0">
                <a:solidFill>
                  <a:srgbClr val="FF0000"/>
                </a:solidFill>
              </a:rPr>
              <a:t>списание </a:t>
            </a:r>
            <a:r>
              <a:rPr lang="ru-RU" sz="2000" i="1" dirty="0">
                <a:solidFill>
                  <a:srgbClr val="FF0000"/>
                </a:solidFill>
              </a:rPr>
              <a:t>сломанного </a:t>
            </a:r>
            <a:r>
              <a:rPr lang="ru-RU" sz="2000" i="1" dirty="0" smtClean="0">
                <a:solidFill>
                  <a:srgbClr val="FF0000"/>
                </a:solidFill>
              </a:rPr>
              <a:t>монитора</a:t>
            </a:r>
            <a:endParaRPr lang="ru-RU" sz="1800" dirty="0"/>
          </a:p>
          <a:p>
            <a:r>
              <a:rPr lang="ru-RU" sz="1800" b="0" dirty="0" smtClean="0"/>
              <a:t>В </a:t>
            </a:r>
            <a:r>
              <a:rPr lang="ru-RU" sz="1800" b="0" dirty="0"/>
              <a:t>соответствии с пунктом 4 Положения </a:t>
            </a:r>
            <a:r>
              <a:rPr lang="ru-RU" sz="1800" b="0" dirty="0" smtClean="0"/>
              <a:t>о НСПТ </a:t>
            </a:r>
            <a:r>
              <a:rPr lang="ru-RU" sz="1800" dirty="0" smtClean="0"/>
              <a:t>списание </a:t>
            </a:r>
            <a:r>
              <a:rPr lang="ru-RU" sz="1800" dirty="0"/>
              <a:t>товара</a:t>
            </a:r>
            <a:r>
              <a:rPr lang="ru-RU" sz="1800" b="0" dirty="0"/>
              <a:t>, подлежащего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со счетов бухгалтерского учета, например, </a:t>
            </a:r>
            <a:r>
              <a:rPr lang="ru-RU" sz="1800" dirty="0"/>
              <a:t>в связи с поломкой или моральным износом, не является основанием прекращения </a:t>
            </a:r>
            <a:r>
              <a:rPr lang="ru-RU" sz="1800" dirty="0" err="1"/>
              <a:t>прослеживаемости</a:t>
            </a:r>
            <a:r>
              <a:rPr lang="ru-RU" sz="1800" b="0" dirty="0"/>
              <a:t>.</a:t>
            </a:r>
          </a:p>
          <a:p>
            <a:r>
              <a:rPr lang="ru-RU" sz="1800" b="0" dirty="0"/>
              <a:t>В этой связи </a:t>
            </a:r>
            <a:r>
              <a:rPr lang="ru-RU" sz="1800" dirty="0"/>
              <a:t>операция списания </a:t>
            </a:r>
            <a:r>
              <a:rPr lang="ru-RU" sz="1800" b="0" dirty="0"/>
              <a:t>со счетов бухгалтерского учета </a:t>
            </a:r>
            <a:r>
              <a:rPr lang="ru-RU" sz="1800" dirty="0"/>
              <a:t>сломанного монитора не подлежит отражению в отчете </a:t>
            </a:r>
            <a:r>
              <a:rPr lang="ru-RU" sz="1800" b="0" dirty="0"/>
              <a:t>об операциях с товарами, подлежащими </a:t>
            </a:r>
            <a:r>
              <a:rPr lang="ru-RU" sz="1800" b="0" dirty="0" err="1" smtClean="0"/>
              <a:t>прослеживаемости</a:t>
            </a:r>
            <a:r>
              <a:rPr lang="ru-RU" sz="1800" b="0" dirty="0" smtClean="0"/>
              <a:t>.</a:t>
            </a:r>
            <a:endParaRPr lang="ru-RU" sz="1800" dirty="0" smtClean="0"/>
          </a:p>
          <a:p>
            <a:r>
              <a:rPr lang="ru-RU" sz="2000" i="1" dirty="0" smtClean="0">
                <a:solidFill>
                  <a:srgbClr val="FF0000"/>
                </a:solidFill>
              </a:rPr>
              <a:t>Приобретение </a:t>
            </a:r>
            <a:r>
              <a:rPr lang="ru-RU" sz="2000" i="1" dirty="0">
                <a:solidFill>
                  <a:srgbClr val="FF0000"/>
                </a:solidFill>
              </a:rPr>
              <a:t>товара, подлежащего </a:t>
            </a:r>
            <a:r>
              <a:rPr lang="ru-RU" sz="2000" i="1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000" i="1" dirty="0">
                <a:solidFill>
                  <a:srgbClr val="FF0000"/>
                </a:solidFill>
              </a:rPr>
              <a:t>, через подотчетное лицо при отсутствии надлежащим образом оформленной </a:t>
            </a:r>
            <a:r>
              <a:rPr lang="ru-RU" sz="2000" i="1" dirty="0" smtClean="0">
                <a:solidFill>
                  <a:srgbClr val="FF0000"/>
                </a:solidFill>
              </a:rPr>
              <a:t>доверенности</a:t>
            </a:r>
            <a:endParaRPr lang="ru-RU" sz="2000" i="1" dirty="0">
              <a:solidFill>
                <a:srgbClr val="FF0000"/>
              </a:solidFill>
            </a:endParaRPr>
          </a:p>
          <a:p>
            <a:r>
              <a:rPr lang="ru-RU" sz="1800" b="0" dirty="0" smtClean="0"/>
              <a:t>При </a:t>
            </a:r>
            <a:r>
              <a:rPr lang="ru-RU" sz="1800" dirty="0"/>
              <a:t>приобретении</a:t>
            </a:r>
            <a:r>
              <a:rPr lang="ru-RU" sz="1800" b="0" dirty="0"/>
              <a:t> </a:t>
            </a:r>
            <a:r>
              <a:rPr lang="ru-RU" sz="1800" b="0" dirty="0" smtClean="0"/>
              <a:t>ЮЛ </a:t>
            </a:r>
            <a:r>
              <a:rPr lang="ru-RU" sz="1800" b="0" dirty="0"/>
              <a:t>товара через </a:t>
            </a:r>
            <a:r>
              <a:rPr lang="ru-RU" sz="1800" dirty="0"/>
              <a:t>подотчетное лицо </a:t>
            </a:r>
            <a:r>
              <a:rPr lang="ru-RU" sz="1800" b="0" dirty="0"/>
              <a:t>на указанное лицо оформляется </a:t>
            </a:r>
            <a:r>
              <a:rPr lang="ru-RU" sz="1800" dirty="0" smtClean="0"/>
              <a:t>доверенность</a:t>
            </a:r>
            <a:r>
              <a:rPr lang="ru-RU" sz="1800" b="0" dirty="0" smtClean="0"/>
              <a:t>. В </a:t>
            </a:r>
            <a:r>
              <a:rPr lang="ru-RU" sz="1800" b="0" dirty="0"/>
              <a:t>соответствии с пунктом 3 статьи 168 и пункта 1.1 статьи 169 </a:t>
            </a:r>
            <a:r>
              <a:rPr lang="ru-RU" sz="1800" b="0" dirty="0" smtClean="0"/>
              <a:t>НК РФ </a:t>
            </a:r>
            <a:r>
              <a:rPr lang="ru-RU" sz="1800" dirty="0"/>
              <a:t>продавец</a:t>
            </a:r>
            <a:r>
              <a:rPr lang="ru-RU" sz="1800" b="0" dirty="0"/>
              <a:t> </a:t>
            </a:r>
            <a:r>
              <a:rPr lang="ru-RU" sz="1800" b="0" dirty="0" smtClean="0"/>
              <a:t> (поскольку </a:t>
            </a:r>
            <a:r>
              <a:rPr lang="ru-RU" sz="1800" b="0" dirty="0"/>
              <a:t>подотчетное лицо выступает от имени </a:t>
            </a:r>
            <a:r>
              <a:rPr lang="ru-RU" sz="1800" b="0" dirty="0" smtClean="0"/>
              <a:t>ЮЛ) </a:t>
            </a:r>
            <a:r>
              <a:rPr lang="ru-RU" sz="1800" dirty="0"/>
              <a:t>обязан оформить </a:t>
            </a:r>
            <a:r>
              <a:rPr lang="ru-RU" sz="1800" b="0" dirty="0"/>
              <a:t>в адрес </a:t>
            </a:r>
            <a:r>
              <a:rPr lang="ru-RU" sz="1800" b="0" dirty="0" smtClean="0"/>
              <a:t>ЮЛ </a:t>
            </a:r>
            <a:r>
              <a:rPr lang="ru-RU" sz="1800" dirty="0"/>
              <a:t>электронный </a:t>
            </a:r>
            <a:r>
              <a:rPr lang="ru-RU" sz="1800" dirty="0" smtClean="0"/>
              <a:t>счет-фактуру.</a:t>
            </a:r>
            <a:endParaRPr lang="ru-RU" sz="1800" dirty="0"/>
          </a:p>
          <a:p>
            <a:r>
              <a:rPr lang="ru-RU" sz="1800" b="0" dirty="0"/>
              <a:t>Вместе с тем в случае, когда </a:t>
            </a:r>
            <a:r>
              <a:rPr lang="ru-RU" sz="1800" dirty="0"/>
              <a:t>подотчетное лицо не заявляет о себе как о представителе </a:t>
            </a:r>
            <a:r>
              <a:rPr lang="ru-RU" sz="1800" dirty="0" smtClean="0"/>
              <a:t>ЮЛ </a:t>
            </a:r>
            <a:r>
              <a:rPr lang="ru-RU" sz="1800" b="0" dirty="0" smtClean="0"/>
              <a:t>(не </a:t>
            </a:r>
            <a:r>
              <a:rPr lang="ru-RU" sz="1800" b="0" dirty="0"/>
              <a:t>имеет доверенности), </a:t>
            </a:r>
            <a:r>
              <a:rPr lang="ru-RU" sz="1800" dirty="0"/>
              <a:t>приобретение товара оформляется </a:t>
            </a:r>
            <a:r>
              <a:rPr lang="ru-RU" sz="1800" b="0" dirty="0"/>
              <a:t>в порядке, предусмотренном для договора </a:t>
            </a:r>
            <a:r>
              <a:rPr lang="ru-RU" sz="1800" dirty="0"/>
              <a:t>розничной купли-продажи</a:t>
            </a:r>
            <a:r>
              <a:rPr lang="ru-RU" sz="1800" b="0" dirty="0" smtClean="0"/>
              <a:t>.</a:t>
            </a:r>
            <a:endParaRPr lang="ru-RU" sz="1800" b="0" dirty="0"/>
          </a:p>
        </p:txBody>
      </p:sp>
    </p:spTree>
    <p:extLst>
      <p:ext uri="{BB962C8B-B14F-4D97-AF65-F5344CB8AC3E}">
        <p14:creationId xmlns:p14="http://schemas.microsoft.com/office/powerpoint/2010/main" val="135064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04664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19 октября 2021 г. N ЕА-4-15/14817@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25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39416" y="908720"/>
            <a:ext cx="10260387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i="1" dirty="0" smtClean="0">
                <a:solidFill>
                  <a:srgbClr val="FF0000"/>
                </a:solidFill>
              </a:rPr>
              <a:t>Обязанность </a:t>
            </a:r>
            <a:r>
              <a:rPr lang="ru-RU" sz="2000" i="1" dirty="0">
                <a:solidFill>
                  <a:srgbClr val="FF0000"/>
                </a:solidFill>
              </a:rPr>
              <a:t>покупателя проверять достоверность сведений о товаре, подлежащем </a:t>
            </a:r>
            <a:r>
              <a:rPr lang="ru-RU" sz="2000" i="1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000" i="1" dirty="0">
                <a:solidFill>
                  <a:srgbClr val="FF0000"/>
                </a:solidFill>
              </a:rPr>
              <a:t>, при его приемке</a:t>
            </a:r>
          </a:p>
          <a:p>
            <a:r>
              <a:rPr lang="ru-RU" sz="1800" b="0" dirty="0"/>
              <a:t>Согласно </a:t>
            </a:r>
            <a:r>
              <a:rPr lang="ru-RU" sz="1800" dirty="0"/>
              <a:t>пункту 13 </a:t>
            </a:r>
            <a:r>
              <a:rPr lang="ru-RU" sz="1800" b="0" dirty="0"/>
              <a:t>Положения </a:t>
            </a:r>
            <a:r>
              <a:rPr lang="ru-RU" sz="1800" b="0" dirty="0" smtClean="0"/>
              <a:t>о НСПТ </a:t>
            </a:r>
            <a:r>
              <a:rPr lang="ru-RU" sz="1800" dirty="0" smtClean="0"/>
              <a:t>при </a:t>
            </a:r>
            <a:r>
              <a:rPr lang="ru-RU" sz="1800" dirty="0"/>
              <a:t>приобретении товаров</a:t>
            </a:r>
            <a:r>
              <a:rPr lang="ru-RU" sz="1800" b="0" dirty="0"/>
              <a:t>, подлежащих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, </a:t>
            </a:r>
            <a:r>
              <a:rPr lang="ru-RU" sz="1800" dirty="0" smtClean="0"/>
              <a:t>Покупатель </a:t>
            </a:r>
            <a:r>
              <a:rPr lang="ru-RU" sz="1800" b="0" dirty="0"/>
              <a:t>обязан удостовериться в наличии и правильности указанного в счете-фактуре, в том числе корректировочном, в универсальном передаточном документе, универсальном корректировочном документе </a:t>
            </a:r>
            <a:r>
              <a:rPr lang="ru-RU" sz="1800" dirty="0"/>
              <a:t>РНПТ</a:t>
            </a:r>
            <a:r>
              <a:rPr lang="ru-RU" sz="1800" b="0" dirty="0"/>
              <a:t>.</a:t>
            </a:r>
          </a:p>
          <a:p>
            <a:r>
              <a:rPr lang="ru-RU" sz="1800" b="0" dirty="0"/>
              <a:t>В целях исполнения указанной обязанности налогоплательщик вправе использовать </a:t>
            </a:r>
            <a:r>
              <a:rPr lang="ru-RU" sz="1800" dirty="0"/>
              <a:t>специальный сервис</a:t>
            </a:r>
            <a:r>
              <a:rPr lang="ru-RU" sz="1800" b="0" dirty="0"/>
              <a:t>, размещенный на официальном сайте ФНС России (https://www.nalog.gov.ru/), </a:t>
            </a:r>
            <a:r>
              <a:rPr lang="ru-RU" sz="1800" dirty="0"/>
              <a:t>"Проверка регистрационного номера партии товара</a:t>
            </a:r>
            <a:r>
              <a:rPr lang="ru-RU" sz="1800" dirty="0" smtClean="0"/>
              <a:t>"</a:t>
            </a:r>
            <a:r>
              <a:rPr lang="ru-RU" sz="1800" b="0" dirty="0" smtClean="0"/>
              <a:t>.</a:t>
            </a:r>
          </a:p>
          <a:p>
            <a:endParaRPr lang="ru-RU" sz="1800" b="0" dirty="0"/>
          </a:p>
          <a:p>
            <a:r>
              <a:rPr lang="ru-RU" sz="2000" i="1" dirty="0" smtClean="0">
                <a:solidFill>
                  <a:srgbClr val="FF0000"/>
                </a:solidFill>
              </a:rPr>
              <a:t>Отражение </a:t>
            </a:r>
            <a:r>
              <a:rPr lang="ru-RU" sz="2000" i="1" dirty="0">
                <a:solidFill>
                  <a:srgbClr val="FF0000"/>
                </a:solidFill>
              </a:rPr>
              <a:t>получения на безвозмездной основе от физических лиц товаров, подлежащих </a:t>
            </a:r>
            <a:r>
              <a:rPr lang="ru-RU" sz="2000" i="1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000" i="1" dirty="0">
                <a:solidFill>
                  <a:srgbClr val="FF0000"/>
                </a:solidFill>
              </a:rPr>
              <a:t>, которые впоследствии не предполагается продавать</a:t>
            </a:r>
          </a:p>
          <a:p>
            <a:r>
              <a:rPr lang="ru-RU" sz="1800" b="0" dirty="0"/>
              <a:t>В соответствии с </a:t>
            </a:r>
            <a:r>
              <a:rPr lang="ru-RU" sz="1800" dirty="0"/>
              <a:t>пунктом 28 </a:t>
            </a:r>
            <a:r>
              <a:rPr lang="ru-RU" sz="1800" b="0" dirty="0"/>
              <a:t>Положения </a:t>
            </a:r>
            <a:r>
              <a:rPr lang="ru-RU" sz="1800" b="0" dirty="0" smtClean="0"/>
              <a:t>о НСПТ </a:t>
            </a:r>
            <a:r>
              <a:rPr lang="ru-RU" sz="1800" dirty="0" smtClean="0"/>
              <a:t>перед </a:t>
            </a:r>
            <a:r>
              <a:rPr lang="ru-RU" sz="1800" dirty="0"/>
              <a:t>совершением операций с товарами</a:t>
            </a:r>
            <a:r>
              <a:rPr lang="ru-RU" sz="1800" b="0" dirty="0"/>
              <a:t>, подлежащими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 (например, реализация или передача в производство на переработку), </a:t>
            </a:r>
            <a:r>
              <a:rPr lang="ru-RU" sz="1800" dirty="0"/>
              <a:t>полученными от физических лиц</a:t>
            </a:r>
            <a:r>
              <a:rPr lang="ru-RU" sz="1800" b="0" dirty="0"/>
              <a:t>, необходимо представить Уведомление об остатках. Согласно порядку заполнения Уведомления об остатках, утвержденного Приказом, в данной ситуации необходимо сформировать Уведомление об остатках </a:t>
            </a:r>
            <a:r>
              <a:rPr lang="ru-RU" sz="1800" dirty="0"/>
              <a:t>с признаком "1".</a:t>
            </a:r>
          </a:p>
        </p:txBody>
      </p:sp>
    </p:spTree>
    <p:extLst>
      <p:ext uri="{BB962C8B-B14F-4D97-AF65-F5344CB8AC3E}">
        <p14:creationId xmlns:p14="http://schemas.microsoft.com/office/powerpoint/2010/main" val="215207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04664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19 октября 2021 г. N ЕА-4-15/14817@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26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39416" y="908720"/>
            <a:ext cx="1036915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i="1" dirty="0" smtClean="0">
                <a:solidFill>
                  <a:srgbClr val="FF0000"/>
                </a:solidFill>
              </a:rPr>
              <a:t>Отсутствие </a:t>
            </a:r>
            <a:r>
              <a:rPr lang="ru-RU" sz="2000" i="1" dirty="0">
                <a:solidFill>
                  <a:srgbClr val="FF0000"/>
                </a:solidFill>
              </a:rPr>
              <a:t>РНПТ в выставленном </a:t>
            </a:r>
            <a:r>
              <a:rPr lang="ru-RU" sz="2000" i="1" dirty="0" smtClean="0">
                <a:solidFill>
                  <a:srgbClr val="FF0000"/>
                </a:solidFill>
              </a:rPr>
              <a:t>Продавцом </a:t>
            </a:r>
            <a:r>
              <a:rPr lang="ru-RU" sz="2000" i="1" dirty="0">
                <a:solidFill>
                  <a:srgbClr val="FF0000"/>
                </a:solidFill>
              </a:rPr>
              <a:t>счете-фактуре или универсальном передаточном </a:t>
            </a:r>
            <a:r>
              <a:rPr lang="ru-RU" sz="2000" i="1" dirty="0" smtClean="0">
                <a:solidFill>
                  <a:srgbClr val="FF0000"/>
                </a:solidFill>
              </a:rPr>
              <a:t>документе</a:t>
            </a:r>
            <a:endParaRPr lang="ru-RU" sz="2000" i="1" dirty="0">
              <a:solidFill>
                <a:srgbClr val="FF0000"/>
              </a:solidFill>
            </a:endParaRPr>
          </a:p>
          <a:p>
            <a:r>
              <a:rPr lang="ru-RU" sz="1800" b="0" dirty="0">
                <a:solidFill>
                  <a:schemeClr val="tx2"/>
                </a:solidFill>
              </a:rPr>
              <a:t>В соответствии с порядком заполнения Отчета и форматом представления Отчета, утвержденными Приказом, </a:t>
            </a:r>
            <a:r>
              <a:rPr lang="ru-RU" sz="1800" dirty="0">
                <a:solidFill>
                  <a:schemeClr val="tx2"/>
                </a:solidFill>
              </a:rPr>
              <a:t>строка 10 "Регистрационный номер партии товара, подлежащего </a:t>
            </a:r>
            <a:r>
              <a:rPr lang="ru-RU" sz="1800" dirty="0" err="1">
                <a:solidFill>
                  <a:schemeClr val="tx2"/>
                </a:solidFill>
              </a:rPr>
              <a:t>прослеживаемости</a:t>
            </a:r>
            <a:r>
              <a:rPr lang="ru-RU" sz="1800" dirty="0">
                <a:solidFill>
                  <a:schemeClr val="tx2"/>
                </a:solidFill>
              </a:rPr>
              <a:t>" обязательна к заполнению</a:t>
            </a:r>
            <a:r>
              <a:rPr lang="ru-RU" sz="1800" b="0" dirty="0">
                <a:solidFill>
                  <a:schemeClr val="tx2"/>
                </a:solidFill>
              </a:rPr>
              <a:t>. В этой связи </a:t>
            </a:r>
            <a:r>
              <a:rPr lang="ru-RU" sz="1800" dirty="0" err="1">
                <a:solidFill>
                  <a:schemeClr val="tx2"/>
                </a:solidFill>
              </a:rPr>
              <a:t>незаполнение</a:t>
            </a:r>
            <a:r>
              <a:rPr lang="ru-RU" sz="1800" b="0" dirty="0">
                <a:solidFill>
                  <a:schemeClr val="tx2"/>
                </a:solidFill>
              </a:rPr>
              <a:t> строки </a:t>
            </a:r>
            <a:r>
              <a:rPr lang="ru-RU" sz="1800" dirty="0">
                <a:solidFill>
                  <a:schemeClr val="tx2"/>
                </a:solidFill>
              </a:rPr>
              <a:t>противоречит </a:t>
            </a:r>
            <a:r>
              <a:rPr lang="ru-RU" sz="1800" b="0" dirty="0">
                <a:solidFill>
                  <a:schemeClr val="tx2"/>
                </a:solidFill>
              </a:rPr>
              <a:t>утвержденному формату.</a:t>
            </a:r>
          </a:p>
          <a:p>
            <a:r>
              <a:rPr lang="ru-RU" sz="1800" b="0" dirty="0" smtClean="0">
                <a:solidFill>
                  <a:schemeClr val="tx2"/>
                </a:solidFill>
              </a:rPr>
              <a:t>В </a:t>
            </a:r>
            <a:r>
              <a:rPr lang="ru-RU" sz="1800" b="0" dirty="0">
                <a:solidFill>
                  <a:schemeClr val="tx2"/>
                </a:solidFill>
              </a:rPr>
              <a:t>силу положений </a:t>
            </a:r>
            <a:r>
              <a:rPr lang="ru-RU" sz="1800" dirty="0">
                <a:solidFill>
                  <a:schemeClr val="tx2"/>
                </a:solidFill>
              </a:rPr>
              <a:t>Правил заполнения счета-фактуры</a:t>
            </a:r>
            <a:r>
              <a:rPr lang="ru-RU" sz="1800" b="0" dirty="0">
                <a:solidFill>
                  <a:schemeClr val="tx2"/>
                </a:solidFill>
              </a:rPr>
              <a:t>, утвержденных постановлением Правительства от 26.12.2011 N 1137 "О формах и правилах заполнения (ведения) документов, применяемых при расчетах по налогу на добавленную стоимость", при наличии в счетах-фактурах </a:t>
            </a:r>
            <a:r>
              <a:rPr lang="ru-RU" sz="1800" dirty="0">
                <a:solidFill>
                  <a:schemeClr val="tx2"/>
                </a:solidFill>
              </a:rPr>
              <a:t>ошибок в реквизитах </a:t>
            </a:r>
            <a:r>
              <a:rPr lang="ru-RU" sz="1800" b="0" dirty="0" err="1">
                <a:solidFill>
                  <a:schemeClr val="tx2"/>
                </a:solidFill>
              </a:rPr>
              <a:t>прослеживаемости</a:t>
            </a:r>
            <a:r>
              <a:rPr lang="ru-RU" sz="1800" b="0" dirty="0">
                <a:solidFill>
                  <a:schemeClr val="tx2"/>
                </a:solidFill>
              </a:rPr>
              <a:t> </a:t>
            </a:r>
            <a:r>
              <a:rPr lang="ru-RU" sz="1800" dirty="0" smtClean="0">
                <a:solidFill>
                  <a:schemeClr val="tx2"/>
                </a:solidFill>
              </a:rPr>
              <a:t>Продавец </a:t>
            </a:r>
            <a:r>
              <a:rPr lang="ru-RU" sz="1800" dirty="0">
                <a:solidFill>
                  <a:schemeClr val="tx2"/>
                </a:solidFill>
              </a:rPr>
              <a:t>т</a:t>
            </a:r>
            <a:r>
              <a:rPr lang="ru-RU" sz="1800" b="0" dirty="0">
                <a:solidFill>
                  <a:schemeClr val="tx2"/>
                </a:solidFill>
              </a:rPr>
              <a:t>овара, подлежащего </a:t>
            </a:r>
            <a:r>
              <a:rPr lang="ru-RU" sz="1800" b="0" dirty="0" err="1">
                <a:solidFill>
                  <a:schemeClr val="tx2"/>
                </a:solidFill>
              </a:rPr>
              <a:t>прослеживаемости</a:t>
            </a:r>
            <a:r>
              <a:rPr lang="ru-RU" sz="1800" b="0" dirty="0">
                <a:solidFill>
                  <a:schemeClr val="tx2"/>
                </a:solidFill>
              </a:rPr>
              <a:t>, </a:t>
            </a:r>
            <a:r>
              <a:rPr lang="ru-RU" sz="1800" dirty="0">
                <a:solidFill>
                  <a:schemeClr val="tx2"/>
                </a:solidFill>
              </a:rPr>
              <a:t>составляет исправленный счет-фактуру</a:t>
            </a:r>
            <a:r>
              <a:rPr lang="ru-RU" sz="1800" b="0" dirty="0" smtClean="0">
                <a:solidFill>
                  <a:schemeClr val="tx2"/>
                </a:solidFill>
              </a:rPr>
              <a:t>.</a:t>
            </a:r>
          </a:p>
          <a:p>
            <a:endParaRPr lang="ru-RU" sz="1800" b="0" dirty="0">
              <a:solidFill>
                <a:schemeClr val="tx2"/>
              </a:solidFill>
            </a:endParaRPr>
          </a:p>
          <a:p>
            <a:r>
              <a:rPr lang="ru-RU" sz="1800" b="0" dirty="0">
                <a:solidFill>
                  <a:schemeClr val="tx2"/>
                </a:solidFill>
              </a:rPr>
              <a:t>В этой связи </a:t>
            </a:r>
            <a:r>
              <a:rPr lang="ru-RU" sz="1800" dirty="0">
                <a:solidFill>
                  <a:schemeClr val="tx2"/>
                </a:solidFill>
              </a:rPr>
              <a:t>при отсутствии в полученном от </a:t>
            </a:r>
            <a:r>
              <a:rPr lang="ru-RU" sz="1800" dirty="0" smtClean="0">
                <a:solidFill>
                  <a:schemeClr val="tx2"/>
                </a:solidFill>
              </a:rPr>
              <a:t>Поставщика </a:t>
            </a:r>
            <a:r>
              <a:rPr lang="ru-RU" sz="1800" dirty="0">
                <a:solidFill>
                  <a:schemeClr val="tx2"/>
                </a:solidFill>
              </a:rPr>
              <a:t>счете-фактуре </a:t>
            </a:r>
            <a:r>
              <a:rPr lang="ru-RU" sz="1800" b="0" dirty="0">
                <a:solidFill>
                  <a:schemeClr val="tx2"/>
                </a:solidFill>
              </a:rPr>
              <a:t>либо универсальном передаточном документе </a:t>
            </a:r>
            <a:r>
              <a:rPr lang="ru-RU" sz="1800" dirty="0" smtClean="0">
                <a:solidFill>
                  <a:schemeClr val="tx2"/>
                </a:solidFill>
              </a:rPr>
              <a:t>РНПТ</a:t>
            </a:r>
            <a:r>
              <a:rPr lang="ru-RU" sz="1800" b="0" dirty="0" smtClean="0">
                <a:solidFill>
                  <a:schemeClr val="tx2"/>
                </a:solidFill>
              </a:rPr>
              <a:t>, Покупателю </a:t>
            </a:r>
            <a:r>
              <a:rPr lang="ru-RU" sz="1800" b="0" dirty="0">
                <a:solidFill>
                  <a:schemeClr val="tx2"/>
                </a:solidFill>
              </a:rPr>
              <a:t>следует обратиться к </a:t>
            </a:r>
            <a:r>
              <a:rPr lang="ru-RU" sz="1800" b="0" dirty="0" smtClean="0">
                <a:solidFill>
                  <a:schemeClr val="tx2"/>
                </a:solidFill>
              </a:rPr>
              <a:t>Поставщику </a:t>
            </a:r>
            <a:r>
              <a:rPr lang="ru-RU" sz="1800" b="0" dirty="0">
                <a:solidFill>
                  <a:schemeClr val="tx2"/>
                </a:solidFill>
              </a:rPr>
              <a:t>с целью оформления </a:t>
            </a:r>
            <a:r>
              <a:rPr lang="ru-RU" sz="1800" b="0" dirty="0" smtClean="0">
                <a:solidFill>
                  <a:schemeClr val="tx2"/>
                </a:solidFill>
              </a:rPr>
              <a:t>последним </a:t>
            </a:r>
            <a:r>
              <a:rPr lang="ru-RU" sz="1800" dirty="0" smtClean="0">
                <a:solidFill>
                  <a:schemeClr val="tx2"/>
                </a:solidFill>
              </a:rPr>
              <a:t>исправленного </a:t>
            </a:r>
            <a:r>
              <a:rPr lang="ru-RU" sz="1800" dirty="0">
                <a:solidFill>
                  <a:schemeClr val="tx2"/>
                </a:solidFill>
              </a:rPr>
              <a:t>счета-фактуры </a:t>
            </a:r>
            <a:r>
              <a:rPr lang="ru-RU" sz="1800" b="0" dirty="0">
                <a:solidFill>
                  <a:schemeClr val="tx2"/>
                </a:solidFill>
              </a:rPr>
              <a:t>либо </a:t>
            </a:r>
            <a:r>
              <a:rPr lang="ru-RU" sz="1800" dirty="0">
                <a:solidFill>
                  <a:schemeClr val="tx2"/>
                </a:solidFill>
              </a:rPr>
              <a:t>исправленного </a:t>
            </a:r>
            <a:r>
              <a:rPr lang="ru-RU" sz="1800" dirty="0" smtClean="0">
                <a:solidFill>
                  <a:schemeClr val="tx2"/>
                </a:solidFill>
              </a:rPr>
              <a:t>УПД </a:t>
            </a:r>
            <a:r>
              <a:rPr lang="ru-RU" sz="1800" b="0" dirty="0" smtClean="0">
                <a:solidFill>
                  <a:schemeClr val="tx2"/>
                </a:solidFill>
              </a:rPr>
              <a:t>и </a:t>
            </a:r>
            <a:r>
              <a:rPr lang="ru-RU" sz="1800" b="0" dirty="0">
                <a:solidFill>
                  <a:schemeClr val="tx2"/>
                </a:solidFill>
              </a:rPr>
              <a:t>указания в нем </a:t>
            </a:r>
            <a:r>
              <a:rPr lang="ru-RU" sz="1800" dirty="0">
                <a:solidFill>
                  <a:schemeClr val="tx2"/>
                </a:solidFill>
              </a:rPr>
              <a:t>корректного </a:t>
            </a:r>
            <a:r>
              <a:rPr lang="ru-RU" sz="1800" dirty="0" smtClean="0">
                <a:solidFill>
                  <a:schemeClr val="tx2"/>
                </a:solidFill>
              </a:rPr>
              <a:t>РНПТ</a:t>
            </a:r>
            <a:r>
              <a:rPr lang="ru-RU" sz="1800" b="0" dirty="0" smtClean="0">
                <a:solidFill>
                  <a:schemeClr val="tx2"/>
                </a:solidFill>
              </a:rPr>
              <a:t>.</a:t>
            </a:r>
          </a:p>
          <a:p>
            <a:endParaRPr lang="ru-RU" sz="1800" b="0" dirty="0" smtClean="0">
              <a:solidFill>
                <a:schemeClr val="tx2"/>
              </a:solidFill>
            </a:endParaRPr>
          </a:p>
          <a:p>
            <a:r>
              <a:rPr lang="ru-RU" sz="2000" i="1" dirty="0">
                <a:solidFill>
                  <a:srgbClr val="FF0000"/>
                </a:solidFill>
              </a:rPr>
              <a:t>П</a:t>
            </a:r>
            <a:r>
              <a:rPr lang="ru-RU" sz="2000" i="1" dirty="0" smtClean="0">
                <a:solidFill>
                  <a:srgbClr val="FF0000"/>
                </a:solidFill>
              </a:rPr>
              <a:t>редставление </a:t>
            </a:r>
            <a:r>
              <a:rPr lang="ru-RU" sz="2000" i="1" dirty="0">
                <a:solidFill>
                  <a:srgbClr val="FF0000"/>
                </a:solidFill>
              </a:rPr>
              <a:t>Отчета об операциях на бумажном </a:t>
            </a:r>
            <a:r>
              <a:rPr lang="ru-RU" sz="2000" i="1" dirty="0" smtClean="0">
                <a:solidFill>
                  <a:srgbClr val="FF0000"/>
                </a:solidFill>
              </a:rPr>
              <a:t>носителе</a:t>
            </a:r>
          </a:p>
          <a:p>
            <a:r>
              <a:rPr lang="ru-RU" sz="1800" b="0" dirty="0" smtClean="0">
                <a:solidFill>
                  <a:schemeClr val="tx2"/>
                </a:solidFill>
              </a:rPr>
              <a:t>Согласно </a:t>
            </a:r>
            <a:r>
              <a:rPr lang="ru-RU" sz="1800" dirty="0">
                <a:solidFill>
                  <a:schemeClr val="tx2"/>
                </a:solidFill>
              </a:rPr>
              <a:t>пункту 33 </a:t>
            </a:r>
            <a:r>
              <a:rPr lang="ru-RU" sz="1800" b="0" dirty="0">
                <a:solidFill>
                  <a:schemeClr val="tx2"/>
                </a:solidFill>
              </a:rPr>
              <a:t>Положения </a:t>
            </a:r>
            <a:r>
              <a:rPr lang="ru-RU" sz="1800" dirty="0" smtClean="0">
                <a:solidFill>
                  <a:schemeClr val="tx2"/>
                </a:solidFill>
              </a:rPr>
              <a:t>Отчет об операциях </a:t>
            </a:r>
            <a:r>
              <a:rPr lang="ru-RU" sz="1800" b="0" dirty="0" smtClean="0">
                <a:solidFill>
                  <a:schemeClr val="tx2"/>
                </a:solidFill>
              </a:rPr>
              <a:t>представляется </a:t>
            </a:r>
            <a:r>
              <a:rPr lang="ru-RU" sz="1800" dirty="0" smtClean="0">
                <a:solidFill>
                  <a:schemeClr val="tx2"/>
                </a:solidFill>
              </a:rPr>
              <a:t>только в </a:t>
            </a:r>
            <a:r>
              <a:rPr lang="ru-RU" sz="1800" dirty="0">
                <a:solidFill>
                  <a:schemeClr val="tx2"/>
                </a:solidFill>
              </a:rPr>
              <a:t>электронной форме </a:t>
            </a:r>
            <a:r>
              <a:rPr lang="ru-RU" sz="1800" b="0" dirty="0">
                <a:solidFill>
                  <a:schemeClr val="tx2"/>
                </a:solidFill>
              </a:rPr>
              <a:t>по телекоммуникационным каналам связи через оператора </a:t>
            </a:r>
            <a:r>
              <a:rPr lang="ru-RU" sz="1800" b="0" dirty="0" smtClean="0">
                <a:solidFill>
                  <a:schemeClr val="tx2"/>
                </a:solidFill>
              </a:rPr>
              <a:t>ЭДО по утвержденной форме </a:t>
            </a:r>
            <a:r>
              <a:rPr lang="ru-RU" sz="1800" b="0" dirty="0">
                <a:solidFill>
                  <a:schemeClr val="tx2"/>
                </a:solidFill>
              </a:rPr>
              <a:t>и </a:t>
            </a:r>
            <a:r>
              <a:rPr lang="ru-RU" sz="1800" b="0" dirty="0" smtClean="0">
                <a:solidFill>
                  <a:schemeClr val="tx2"/>
                </a:solidFill>
              </a:rPr>
              <a:t>формату</a:t>
            </a:r>
            <a:r>
              <a:rPr lang="ru-RU" sz="1800" b="0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401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04664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8 апреля 2022г. N 08-05/0369</a:t>
            </a:r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@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27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39416" y="908720"/>
            <a:ext cx="10260387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i="1" dirty="0" smtClean="0">
                <a:solidFill>
                  <a:srgbClr val="FF0000"/>
                </a:solidFill>
              </a:rPr>
              <a:t>Выставление </a:t>
            </a:r>
            <a:r>
              <a:rPr lang="ru-RU" sz="2000" i="1" dirty="0">
                <a:solidFill>
                  <a:srgbClr val="FF0000"/>
                </a:solidFill>
              </a:rPr>
              <a:t>продавцом корректировочного счета-фактуры к счету-фактуре по реализованному до 08.07.2021 товару, подлежащему </a:t>
            </a:r>
            <a:r>
              <a:rPr lang="ru-RU" sz="2000" i="1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000" i="1" dirty="0">
                <a:solidFill>
                  <a:srgbClr val="FF0000"/>
                </a:solidFill>
              </a:rPr>
              <a:t>, которому покупателем присвоен </a:t>
            </a:r>
            <a:r>
              <a:rPr lang="ru-RU" sz="2000" i="1" dirty="0" smtClean="0">
                <a:solidFill>
                  <a:srgbClr val="FF0000"/>
                </a:solidFill>
              </a:rPr>
              <a:t>регистрационный номер партии товара (</a:t>
            </a:r>
            <a:r>
              <a:rPr lang="ru-RU" sz="2000" i="1" dirty="0">
                <a:solidFill>
                  <a:srgbClr val="FF0000"/>
                </a:solidFill>
              </a:rPr>
              <a:t>РНПТ)</a:t>
            </a:r>
          </a:p>
          <a:p>
            <a:endParaRPr lang="ru-RU" sz="1800" dirty="0"/>
          </a:p>
          <a:p>
            <a:r>
              <a:rPr lang="ru-RU" sz="1800" b="0" dirty="0" smtClean="0"/>
              <a:t>В </a:t>
            </a:r>
            <a:r>
              <a:rPr lang="ru-RU" sz="1800" b="0" dirty="0"/>
              <a:t>случае возврата товара покупателем по общим правилам </a:t>
            </a:r>
            <a:r>
              <a:rPr lang="ru-RU" sz="1800" dirty="0"/>
              <a:t>продавец выставляет корректировочный счет-фактуру без указания реквизитов </a:t>
            </a:r>
            <a:r>
              <a:rPr lang="ru-RU" sz="1800" dirty="0" err="1"/>
              <a:t>прослеживаемости</a:t>
            </a:r>
            <a:r>
              <a:rPr lang="ru-RU" sz="1800" b="0" dirty="0"/>
              <a:t>, так как операция реализации осуществлена до </a:t>
            </a:r>
            <a:r>
              <a:rPr lang="ru-RU" sz="1800" b="0" dirty="0" smtClean="0"/>
              <a:t>08.07.2021г.</a:t>
            </a:r>
            <a:endParaRPr lang="ru-RU" sz="1800" b="0" dirty="0"/>
          </a:p>
          <a:p>
            <a:r>
              <a:rPr lang="ru-RU" sz="1800" b="0" dirty="0"/>
              <a:t>Соответственно, продавец не может получить вместе с товаром РНПТ, который присвоен по Уведомлению об остатках покупателя.</a:t>
            </a:r>
          </a:p>
          <a:p>
            <a:r>
              <a:rPr lang="ru-RU" sz="1800" b="0" dirty="0" smtClean="0"/>
              <a:t>В таком </a:t>
            </a:r>
            <a:r>
              <a:rPr lang="ru-RU" sz="1800" b="0" dirty="0"/>
              <a:t>случае </a:t>
            </a:r>
            <a:r>
              <a:rPr lang="ru-RU" sz="1800" dirty="0" smtClean="0"/>
              <a:t>покупателю </a:t>
            </a:r>
            <a:r>
              <a:rPr lang="ru-RU" sz="1800" dirty="0"/>
              <a:t>необходимо подать корректировочное Уведомление об остатках</a:t>
            </a:r>
            <a:r>
              <a:rPr lang="ru-RU" sz="1800" b="0" dirty="0"/>
              <a:t>, в котором не должно быть возвращенного </a:t>
            </a:r>
            <a:r>
              <a:rPr lang="ru-RU" sz="1800" b="0" dirty="0" smtClean="0"/>
              <a:t>товара(количество </a:t>
            </a:r>
            <a:r>
              <a:rPr lang="ru-RU" sz="1800" b="0" dirty="0"/>
              <a:t>товара указать - 0).</a:t>
            </a:r>
          </a:p>
          <a:p>
            <a:r>
              <a:rPr lang="ru-RU" sz="1800" b="0" dirty="0" smtClean="0"/>
              <a:t>Если </a:t>
            </a:r>
            <a:r>
              <a:rPr lang="ru-RU" sz="1800" b="0" dirty="0"/>
              <a:t>же </a:t>
            </a:r>
            <a:r>
              <a:rPr lang="ru-RU" sz="1800" dirty="0"/>
              <a:t>товар возвращен частично</a:t>
            </a:r>
            <a:r>
              <a:rPr lang="ru-RU" sz="1800" b="0" dirty="0"/>
              <a:t>, то в корректировочном Уведомлении об остатках покупатель должен указать количество товара без учета возвращенного </a:t>
            </a:r>
            <a:r>
              <a:rPr lang="ru-RU" sz="1800" b="0" dirty="0" smtClean="0"/>
              <a:t>товара.</a:t>
            </a:r>
            <a:r>
              <a:rPr lang="ru-RU" sz="1800" b="0" dirty="0"/>
              <a:t> </a:t>
            </a:r>
            <a:r>
              <a:rPr lang="ru-RU" sz="1800" dirty="0" smtClean="0"/>
              <a:t>РНПТ </a:t>
            </a:r>
            <a:r>
              <a:rPr lang="ru-RU" sz="1800" dirty="0"/>
              <a:t>останется </a:t>
            </a:r>
            <a:r>
              <a:rPr lang="ru-RU" sz="1800" dirty="0" smtClean="0"/>
              <a:t>прежним.</a:t>
            </a:r>
          </a:p>
          <a:p>
            <a:r>
              <a:rPr lang="ru-RU" sz="1800" b="0" dirty="0" smtClean="0"/>
              <a:t>Корректировочное </a:t>
            </a:r>
            <a:r>
              <a:rPr lang="ru-RU" sz="1800" b="0" dirty="0"/>
              <a:t>Уведомление об остатках покупателю необходимо направить </a:t>
            </a:r>
            <a:r>
              <a:rPr lang="ru-RU" sz="1800" dirty="0"/>
              <a:t>не позднее первого рабочего дня, следующего за датой возврата товара</a:t>
            </a:r>
            <a:r>
              <a:rPr lang="ru-RU" sz="1800" dirty="0" smtClean="0"/>
              <a:t>.</a:t>
            </a:r>
            <a:endParaRPr lang="ru-RU" sz="1800" dirty="0"/>
          </a:p>
          <a:p>
            <a:r>
              <a:rPr lang="ru-RU" sz="1800" b="0" dirty="0"/>
              <a:t>В корректировочном Уведомлении об остатках указываются:</a:t>
            </a:r>
          </a:p>
          <a:p>
            <a:r>
              <a:rPr lang="ru-RU" sz="1800" b="0" dirty="0"/>
              <a:t>в строке 1 - номер первичного </a:t>
            </a:r>
            <a:r>
              <a:rPr lang="ru-RU" sz="1800" b="0" dirty="0" smtClean="0"/>
              <a:t>уведомления, в </a:t>
            </a:r>
            <a:r>
              <a:rPr lang="ru-RU" sz="1800" b="0" dirty="0"/>
              <a:t>строке 3 - номер </a:t>
            </a:r>
            <a:r>
              <a:rPr lang="ru-RU" sz="1800" b="0" dirty="0" smtClean="0"/>
              <a:t>корректировки, в </a:t>
            </a:r>
            <a:r>
              <a:rPr lang="ru-RU" sz="1800" b="0" dirty="0"/>
              <a:t>строке 15 – </a:t>
            </a:r>
            <a:r>
              <a:rPr lang="ru-RU" sz="1800" b="0" dirty="0" smtClean="0"/>
              <a:t>РНПТ</a:t>
            </a:r>
          </a:p>
          <a:p>
            <a:r>
              <a:rPr lang="ru-RU" sz="1800" b="0" dirty="0" smtClean="0"/>
              <a:t>Если </a:t>
            </a:r>
            <a:r>
              <a:rPr lang="ru-RU" sz="1800" b="0" dirty="0"/>
              <a:t>в дальнейшем продавец будет реализовывать этот товар или утилизировать его, то </a:t>
            </a:r>
            <a:r>
              <a:rPr lang="ru-RU" sz="1800" dirty="0"/>
              <a:t>продавцу в </a:t>
            </a:r>
            <a:r>
              <a:rPr lang="ru-RU" sz="1800" dirty="0" smtClean="0"/>
              <a:t>необходимо </a:t>
            </a:r>
            <a:r>
              <a:rPr lang="ru-RU" sz="1800" dirty="0"/>
              <a:t>подать в инспекцию Уведомление об остатках и получить новый РНПТ</a:t>
            </a:r>
            <a:r>
              <a:rPr lang="ru-RU" sz="1800" b="0" dirty="0"/>
              <a:t>.</a:t>
            </a:r>
            <a:endParaRPr lang="ru-RU" sz="1800" b="0" dirty="0" smtClean="0"/>
          </a:p>
        </p:txBody>
      </p:sp>
    </p:spTree>
    <p:extLst>
      <p:ext uri="{BB962C8B-B14F-4D97-AF65-F5344CB8AC3E}">
        <p14:creationId xmlns:p14="http://schemas.microsoft.com/office/powerpoint/2010/main" val="74577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04664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8 апреля 2022г. N 08-05/0369</a:t>
            </a:r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@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28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39416" y="908720"/>
            <a:ext cx="10260387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i="1" dirty="0" smtClean="0">
                <a:solidFill>
                  <a:srgbClr val="FF0000"/>
                </a:solidFill>
              </a:rPr>
              <a:t>Выявление </a:t>
            </a:r>
            <a:r>
              <a:rPr lang="ru-RU" sz="2000" i="1" dirty="0">
                <a:solidFill>
                  <a:srgbClr val="FF0000"/>
                </a:solidFill>
              </a:rPr>
              <a:t>несоответствия информации, содержащейся в книге покупок покупателя и книге продаж поставщика, иных </a:t>
            </a:r>
            <a:r>
              <a:rPr lang="ru-RU" sz="2000" i="1" dirty="0" smtClean="0">
                <a:solidFill>
                  <a:srgbClr val="FF0000"/>
                </a:solidFill>
              </a:rPr>
              <a:t>документах</a:t>
            </a:r>
          </a:p>
          <a:p>
            <a:endParaRPr lang="ru-RU" sz="2000" i="1" dirty="0">
              <a:solidFill>
                <a:srgbClr val="FF0000"/>
              </a:solidFill>
            </a:endParaRPr>
          </a:p>
          <a:p>
            <a:r>
              <a:rPr lang="ru-RU" sz="1800" dirty="0" smtClean="0"/>
              <a:t>а</a:t>
            </a:r>
            <a:r>
              <a:rPr lang="ru-RU" sz="1800" dirty="0"/>
              <a:t>) </a:t>
            </a:r>
            <a:r>
              <a:rPr lang="ru-RU" sz="1800" dirty="0" smtClean="0"/>
              <a:t>Расхождения, формируемые </a:t>
            </a:r>
            <a:r>
              <a:rPr lang="ru-RU" sz="1800" dirty="0"/>
              <a:t>при сопоставлении реквизитов </a:t>
            </a:r>
            <a:r>
              <a:rPr lang="ru-RU" sz="1800" dirty="0" err="1"/>
              <a:t>прослеживаемости</a:t>
            </a:r>
            <a:r>
              <a:rPr lang="ru-RU" sz="1800" dirty="0"/>
              <a:t>, отраженных в </a:t>
            </a:r>
            <a:r>
              <a:rPr lang="ru-RU" sz="1800" dirty="0" smtClean="0"/>
              <a:t>НД по </a:t>
            </a:r>
            <a:r>
              <a:rPr lang="ru-RU" sz="1800" dirty="0"/>
              <a:t>НДС либо Отчете об операциях продавца и покупателя:</a:t>
            </a:r>
          </a:p>
          <a:p>
            <a:r>
              <a:rPr lang="ru-RU" sz="1800" b="0" dirty="0"/>
              <a:t>- отсутствие записи о счете-фактуре у продавца в </a:t>
            </a:r>
            <a:r>
              <a:rPr lang="ru-RU" sz="1800" b="0" dirty="0" smtClean="0"/>
              <a:t>НД по </a:t>
            </a:r>
            <a:r>
              <a:rPr lang="ru-RU" sz="1800" b="0" dirty="0"/>
              <a:t>НДС или в Отчете об операциях;</a:t>
            </a:r>
          </a:p>
          <a:p>
            <a:r>
              <a:rPr lang="ru-RU" sz="1800" b="0" dirty="0"/>
              <a:t>- количество товара, указанное в счете-фактуре (УПД) в </a:t>
            </a:r>
            <a:r>
              <a:rPr lang="ru-RU" sz="1800" b="0" dirty="0" smtClean="0"/>
              <a:t>НД по </a:t>
            </a:r>
            <a:r>
              <a:rPr lang="ru-RU" sz="1800" b="0" dirty="0"/>
              <a:t>НДС или в Отчете об операциях у продавца, не совпадает с количеством товара, указанным в счете-фактуре (УПД) в </a:t>
            </a:r>
            <a:r>
              <a:rPr lang="ru-RU" sz="1800" b="0" dirty="0" smtClean="0"/>
              <a:t>НД </a:t>
            </a:r>
            <a:r>
              <a:rPr lang="ru-RU" sz="1800" b="0" dirty="0"/>
              <a:t>по НДС или в Отчете об операциях у покупателя;</a:t>
            </a:r>
          </a:p>
          <a:p>
            <a:r>
              <a:rPr lang="ru-RU" sz="1800" b="0" dirty="0"/>
              <a:t>- данные счета-фактуры (УПД) в книге продаж в </a:t>
            </a:r>
            <a:r>
              <a:rPr lang="ru-RU" sz="1800" b="0" dirty="0" smtClean="0"/>
              <a:t>НД по </a:t>
            </a:r>
            <a:r>
              <a:rPr lang="ru-RU" sz="1800" b="0" dirty="0"/>
              <a:t>НДС или в Отчете об операциях агента (комиссионера) не соответствуют данным счета-фактуры (УПД), отраженным у принципала (комитента) и у покупателя (риск срабатывает по одному или нескольким </a:t>
            </a:r>
            <a:r>
              <a:rPr lang="ru-RU" sz="1800" b="0" dirty="0" smtClean="0"/>
              <a:t>реквизитам);</a:t>
            </a:r>
            <a:endParaRPr lang="ru-RU" sz="1800" b="0" dirty="0"/>
          </a:p>
          <a:p>
            <a:r>
              <a:rPr lang="ru-RU" sz="1800" dirty="0"/>
              <a:t>б) </a:t>
            </a:r>
            <a:r>
              <a:rPr lang="ru-RU" sz="1800" dirty="0" smtClean="0"/>
              <a:t>Расхождения, формируемые </a:t>
            </a:r>
            <a:r>
              <a:rPr lang="ru-RU" sz="1800" dirty="0"/>
              <a:t>при наличии несоответствия реквизитов </a:t>
            </a:r>
            <a:r>
              <a:rPr lang="ru-RU" sz="1800" dirty="0" err="1"/>
              <a:t>прослеживаемости</a:t>
            </a:r>
            <a:r>
              <a:rPr lang="ru-RU" sz="1800" dirty="0"/>
              <a:t>, отраженных в </a:t>
            </a:r>
            <a:r>
              <a:rPr lang="ru-RU" sz="1800" dirty="0" smtClean="0"/>
              <a:t>НД по </a:t>
            </a:r>
            <a:r>
              <a:rPr lang="ru-RU" sz="1800" dirty="0"/>
              <a:t>НДС, Отчете об операциях, счете-фактуре либо УПД, реквизитам, имеющимся в НСПТ:</a:t>
            </a:r>
          </a:p>
          <a:p>
            <a:r>
              <a:rPr lang="ru-RU" sz="1800" b="0" dirty="0"/>
              <a:t>- в системе </a:t>
            </a:r>
            <a:r>
              <a:rPr lang="ru-RU" sz="1800" b="0" dirty="0" err="1"/>
              <a:t>прослеживаемости</a:t>
            </a:r>
            <a:r>
              <a:rPr lang="ru-RU" sz="1800" b="0" dirty="0"/>
              <a:t> отсутствуют сведения о поступлении товара с указанным </a:t>
            </a:r>
            <a:r>
              <a:rPr lang="ru-RU" sz="1800" b="0" dirty="0" smtClean="0"/>
              <a:t>РНПТ;</a:t>
            </a:r>
            <a:endParaRPr lang="ru-RU" sz="1800" b="0" dirty="0"/>
          </a:p>
          <a:p>
            <a:r>
              <a:rPr lang="ru-RU" sz="1800" b="0" dirty="0"/>
              <a:t>- количество реализованного по счету-фактуре или УПД товара превышает количество ввезенного товара;</a:t>
            </a:r>
          </a:p>
          <a:p>
            <a:r>
              <a:rPr lang="ru-RU" sz="1800" b="0" dirty="0"/>
              <a:t>- в счете-фактуре (УПД) указана единица измерения, отличная от указанной в Перечне товаров, подлежащих </a:t>
            </a:r>
            <a:r>
              <a:rPr lang="ru-RU" sz="1800" b="0" dirty="0" err="1" smtClean="0"/>
              <a:t>прослеживаемости</a:t>
            </a:r>
            <a:endParaRPr lang="ru-RU" sz="1800" b="0" dirty="0"/>
          </a:p>
        </p:txBody>
      </p:sp>
    </p:spTree>
    <p:extLst>
      <p:ext uri="{BB962C8B-B14F-4D97-AF65-F5344CB8AC3E}">
        <p14:creationId xmlns:p14="http://schemas.microsoft.com/office/powerpoint/2010/main" val="364122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04664"/>
            <a:ext cx="10729192" cy="504056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8 апреля 2022г. N 08-05/0369</a:t>
            </a:r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@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29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62976" y="908720"/>
            <a:ext cx="10260387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i="1" dirty="0">
                <a:solidFill>
                  <a:srgbClr val="FF0000"/>
                </a:solidFill>
              </a:rPr>
              <a:t>Направление Уведомления об имеющихся остатках товара, подлежащего </a:t>
            </a:r>
            <a:r>
              <a:rPr lang="ru-RU" sz="2000" i="1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000" i="1" dirty="0">
                <a:solidFill>
                  <a:srgbClr val="FF0000"/>
                </a:solidFill>
              </a:rPr>
              <a:t>, на несколько первичных документов</a:t>
            </a:r>
          </a:p>
          <a:p>
            <a:r>
              <a:rPr lang="ru-RU" sz="1800" dirty="0" smtClean="0"/>
              <a:t>Согласно </a:t>
            </a:r>
            <a:r>
              <a:rPr lang="ru-RU" sz="1800" dirty="0"/>
              <a:t>порядку заполнения Уведомления об остатках (Приложение N 7 к приказу ФНС России от 08.07.2021 N ЕД-7-15/645@) в строке "9а" отражается номер сопроводительного документа, указанного в строке "9".</a:t>
            </a:r>
          </a:p>
          <a:p>
            <a:r>
              <a:rPr lang="ru-RU" sz="1800" dirty="0"/>
              <a:t>При этом возможность перечисления номеров счетов-фактур через знак ";" либо отражения подстрок данным порядком не предусмотрена.</a:t>
            </a:r>
          </a:p>
          <a:p>
            <a:r>
              <a:rPr lang="ru-RU" sz="1800" dirty="0"/>
              <a:t>Вместе с тем допустимо указывать номера сопроводительных документов через знак ";" в строке "9а", если сопроводительных документов два или </a:t>
            </a:r>
            <a:r>
              <a:rPr lang="ru-RU" sz="1800" dirty="0" smtClean="0"/>
              <a:t>более</a:t>
            </a:r>
            <a:endParaRPr lang="ru-RU" sz="1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76" y="3527228"/>
            <a:ext cx="8568952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48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7856" y="404664"/>
            <a:ext cx="10729192" cy="576064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ИЗМЕНЕНИЯ В НОРМАТИВНЫЕ ПРАВОВЫЕ АКТЫ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911424" y="980728"/>
            <a:ext cx="1022513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400" dirty="0">
                <a:solidFill>
                  <a:srgbClr val="FF0000"/>
                </a:solidFill>
              </a:rPr>
              <a:t>Приказ ФНС России от 8 июля 2021г. N ЕД-7-15/645@ </a:t>
            </a:r>
            <a:r>
              <a:rPr lang="ru-RU" sz="2000" b="0" dirty="0"/>
              <a:t>об утверждении форм, форматов и порядков заполнения документов:</a:t>
            </a:r>
          </a:p>
          <a:p>
            <a:r>
              <a:rPr lang="ru-RU" sz="2000" dirty="0"/>
              <a:t>1. Уведомление о перемещении товаров, подлежащих </a:t>
            </a:r>
            <a:r>
              <a:rPr lang="ru-RU" sz="2000" dirty="0" err="1"/>
              <a:t>прослеживаемости</a:t>
            </a:r>
            <a:r>
              <a:rPr lang="ru-RU" sz="2000" dirty="0"/>
              <a:t>, с территории Российской Федерации на территорию другого государства – члена Евразийского экономического союза</a:t>
            </a:r>
          </a:p>
          <a:p>
            <a:r>
              <a:rPr lang="ru-RU" sz="2000" dirty="0"/>
              <a:t>2. Уведомление о ввозе  товаров, подлежащих </a:t>
            </a:r>
            <a:r>
              <a:rPr lang="ru-RU" sz="2000" dirty="0" err="1"/>
              <a:t>прослеживаемости</a:t>
            </a:r>
            <a:r>
              <a:rPr lang="ru-RU" sz="2000" dirty="0"/>
              <a:t>, с территории другого государства-члена Евразийского экономического союза на территорию Российской Федерации и иные территории, находящиеся под ее юрисдикцией</a:t>
            </a:r>
          </a:p>
          <a:p>
            <a:r>
              <a:rPr lang="ru-RU" sz="2000" dirty="0"/>
              <a:t>3. Уведомление об имеющихся остатках товаров, подлежащих </a:t>
            </a:r>
            <a:r>
              <a:rPr lang="ru-RU" sz="2000" dirty="0" err="1"/>
              <a:t>прослеживаемости</a:t>
            </a:r>
            <a:endParaRPr lang="ru-RU" sz="2000" dirty="0"/>
          </a:p>
          <a:p>
            <a:r>
              <a:rPr lang="ru-RU" sz="2000" dirty="0"/>
              <a:t>4. Отчет об операциях с товарами, подлежащими </a:t>
            </a:r>
            <a:r>
              <a:rPr lang="ru-RU" sz="2000" dirty="0" err="1"/>
              <a:t>прослеживаемости</a:t>
            </a:r>
            <a:endParaRPr lang="ru-RU" sz="2000" dirty="0"/>
          </a:p>
          <a:p>
            <a:r>
              <a:rPr lang="ru-RU" sz="2000" dirty="0"/>
              <a:t> 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Приказ ФНС России от 08.06.2021г. N ЕД-7-26/547@ </a:t>
            </a:r>
            <a:r>
              <a:rPr lang="ru-RU" sz="2000" b="0" dirty="0"/>
              <a:t>об утверждении форматов документов в электронной форме:</a:t>
            </a:r>
          </a:p>
          <a:p>
            <a:r>
              <a:rPr lang="ru-RU" sz="2000" dirty="0"/>
              <a:t>1. Журнал учета полученных и выставленных счетов-фактур</a:t>
            </a:r>
          </a:p>
          <a:p>
            <a:r>
              <a:rPr lang="ru-RU" sz="2000" dirty="0"/>
              <a:t>2. Книга покупок</a:t>
            </a:r>
          </a:p>
          <a:p>
            <a:r>
              <a:rPr lang="ru-RU" sz="2000" dirty="0"/>
              <a:t>3. Книга продаж</a:t>
            </a:r>
          </a:p>
          <a:p>
            <a:r>
              <a:rPr lang="ru-RU" sz="2000" dirty="0"/>
              <a:t>4. Дополнительный лист книги покупок</a:t>
            </a:r>
          </a:p>
          <a:p>
            <a:r>
              <a:rPr lang="ru-RU" sz="2000" dirty="0"/>
              <a:t>5. Дополнительный лист книги </a:t>
            </a:r>
            <a:r>
              <a:rPr lang="ru-RU" sz="2000" dirty="0" smtClean="0"/>
              <a:t>продаж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4960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16" y="460952"/>
            <a:ext cx="10729192" cy="774312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3 декабря 2021 г. N ЕА-4-15/16911@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30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767408" y="4221088"/>
            <a:ext cx="10081120" cy="49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lvl="0" algn="just" defTabSz="914400">
              <a:spcBef>
                <a:spcPts val="0"/>
              </a:spcBef>
            </a:pPr>
            <a:endParaRPr lang="ru-RU" sz="2000" b="0" dirty="0" smtClean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algn="just"/>
            <a:endParaRPr lang="ru-RU" sz="2000" b="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9416" y="1268760"/>
            <a:ext cx="102971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При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обработке сведений, содержащихся в </a:t>
            </a:r>
            <a:r>
              <a:rPr lang="ru-RU" sz="2400" b="1" dirty="0">
                <a:solidFill>
                  <a:srgbClr val="FF0000"/>
                </a:solidFill>
              </a:rPr>
              <a:t>Национальной системе </a:t>
            </a:r>
            <a:r>
              <a:rPr lang="ru-RU" sz="2400" b="1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400" b="1" dirty="0">
                <a:solidFill>
                  <a:srgbClr val="FF0000"/>
                </a:solidFill>
              </a:rPr>
              <a:t> товара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, в автоматизированном режиме выявляются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  <a:p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rgbClr val="FF0000"/>
                </a:solidFill>
              </a:rPr>
              <a:t>1) </a:t>
            </a:r>
            <a:r>
              <a:rPr lang="ru-RU" sz="2400" b="1" dirty="0" smtClean="0">
                <a:solidFill>
                  <a:srgbClr val="FF0000"/>
                </a:solidFill>
              </a:rPr>
              <a:t>Расхождения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, которые подразделяются на следующие виды: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а) "Зеркальные расхождения"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 -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формируются при сопоставлении реквизитов </a:t>
            </a:r>
            <a:r>
              <a:rPr lang="ru-RU" sz="2400" dirty="0" err="1">
                <a:solidFill>
                  <a:schemeClr val="accent5">
                    <a:lumMod val="50000"/>
                  </a:schemeClr>
                </a:solidFill>
              </a:rPr>
              <a:t>прослеживаемости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, отраженных в НД по НДС либо Отчете об операциях продавца и покупателя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б</a:t>
            </a:r>
            <a:r>
              <a:rPr lang="ru-RU" sz="2400" b="1" dirty="0">
                <a:solidFill>
                  <a:srgbClr val="FF0000"/>
                </a:solidFill>
              </a:rPr>
              <a:t>) "Логические расхождения" </a:t>
            </a:r>
            <a:r>
              <a:rPr lang="ru-RU" sz="2400" b="1" dirty="0">
                <a:solidFill>
                  <a:schemeClr val="tx2"/>
                </a:solidFill>
              </a:rPr>
              <a:t>- </a:t>
            </a:r>
            <a:r>
              <a:rPr lang="ru-RU" sz="2400" dirty="0">
                <a:solidFill>
                  <a:schemeClr val="tx2"/>
                </a:solidFill>
              </a:rPr>
              <a:t>формируются при наличии несоответствия реквизитов </a:t>
            </a:r>
            <a:r>
              <a:rPr lang="ru-RU" sz="2400" dirty="0" err="1">
                <a:solidFill>
                  <a:schemeClr val="tx2"/>
                </a:solidFill>
              </a:rPr>
              <a:t>прослеживаемости</a:t>
            </a:r>
            <a:r>
              <a:rPr lang="ru-RU" sz="2400" dirty="0">
                <a:solidFill>
                  <a:schemeClr val="tx2"/>
                </a:solidFill>
              </a:rPr>
              <a:t>, отраженных в НД по НДС, Отчете об операциях, счете-фактуре либо УПД, реквизитам, имеющимся в НСПТ.</a:t>
            </a:r>
          </a:p>
          <a:p>
            <a:endParaRPr lang="ru-RU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r>
              <a:rPr lang="ru-RU" sz="2400" b="1" dirty="0">
                <a:solidFill>
                  <a:srgbClr val="FF0000"/>
                </a:solidFill>
              </a:rPr>
              <a:t>) Риски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, которые формируются при выявлении </a:t>
            </a:r>
            <a:r>
              <a:rPr lang="ru-RU" sz="2400" b="1" dirty="0" smtClean="0">
                <a:solidFill>
                  <a:srgbClr val="FF0000"/>
                </a:solidFill>
              </a:rPr>
              <a:t>расхождений: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0000"/>
                </a:solidFill>
              </a:rPr>
              <a:t>)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dirty="0" smtClean="0">
                <a:solidFill>
                  <a:schemeClr val="tx2"/>
                </a:solidFill>
              </a:rPr>
              <a:t>риски имеющие </a:t>
            </a:r>
            <a:r>
              <a:rPr lang="ru-RU" sz="2400" dirty="0">
                <a:solidFill>
                  <a:schemeClr val="tx2"/>
                </a:solidFill>
              </a:rPr>
              <a:t>налоговую </a:t>
            </a:r>
            <a:r>
              <a:rPr lang="ru-RU" sz="2400" dirty="0" smtClean="0">
                <a:solidFill>
                  <a:schemeClr val="tx2"/>
                </a:solidFill>
              </a:rPr>
              <a:t>составляющую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б</a:t>
            </a:r>
            <a:r>
              <a:rPr lang="ru-RU" sz="2400" b="1" dirty="0" smtClean="0">
                <a:solidFill>
                  <a:srgbClr val="FF0000"/>
                </a:solidFill>
              </a:rPr>
              <a:t>) </a:t>
            </a:r>
            <a:r>
              <a:rPr lang="ru-RU" sz="2400" dirty="0" smtClean="0">
                <a:solidFill>
                  <a:schemeClr val="tx2"/>
                </a:solidFill>
              </a:rPr>
              <a:t>риски не </a:t>
            </a:r>
            <a:r>
              <a:rPr lang="ru-RU" sz="2400" dirty="0">
                <a:solidFill>
                  <a:schemeClr val="tx2"/>
                </a:solidFill>
              </a:rPr>
              <a:t>имеющие налоговую составляющую (технические</a:t>
            </a:r>
            <a:r>
              <a:rPr lang="ru-RU" sz="2400" dirty="0" smtClean="0">
                <a:solidFill>
                  <a:schemeClr val="tx2"/>
                </a:solidFill>
              </a:rPr>
              <a:t>)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86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296" y="369392"/>
            <a:ext cx="10729192" cy="576064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3 декабря 2021 г. N ЕА-4-15/16911@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31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767408" y="4221088"/>
            <a:ext cx="10081120" cy="49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lvl="0" algn="just" defTabSz="914400">
              <a:spcBef>
                <a:spcPts val="0"/>
              </a:spcBef>
            </a:pPr>
            <a:endParaRPr lang="ru-RU" sz="2000" b="0" dirty="0" smtClean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algn="just"/>
            <a:endParaRPr lang="ru-RU" sz="2000" b="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07768" y="908720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Зеркальные расхождения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449358"/>
              </p:ext>
            </p:extLst>
          </p:nvPr>
        </p:nvGraphicFramePr>
        <p:xfrm>
          <a:off x="587388" y="1484784"/>
          <a:ext cx="10441160" cy="50642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20280"/>
                <a:gridCol w="7920880"/>
              </a:tblGrid>
              <a:tr h="6995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Наименование расхождения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Описание расхождения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Отсутствие записи у контрагента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Отсутствие записи о счете-фактуре у продавца в НД по НДС или в 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Отчете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об операциях.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559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Данные количества у участников сделки не совпадают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Количество товара, указанное в счете-фактуре (УПД) в НД по НДС или в 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Отчете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об операциях у продавца, не совпадает с количеством товара, указанным в счете-фактуре (УПД) в НД по НДС или в 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Отчете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об операциях у покупателя.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9191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Данные стоимости у участников сделки не совпадают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Стоимость товара, указанная в счете-фактуре (УПД) в НД по НДС или в 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Отчете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об операциях у продавца, не совпадает со стоимостью товара, указанной в счете-фактуре (УПД) в НД по НДС или в 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Отчете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об операциях у покупателя.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263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Множественный разрыв между посредниками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Данные счета-фактуры (УПД) в книге продаж в НД по НДС или в </a:t>
                      </a:r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Отчете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об операциях агента (комиссионера) не соответствуют данным счета-фактуры (УПД), отраженным у принципала (комитента) и у покупателя (риск срабатывает по одному или нескольким реквизитам </a:t>
                      </a: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649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5792" y="548680"/>
            <a:ext cx="10729192" cy="576064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3 декабря 2021 г. N ЕА-4-15/16911@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32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767408" y="4221088"/>
            <a:ext cx="10081120" cy="49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lvl="0" algn="just" defTabSz="914400">
              <a:spcBef>
                <a:spcPts val="0"/>
              </a:spcBef>
            </a:pPr>
            <a:endParaRPr lang="ru-RU" sz="2000" b="0" dirty="0" smtClean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algn="just"/>
            <a:endParaRPr lang="ru-RU" sz="2000" b="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07768" y="1052736"/>
            <a:ext cx="475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Логические расхождения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035032"/>
              </p:ext>
            </p:extLst>
          </p:nvPr>
        </p:nvGraphicFramePr>
        <p:xfrm>
          <a:off x="551384" y="1628800"/>
          <a:ext cx="10513168" cy="43037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84376"/>
                <a:gridCol w="7128792"/>
              </a:tblGrid>
              <a:tr h="300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Наименование расхождения</a:t>
                      </a:r>
                      <a:endParaRPr lang="ru-RU" sz="1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Описание расхождения</a:t>
                      </a:r>
                      <a:endParaRPr lang="ru-RU" sz="1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Указанный РНПТ не найден в ДТ, зарегистрированных остатках или операциях ввоза в РФ из ЕАЭС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 системе </a:t>
                      </a:r>
                      <a:r>
                        <a:rPr lang="ru-RU" sz="1800" dirty="0" err="1">
                          <a:effectLst/>
                        </a:rPr>
                        <a:t>прослеживаемости</a:t>
                      </a:r>
                      <a:r>
                        <a:rPr lang="ru-RU" sz="1800" dirty="0">
                          <a:effectLst/>
                        </a:rPr>
                        <a:t> отсутствуют сведения о поступлении товара с указанным РНПТ (нет зарегистрированных сведений о декларации на товары, уведомлении о зарегистрированных остатках или ввозе товара в РФ из ЕАЭС).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 товара в документе больше количества товара, указанного в ДТ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 реализованного по счету-фактуре или УПД товара, превышает количество ввезенного товара.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Код единицы измерения не соответствует указанному в перечне товаров, подлежащих </a:t>
                      </a:r>
                      <a:r>
                        <a:rPr lang="ru-RU" sz="1800" dirty="0" err="1">
                          <a:effectLst/>
                        </a:rPr>
                        <a:t>прослеживаемости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 счете-фактуре (УПД) указана единица измерения, отличная от указанной в Перечне товаров, подлежащих </a:t>
                      </a:r>
                      <a:r>
                        <a:rPr lang="ru-RU" sz="1800" dirty="0" err="1">
                          <a:effectLst/>
                        </a:rPr>
                        <a:t>прослеживаемости</a:t>
                      </a:r>
                      <a:r>
                        <a:rPr lang="ru-RU" sz="1800" dirty="0">
                          <a:effectLst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118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50672"/>
            <a:ext cx="10729192" cy="576064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Письмо ФНС России от 3 декабря 2021 г. N ЕА-4-15/16911@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33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767408" y="4221088"/>
            <a:ext cx="10081120" cy="49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lvl="0" algn="just" defTabSz="914400">
              <a:spcBef>
                <a:spcPts val="0"/>
              </a:spcBef>
            </a:pPr>
            <a:endParaRPr lang="ru-RU" sz="2000" b="0" dirty="0" smtClean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algn="just"/>
            <a:endParaRPr lang="ru-RU" sz="2000" b="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31904" y="980728"/>
            <a:ext cx="1764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РИСКИ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658135"/>
              </p:ext>
            </p:extLst>
          </p:nvPr>
        </p:nvGraphicFramePr>
        <p:xfrm>
          <a:off x="623392" y="1628800"/>
          <a:ext cx="10549172" cy="49531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0300"/>
                <a:gridCol w="7848872"/>
              </a:tblGrid>
              <a:tr h="2911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Наименование риска</a:t>
                      </a:r>
                      <a:endParaRPr lang="ru-RU" sz="1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Описание риска</a:t>
                      </a:r>
                      <a:endParaRPr lang="ru-RU" sz="1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834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Отрицательный остаток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 налогоплательщика количество приобретенного/полученного товара меньше количества реализованного товара.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895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Разрыв цепочки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 налогоплательщика нет операции поступления реализованного товара.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712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Положительный остаток по посреднику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 налогоплательщика в посреднической сделке количество полученного посреднического товара превышает количество переданного посреднического товара.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Завышенная/заниженная стоимость реализации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Отклонение коэффициента увеличения/уменьшения цены больше порогового значения </a:t>
                      </a:r>
                      <a:r>
                        <a:rPr lang="ru-RU" sz="1800" dirty="0" smtClean="0">
                          <a:effectLst/>
                        </a:rPr>
                        <a:t>отклонения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Затоваривание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Положительный остаток товара не изменялся в течение последнего отчетного периода.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9938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Пересортица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ctr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 налогоплательщика сформировался отрицательный остаток, но при этом есть положительный остаток, перекрывающий отрицательный остаток, с другими РНПТ, но с тем же кодом </a:t>
                      </a:r>
                      <a:r>
                        <a:rPr lang="ru-RU" sz="1800" u="none" strike="noStrike" dirty="0">
                          <a:effectLst/>
                        </a:rPr>
                        <a:t>ТН</a:t>
                      </a:r>
                      <a:r>
                        <a:rPr lang="ru-RU" sz="1800" dirty="0">
                          <a:effectLst/>
                        </a:rPr>
                        <a:t> ВЭД.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98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34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767408" y="4221088"/>
            <a:ext cx="10081120" cy="49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lvl="0" algn="just" defTabSz="914400">
              <a:spcBef>
                <a:spcPts val="0"/>
              </a:spcBef>
            </a:pPr>
            <a:endParaRPr lang="ru-RU" sz="2000" b="0" dirty="0" smtClean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algn="just"/>
            <a:endParaRPr lang="ru-RU" sz="2000" b="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31504" y="692696"/>
            <a:ext cx="7992888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7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1424" y="548680"/>
            <a:ext cx="10513168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1424" y="692696"/>
            <a:ext cx="10911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Отрицательный остаток, разрыв цепочки - срабатывает у </a:t>
            </a:r>
            <a:r>
              <a:rPr lang="ru-RU" sz="2000" b="1" dirty="0" smtClean="0">
                <a:solidFill>
                  <a:schemeClr val="tx2"/>
                </a:solidFill>
              </a:rPr>
              <a:t>Продавца, </a:t>
            </a:r>
            <a:r>
              <a:rPr lang="ru-RU" sz="2000" b="1" dirty="0">
                <a:solidFill>
                  <a:schemeClr val="tx2"/>
                </a:solidFill>
              </a:rPr>
              <a:t>у которого в разделе 9 декларации по НДС количество прослеживаемого товара отражено меньше, чем у </a:t>
            </a:r>
            <a:r>
              <a:rPr lang="ru-RU" sz="2000" b="1" dirty="0" smtClean="0">
                <a:solidFill>
                  <a:schemeClr val="tx2"/>
                </a:solidFill>
              </a:rPr>
              <a:t>Покупателя </a:t>
            </a:r>
            <a:r>
              <a:rPr lang="ru-RU" sz="2000" b="1" dirty="0">
                <a:solidFill>
                  <a:schemeClr val="tx2"/>
                </a:solidFill>
              </a:rPr>
              <a:t>в разделе 8 декларации по НДС либо Отчете об операции с кодом операции 17 или 18</a:t>
            </a:r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20" y="1835075"/>
            <a:ext cx="1062037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96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35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767408" y="4221088"/>
            <a:ext cx="10081120" cy="49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lvl="0" algn="just" defTabSz="914400">
              <a:spcBef>
                <a:spcPts val="0"/>
              </a:spcBef>
            </a:pPr>
            <a:endParaRPr lang="ru-RU" sz="2000" b="0" dirty="0" smtClean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algn="just"/>
            <a:endParaRPr lang="ru-RU" sz="2000" b="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31504" y="692696"/>
            <a:ext cx="7992888" cy="5760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7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1424" y="548680"/>
            <a:ext cx="10513168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11424" y="400887"/>
            <a:ext cx="10911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Завышенная/заниженная стоимость реализации - срабатывает у налогоплательщика, у которого средний процент увеличения (уменьшения) стоимости реализации по аналогичным группам товаров больше (меньше) порогового значения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1476780"/>
            <a:ext cx="10081120" cy="5148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96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9838" y="332655"/>
            <a:ext cx="11068810" cy="64807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Ошибка № 1. </a:t>
            </a:r>
            <a:r>
              <a:rPr lang="ru-RU" sz="2000" b="1" dirty="0">
                <a:solidFill>
                  <a:srgbClr val="FF0000"/>
                </a:solidFill>
              </a:rPr>
              <a:t>Не отражение </a:t>
            </a:r>
            <a:r>
              <a:rPr lang="ru-RU" sz="2000" dirty="0">
                <a:solidFill>
                  <a:srgbClr val="FF0000"/>
                </a:solidFill>
              </a:rPr>
              <a:t>в </a:t>
            </a:r>
            <a:r>
              <a:rPr lang="ru-RU" sz="2000" dirty="0" smtClean="0">
                <a:solidFill>
                  <a:srgbClr val="FF0000"/>
                </a:solidFill>
              </a:rPr>
              <a:t>отчетности реализации </a:t>
            </a:r>
            <a:r>
              <a:rPr lang="ru-RU" sz="2000" b="1" dirty="0">
                <a:solidFill>
                  <a:srgbClr val="FF0000"/>
                </a:solidFill>
              </a:rPr>
              <a:t>товара, подлежащего </a:t>
            </a:r>
            <a:r>
              <a:rPr lang="ru-RU" sz="2000" b="1" dirty="0" err="1" smtClean="0">
                <a:solidFill>
                  <a:srgbClr val="FF0000"/>
                </a:solidFill>
              </a:rPr>
              <a:t>прослеживаемости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5848" y="3549778"/>
            <a:ext cx="317388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Участники оборота товаров </a:t>
            </a:r>
            <a:r>
              <a:rPr lang="ru-RU" dirty="0" smtClean="0"/>
              <a:t>не отразили операции по реализации товара, подлежащего прослеживаемости, в декларации по НДС или в отчете об операциях с товарами, подлежащими прослеживаемости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39816" y="3980666"/>
            <a:ext cx="26642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Правильно:</a:t>
            </a:r>
            <a:r>
              <a:rPr lang="ru-RU" dirty="0"/>
              <a:t> </a:t>
            </a:r>
            <a:r>
              <a:rPr lang="ru-RU" dirty="0" smtClean="0"/>
              <a:t>при реализации товаров, подлежащих прослеживаемости, в книге продаж заполняются </a:t>
            </a:r>
            <a:r>
              <a:rPr lang="ru-RU" dirty="0"/>
              <a:t>графы </a:t>
            </a:r>
            <a:r>
              <a:rPr lang="ru-RU" dirty="0" smtClean="0"/>
              <a:t>20 – 23 либо в отчете графы 10-12.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3719736" y="4892511"/>
            <a:ext cx="629805" cy="484632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7122324" y="3580555"/>
            <a:ext cx="401423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Такие случаи могут указывать на факт непредставления участником оборота товаров отчета об операциях с товарами, подлежащими прослеживаемости, за что с 1 июля 2022 года в Проекте </a:t>
            </a:r>
            <a:r>
              <a:rPr lang="ru-RU" sz="1600" dirty="0">
                <a:solidFill>
                  <a:srgbClr val="C00000"/>
                </a:solidFill>
              </a:rPr>
              <a:t>ФЗ КоАП, предусматривающего установление ответственности за ненадлежащее выполнение налогоплательщиками требований о представлении информации, </a:t>
            </a:r>
            <a:r>
              <a:rPr lang="ru-RU" sz="1600" b="1" dirty="0" smtClean="0">
                <a:solidFill>
                  <a:srgbClr val="C00000"/>
                </a:solidFill>
              </a:rPr>
              <a:t>предусматривается административная ответственность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7104112" y="3501008"/>
            <a:ext cx="18212" cy="2955103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59838" y="950391"/>
            <a:ext cx="1085305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dirty="0" smtClean="0">
                <a:solidFill>
                  <a:schemeClr val="tx2"/>
                </a:solidFill>
              </a:rPr>
              <a:t>В </a:t>
            </a:r>
            <a:r>
              <a:rPr lang="ru-RU" dirty="0">
                <a:solidFill>
                  <a:schemeClr val="tx2"/>
                </a:solidFill>
              </a:rPr>
              <a:t>соответствии с положениями пунктов 3 и 5 статьи 169 </a:t>
            </a:r>
            <a:r>
              <a:rPr lang="ru-RU" dirty="0" smtClean="0">
                <a:solidFill>
                  <a:schemeClr val="tx2"/>
                </a:solidFill>
              </a:rPr>
              <a:t>НК РФ при </a:t>
            </a:r>
            <a:r>
              <a:rPr lang="ru-RU" dirty="0">
                <a:solidFill>
                  <a:schemeClr val="tx2"/>
                </a:solidFill>
              </a:rPr>
              <a:t>реализации участником оборота товаров, являющимся </a:t>
            </a:r>
            <a:r>
              <a:rPr lang="ru-RU" b="1" dirty="0">
                <a:solidFill>
                  <a:schemeClr val="tx2"/>
                </a:solidFill>
              </a:rPr>
              <a:t>налогоплательщиком </a:t>
            </a:r>
            <a:r>
              <a:rPr lang="ru-RU" b="1" dirty="0" smtClean="0">
                <a:solidFill>
                  <a:schemeClr val="tx2"/>
                </a:solidFill>
              </a:rPr>
              <a:t>НДС </a:t>
            </a:r>
            <a:r>
              <a:rPr lang="ru-RU" dirty="0" smtClean="0">
                <a:solidFill>
                  <a:schemeClr val="tx2"/>
                </a:solidFill>
              </a:rPr>
              <a:t>товара</a:t>
            </a:r>
            <a:r>
              <a:rPr lang="ru-RU" dirty="0">
                <a:solidFill>
                  <a:schemeClr val="tx2"/>
                </a:solidFill>
              </a:rPr>
              <a:t>, подлежащего прослеживаемости, установлена </a:t>
            </a:r>
            <a:r>
              <a:rPr lang="ru-RU" b="1" dirty="0">
                <a:solidFill>
                  <a:schemeClr val="tx2"/>
                </a:solidFill>
              </a:rPr>
              <a:t>обязанность по формированию в электронной форме </a:t>
            </a:r>
            <a:r>
              <a:rPr lang="ru-RU" dirty="0">
                <a:solidFill>
                  <a:schemeClr val="tx2"/>
                </a:solidFill>
              </a:rPr>
              <a:t>счета-фактуры с указанием </a:t>
            </a:r>
            <a:r>
              <a:rPr lang="ru-RU" b="1" dirty="0">
                <a:solidFill>
                  <a:schemeClr val="tx2"/>
                </a:solidFill>
              </a:rPr>
              <a:t>реквизитов прослеживаемости</a:t>
            </a:r>
            <a:r>
              <a:rPr lang="ru-RU" dirty="0">
                <a:solidFill>
                  <a:schemeClr val="tx2"/>
                </a:solidFill>
              </a:rPr>
              <a:t> и </a:t>
            </a:r>
            <a:r>
              <a:rPr lang="ru-RU" b="1" dirty="0">
                <a:solidFill>
                  <a:schemeClr val="tx2"/>
                </a:solidFill>
              </a:rPr>
              <a:t>отражению сведений </a:t>
            </a:r>
            <a:r>
              <a:rPr lang="ru-RU" dirty="0">
                <a:solidFill>
                  <a:schemeClr val="tx2"/>
                </a:solidFill>
              </a:rPr>
              <a:t>из указанного счета-фактуры </a:t>
            </a:r>
            <a:r>
              <a:rPr lang="ru-RU" b="1" dirty="0">
                <a:solidFill>
                  <a:schemeClr val="tx2"/>
                </a:solidFill>
              </a:rPr>
              <a:t>в книге продаж</a:t>
            </a:r>
            <a:r>
              <a:rPr lang="ru-RU" dirty="0">
                <a:solidFill>
                  <a:schemeClr val="tx2"/>
                </a:solidFill>
              </a:rPr>
              <a:t>, в том числе реквизитов прослеживаемости.</a:t>
            </a:r>
          </a:p>
          <a:p>
            <a:pPr indent="449263" algn="just"/>
            <a:r>
              <a:rPr lang="ru-RU" dirty="0">
                <a:solidFill>
                  <a:schemeClr val="tx2"/>
                </a:solidFill>
              </a:rPr>
              <a:t>Согласно положениям подпункта «г» пункта 13 и пункта 33 Положения о </a:t>
            </a:r>
            <a:r>
              <a:rPr lang="ru-RU" dirty="0" smtClean="0">
                <a:solidFill>
                  <a:schemeClr val="tx2"/>
                </a:solidFill>
              </a:rPr>
              <a:t>НСПТ, </a:t>
            </a:r>
            <a:r>
              <a:rPr lang="ru-RU" dirty="0">
                <a:solidFill>
                  <a:schemeClr val="tx2"/>
                </a:solidFill>
              </a:rPr>
              <a:t>при реализации участником оборота товаров, являющимся налогоплательщиком, применяющим </a:t>
            </a:r>
            <a:r>
              <a:rPr lang="ru-RU" b="1" dirty="0">
                <a:solidFill>
                  <a:schemeClr val="tx2"/>
                </a:solidFill>
              </a:rPr>
              <a:t>специальный налоговый режим или освобожденным от уплаты </a:t>
            </a:r>
            <a:r>
              <a:rPr lang="ru-RU" b="1" dirty="0" smtClean="0">
                <a:solidFill>
                  <a:schemeClr val="tx2"/>
                </a:solidFill>
              </a:rPr>
              <a:t>НДС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>
                <a:solidFill>
                  <a:schemeClr val="tx2"/>
                </a:solidFill>
              </a:rPr>
              <a:t>установлена обязанность по формированию </a:t>
            </a:r>
            <a:r>
              <a:rPr lang="ru-RU" b="1" dirty="0">
                <a:solidFill>
                  <a:schemeClr val="tx2"/>
                </a:solidFill>
              </a:rPr>
              <a:t>в электронной форме универсального передаточного документа</a:t>
            </a:r>
            <a:r>
              <a:rPr lang="ru-RU" dirty="0">
                <a:solidFill>
                  <a:schemeClr val="tx2"/>
                </a:solidFill>
              </a:rPr>
              <a:t>, сведения из которого подлежат </a:t>
            </a:r>
            <a:r>
              <a:rPr lang="ru-RU" b="1" dirty="0">
                <a:solidFill>
                  <a:schemeClr val="tx2"/>
                </a:solidFill>
              </a:rPr>
              <a:t>отражению в </a:t>
            </a:r>
            <a:r>
              <a:rPr lang="ru-RU" b="1" dirty="0" smtClean="0">
                <a:solidFill>
                  <a:schemeClr val="tx2"/>
                </a:solidFill>
              </a:rPr>
              <a:t>отчете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36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32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92696"/>
            <a:ext cx="10515600" cy="57606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Ошибка № 2. </a:t>
            </a:r>
            <a:r>
              <a:rPr lang="ru-RU" sz="2000" b="1" dirty="0" smtClean="0">
                <a:solidFill>
                  <a:srgbClr val="FF0000"/>
                </a:solidFill>
              </a:rPr>
              <a:t>Не указание реквизитов </a:t>
            </a:r>
            <a:r>
              <a:rPr lang="ru-RU" sz="2000" b="1" dirty="0" err="1" smtClean="0">
                <a:solidFill>
                  <a:srgbClr val="FF0000"/>
                </a:solidFill>
              </a:rPr>
              <a:t>прослеживаемости</a:t>
            </a:r>
            <a:r>
              <a:rPr lang="ru-RU" sz="2000" b="1" dirty="0" smtClean="0">
                <a:solidFill>
                  <a:srgbClr val="FF0000"/>
                </a:solidFill>
              </a:rPr>
              <a:t> в счетах-фактурах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8584" y="2454876"/>
            <a:ext cx="18473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23393" y="1451686"/>
            <a:ext cx="35996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Участники </a:t>
            </a:r>
            <a:r>
              <a:rPr lang="ru-RU" sz="2400" b="1" dirty="0"/>
              <a:t>оборота </a:t>
            </a:r>
            <a:r>
              <a:rPr lang="ru-RU" sz="2400" b="1" dirty="0" smtClean="0"/>
              <a:t>товаров</a:t>
            </a:r>
            <a:r>
              <a:rPr lang="ru-RU" sz="2400" dirty="0"/>
              <a:t> </a:t>
            </a:r>
            <a:r>
              <a:rPr lang="ru-RU" sz="1600" dirty="0" smtClean="0"/>
              <a:t>в счетах-фактурах, сформированных при реализации товаров, подлежащих прослеживаемости, </a:t>
            </a:r>
            <a:r>
              <a:rPr lang="ru-RU" sz="1600" dirty="0"/>
              <a:t>и, как следствие, в книгах продаж и книгах покупок не </a:t>
            </a:r>
            <a:r>
              <a:rPr lang="ru-RU" sz="1600" dirty="0" smtClean="0"/>
              <a:t>указали </a:t>
            </a:r>
            <a:r>
              <a:rPr lang="ru-RU" sz="1600" dirty="0"/>
              <a:t>сведения </a:t>
            </a:r>
            <a:r>
              <a:rPr lang="ru-RU" sz="1600" dirty="0" smtClean="0"/>
              <a:t>о: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600" dirty="0" smtClean="0"/>
              <a:t> </a:t>
            </a:r>
            <a:r>
              <a:rPr lang="ru-RU" sz="1600" dirty="0"/>
              <a:t>количественной единице измерения товара, используемой в целях осуществления </a:t>
            </a:r>
            <a:r>
              <a:rPr lang="ru-RU" sz="1600" dirty="0" smtClean="0"/>
              <a:t>прослеживаемости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600" dirty="0" smtClean="0"/>
              <a:t>количестве </a:t>
            </a:r>
            <a:r>
              <a:rPr lang="ru-RU" sz="1600" dirty="0"/>
              <a:t>товара, подлежащего прослеживаемости, в количественной единице измерения товара, используемой в целях осуществления </a:t>
            </a:r>
            <a:r>
              <a:rPr lang="ru-RU" sz="1600" dirty="0" smtClean="0"/>
              <a:t>прослеживаемости*</a:t>
            </a:r>
            <a:endParaRPr lang="ru-RU" sz="1600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4223069" y="2799122"/>
            <a:ext cx="883509" cy="565481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159896" y="2318657"/>
            <a:ext cx="27363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Правильно:</a:t>
            </a:r>
            <a:r>
              <a:rPr lang="ru-RU" dirty="0" smtClean="0"/>
              <a:t> при реализации прослеживаемого товара заполняются графы 11, 12, 12а, 13 счета-фактуры, в которых указываются сведения о реквизитах прослеживаемости.</a:t>
            </a:r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>
            <a:off x="7983116" y="1442766"/>
            <a:ext cx="16283" cy="2952112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112224" y="2348141"/>
            <a:ext cx="360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rgbClr val="C00000"/>
                </a:solidFill>
              </a:rPr>
              <a:t>За </a:t>
            </a:r>
            <a:r>
              <a:rPr lang="ru-RU" sz="2000" dirty="0" err="1" smtClean="0">
                <a:solidFill>
                  <a:srgbClr val="C00000"/>
                </a:solidFill>
              </a:rPr>
              <a:t>неуказание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>
                <a:solidFill>
                  <a:srgbClr val="C00000"/>
                </a:solidFill>
              </a:rPr>
              <a:t>сведений о реквизитах прослеживаемости в счетах-фактурах </a:t>
            </a:r>
            <a:r>
              <a:rPr lang="ru-RU" sz="2000" dirty="0" smtClean="0">
                <a:solidFill>
                  <a:srgbClr val="C00000"/>
                </a:solidFill>
              </a:rPr>
              <a:t>Проектом </a:t>
            </a:r>
            <a:r>
              <a:rPr lang="ru-RU" sz="2000" dirty="0">
                <a:solidFill>
                  <a:srgbClr val="C00000"/>
                </a:solidFill>
              </a:rPr>
              <a:t>ФЗ КоАП </a:t>
            </a:r>
            <a:r>
              <a:rPr lang="ru-RU" sz="2000" b="1" dirty="0">
                <a:solidFill>
                  <a:srgbClr val="C00000"/>
                </a:solidFill>
              </a:rPr>
              <a:t>предусмотрена </a:t>
            </a:r>
            <a:r>
              <a:rPr lang="ru-RU" sz="2000" b="1" dirty="0" smtClean="0">
                <a:solidFill>
                  <a:srgbClr val="C00000"/>
                </a:solidFill>
              </a:rPr>
              <a:t>административная ответственность</a:t>
            </a:r>
            <a:r>
              <a:rPr lang="ru-RU" sz="2000" b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7005" y="5591439"/>
            <a:ext cx="105088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*к реквизитам прослеживаемости относятся</a:t>
            </a:r>
            <a:r>
              <a:rPr lang="ru-RU" sz="1100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регистрационный номер партии товара, подлежащего </a:t>
            </a:r>
            <a:r>
              <a:rPr lang="ru-RU" sz="1100" dirty="0" err="1" smtClean="0"/>
              <a:t>прослеживаемости</a:t>
            </a:r>
            <a:r>
              <a:rPr lang="ru-RU" sz="1100" dirty="0" smtClean="0"/>
              <a:t> (РНПТ)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количественная единица измерения товара, используемая в целях осуществления прослеживаемости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количество товара, подлежащего прослеживаемости, в количественной единице измерения товара, используемой в целях осуществления прослеживаемости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37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10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32657"/>
            <a:ext cx="10515600" cy="79208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Ошибка № 3. </a:t>
            </a:r>
            <a:r>
              <a:rPr lang="ru-RU" sz="2000" b="1" dirty="0">
                <a:solidFill>
                  <a:srgbClr val="FF0000"/>
                </a:solidFill>
              </a:rPr>
              <a:t>Необоснованное включение сведений об операциях с товарами, подлежащими прослеживаемости, в отчете об операциях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3392" y="3200078"/>
            <a:ext cx="43204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Участники </a:t>
            </a:r>
            <a:r>
              <a:rPr lang="ru-RU" sz="2000" b="1" dirty="0"/>
              <a:t>оборота товаров</a:t>
            </a:r>
            <a:r>
              <a:rPr lang="ru-RU" sz="2000" dirty="0"/>
              <a:t>, являющихся налогоплательщиками налога на добавленную стоимость, необоснованно </a:t>
            </a:r>
            <a:r>
              <a:rPr lang="ru-RU" sz="2000" dirty="0" smtClean="0"/>
              <a:t>включили в отчет об операциях сведения </a:t>
            </a:r>
            <a:r>
              <a:rPr lang="ru-RU" sz="2000" dirty="0"/>
              <a:t>об операциях с товаром, подлежащим прослеживаемости, которые подлежат отражению в </a:t>
            </a:r>
            <a:r>
              <a:rPr lang="ru-RU" sz="2000" dirty="0" smtClean="0"/>
              <a:t>декларации </a:t>
            </a:r>
            <a:r>
              <a:rPr lang="ru-RU" sz="2000" dirty="0"/>
              <a:t>по </a:t>
            </a:r>
            <a:r>
              <a:rPr lang="ru-RU" sz="2000" dirty="0" smtClean="0"/>
              <a:t>НДС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940809" y="1124744"/>
            <a:ext cx="106344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000" dirty="0" smtClean="0">
                <a:solidFill>
                  <a:schemeClr val="tx2"/>
                </a:solidFill>
              </a:rPr>
              <a:t>Положениями </a:t>
            </a:r>
            <a:r>
              <a:rPr lang="ru-RU" sz="2000" dirty="0">
                <a:solidFill>
                  <a:schemeClr val="tx2"/>
                </a:solidFill>
              </a:rPr>
              <a:t>абзаца третьего пункта 33 Положения установлен </a:t>
            </a:r>
            <a:r>
              <a:rPr lang="ru-RU" sz="2000" b="1" dirty="0">
                <a:solidFill>
                  <a:schemeClr val="tx2"/>
                </a:solidFill>
              </a:rPr>
              <a:t>закрытый перечень операций</a:t>
            </a:r>
            <a:r>
              <a:rPr lang="ru-RU" sz="2000" dirty="0">
                <a:solidFill>
                  <a:schemeClr val="tx2"/>
                </a:solidFill>
              </a:rPr>
              <a:t>, при осуществлении которых участник оборота товаров, </a:t>
            </a:r>
            <a:r>
              <a:rPr lang="ru-RU" sz="2000" b="1" dirty="0">
                <a:solidFill>
                  <a:schemeClr val="tx2"/>
                </a:solidFill>
              </a:rPr>
              <a:t>являющийся налогоплательщиком </a:t>
            </a:r>
            <a:r>
              <a:rPr lang="ru-RU" sz="2000" b="1" dirty="0" smtClean="0">
                <a:solidFill>
                  <a:schemeClr val="tx2"/>
                </a:solidFill>
              </a:rPr>
              <a:t>НДС, </a:t>
            </a:r>
            <a:r>
              <a:rPr lang="ru-RU" sz="2000" b="1" dirty="0">
                <a:solidFill>
                  <a:schemeClr val="tx2"/>
                </a:solidFill>
              </a:rPr>
              <a:t>обязан представлять </a:t>
            </a:r>
            <a:r>
              <a:rPr lang="ru-RU" sz="2000" b="1" dirty="0" smtClean="0">
                <a:solidFill>
                  <a:schemeClr val="tx2"/>
                </a:solidFill>
              </a:rPr>
              <a:t>отчет</a:t>
            </a:r>
            <a:r>
              <a:rPr lang="ru-RU" sz="2000" b="1" dirty="0">
                <a:solidFill>
                  <a:schemeClr val="tx2"/>
                </a:solidFill>
              </a:rPr>
              <a:t>. </a:t>
            </a:r>
            <a:r>
              <a:rPr lang="ru-RU" sz="2000" dirty="0">
                <a:solidFill>
                  <a:schemeClr val="tx2"/>
                </a:solidFill>
              </a:rPr>
              <a:t>При этом </a:t>
            </a:r>
            <a:r>
              <a:rPr lang="ru-RU" sz="2000" b="1" dirty="0">
                <a:solidFill>
                  <a:schemeClr val="tx2"/>
                </a:solidFill>
              </a:rPr>
              <a:t>перечисленные</a:t>
            </a:r>
            <a:r>
              <a:rPr lang="ru-RU" sz="2000" dirty="0">
                <a:solidFill>
                  <a:schemeClr val="tx2"/>
                </a:solidFill>
              </a:rPr>
              <a:t> в абзаце третьем пункта 33 Положения </a:t>
            </a:r>
            <a:r>
              <a:rPr lang="ru-RU" sz="2000" b="1" dirty="0">
                <a:solidFill>
                  <a:schemeClr val="tx2"/>
                </a:solidFill>
              </a:rPr>
              <a:t>операции</a:t>
            </a:r>
            <a:r>
              <a:rPr lang="ru-RU" sz="2000" dirty="0">
                <a:solidFill>
                  <a:schemeClr val="tx2"/>
                </a:solidFill>
              </a:rPr>
              <a:t> в соответствии с российским законодательством </a:t>
            </a:r>
            <a:r>
              <a:rPr lang="ru-RU" sz="2000" b="1" dirty="0">
                <a:solidFill>
                  <a:schemeClr val="tx2"/>
                </a:solidFill>
              </a:rPr>
              <a:t>не подлежат отражению в книге покупок, книге продаж и журналах учета выставленных и полученных счетов-фактур. </a:t>
            </a:r>
          </a:p>
          <a:p>
            <a:endParaRPr lang="ru-RU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5971397" y="2738413"/>
            <a:ext cx="51651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Правильно:</a:t>
            </a:r>
            <a:r>
              <a:rPr lang="ru-RU" sz="2000" dirty="0" smtClean="0"/>
              <a:t> </a:t>
            </a:r>
            <a:r>
              <a:rPr lang="ru-RU" sz="2000" b="1" dirty="0" smtClean="0"/>
              <a:t>Плательщики НДС отражают </a:t>
            </a:r>
            <a:r>
              <a:rPr lang="ru-RU" sz="2000" dirty="0" smtClean="0"/>
              <a:t>сведения об операциях с прослеживаемым товаром </a:t>
            </a:r>
            <a:r>
              <a:rPr lang="ru-RU" sz="2000" b="1" dirty="0" smtClean="0"/>
              <a:t>в декларации по НДС</a:t>
            </a:r>
            <a:r>
              <a:rPr lang="ru-RU" sz="2000" dirty="0" smtClean="0"/>
              <a:t>, кроме операций по утилизации, захоронению, передачи в переработку, а также иных операций по реализации (передаче), приобретению (получению)товара, подлежащего прослеживаемости, сведения о которых не подлежат отражению в книге покупок и книге продаж декларации по НДС. Для таких операций представляется о</a:t>
            </a:r>
          </a:p>
          <a:p>
            <a:pPr algn="just"/>
            <a:r>
              <a:rPr lang="ru-RU" sz="2000" dirty="0"/>
              <a:t>О</a:t>
            </a:r>
            <a:r>
              <a:rPr lang="ru-RU" sz="2000" dirty="0" smtClean="0"/>
              <a:t>тчет.</a:t>
            </a:r>
            <a:endParaRPr lang="ru-RU" sz="2000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5087888" y="3892052"/>
            <a:ext cx="883509" cy="565481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38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12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973" y="332657"/>
            <a:ext cx="10515600" cy="81559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Ошибка № 4.</a:t>
            </a:r>
            <a:r>
              <a:rPr lang="ru-RU" sz="2000" b="1" dirty="0" smtClean="0">
                <a:solidFill>
                  <a:srgbClr val="FF0000"/>
                </a:solidFill>
              </a:rPr>
              <a:t> Формирование при возврате товара вместо корректировочного счета-фактуры, первичный счет-фактуры в отсутствии нового договора поставки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5732" y="3755586"/>
            <a:ext cx="35040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Выявлены </a:t>
            </a:r>
            <a:r>
              <a:rPr lang="ru-RU" dirty="0"/>
              <a:t>случаи, когда участником оборота товаров, являющимся налогоплательщиком налога на добавленную стоимость, при возврате товара, подлежащего прослеживаемости, сформированы </a:t>
            </a:r>
            <a:r>
              <a:rPr lang="ru-RU" b="1" dirty="0"/>
              <a:t>счет-фактуры на отгрузку в отсутствие нового договора </a:t>
            </a:r>
            <a:r>
              <a:rPr lang="ru-RU" b="1" dirty="0" smtClean="0"/>
              <a:t>поставки</a:t>
            </a:r>
            <a:endParaRPr lang="ru-RU" b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3935760" y="4805930"/>
            <a:ext cx="765031" cy="484632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7680176" y="3356992"/>
            <a:ext cx="9144" cy="3191256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7752185" y="3401642"/>
            <a:ext cx="338437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В случае, если при возврате товара формируется счет-фактура, в котором в качестве поставщика указан покупатель в отсутствие нового договора поставки, </a:t>
            </a:r>
            <a:r>
              <a:rPr lang="ru-RU" sz="1600" b="1" dirty="0" smtClean="0">
                <a:solidFill>
                  <a:srgbClr val="C00000"/>
                </a:solidFill>
              </a:rPr>
              <a:t>бывший продавец (организация, указанная в счете-фактуре в качестве покупателя) не вправе принять НДС к вычету при получении такого счета-фактуры</a:t>
            </a:r>
            <a:r>
              <a:rPr lang="ru-RU" sz="1600" dirty="0" smtClean="0">
                <a:solidFill>
                  <a:srgbClr val="C00000"/>
                </a:solidFill>
              </a:rPr>
              <a:t> согласно позиции, изложенной в письме Минфина России от 10.04.2019 № 03-07-09/25208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3852" y="1148250"/>
            <a:ext cx="107624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dirty="0" smtClean="0">
                <a:solidFill>
                  <a:schemeClr val="tx2"/>
                </a:solidFill>
              </a:rPr>
              <a:t>В </a:t>
            </a:r>
            <a:r>
              <a:rPr lang="ru-RU" dirty="0">
                <a:solidFill>
                  <a:schemeClr val="tx2"/>
                </a:solidFill>
              </a:rPr>
              <a:t>соответствии с изменениями, внесенными в постановление Правительства Российской Федерации от 26.12.2011 № 1137, начиная с 1 апреля 2019 года у </a:t>
            </a:r>
            <a:r>
              <a:rPr lang="ru-RU" b="1" dirty="0">
                <a:solidFill>
                  <a:schemeClr val="tx2"/>
                </a:solidFill>
              </a:rPr>
              <a:t>покупателя, являющегося налогоплательщиком </a:t>
            </a:r>
            <a:r>
              <a:rPr lang="ru-RU" b="1" dirty="0" smtClean="0">
                <a:solidFill>
                  <a:schemeClr val="tx2"/>
                </a:solidFill>
              </a:rPr>
              <a:t>НДС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b="1" dirty="0">
                <a:solidFill>
                  <a:schemeClr val="tx2"/>
                </a:solidFill>
              </a:rPr>
              <a:t>отсутствует обязанность по выставлению счетов-фактур по возвращаемым товарам</a:t>
            </a:r>
            <a:r>
              <a:rPr lang="ru-RU" dirty="0">
                <a:solidFill>
                  <a:schemeClr val="tx2"/>
                </a:solidFill>
              </a:rPr>
              <a:t>, принятым им на учет. В связи с этим </a:t>
            </a:r>
            <a:r>
              <a:rPr lang="ru-RU" b="1" dirty="0">
                <a:solidFill>
                  <a:schemeClr val="tx2"/>
                </a:solidFill>
              </a:rPr>
              <a:t>при возврате покупателем товаров продавцом выставляются корректировочные </a:t>
            </a:r>
            <a:r>
              <a:rPr lang="ru-RU" b="1" dirty="0" smtClean="0">
                <a:solidFill>
                  <a:schemeClr val="tx2"/>
                </a:solidFill>
              </a:rPr>
              <a:t>счета-фактуры.</a:t>
            </a:r>
          </a:p>
          <a:p>
            <a:pPr indent="449263" algn="just"/>
            <a:r>
              <a:rPr lang="ru-RU" dirty="0" smtClean="0">
                <a:solidFill>
                  <a:schemeClr val="tx2"/>
                </a:solidFill>
              </a:rPr>
              <a:t>Если </a:t>
            </a:r>
            <a:r>
              <a:rPr lang="ru-RU" dirty="0">
                <a:solidFill>
                  <a:schemeClr val="tx2"/>
                </a:solidFill>
              </a:rPr>
              <a:t>товары, ранее приобретенные и принятые на учет покупателем, в дальнейшем реализуются на основании нового договора поставки, по которому покупатель выступает поставщиком товаров, а бывший поставщик выступает покупателем, то в отношении таких товаров выставляются счета-фактуры в порядке, предусмотренном пунктом 3 статьи 168 Кодекса.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88809" y="3894084"/>
            <a:ext cx="29523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Правильно: </a:t>
            </a:r>
            <a:r>
              <a:rPr lang="ru-RU" dirty="0" smtClean="0"/>
              <a:t>При изменении стоимости или стоимости и количества товара, подлежащего прослеживаемости выставляется </a:t>
            </a:r>
            <a:r>
              <a:rPr lang="ru-RU" b="1" dirty="0" smtClean="0"/>
              <a:t>корректировочный счет-фактура.</a:t>
            </a:r>
            <a:endParaRPr lang="ru-RU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39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5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04664"/>
            <a:ext cx="10729192" cy="720080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ИЗМЕНЕНИЯ В НОРМАТИВНЫЕ ПРАВОВЫЕ АКТЫ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911424" y="1124744"/>
            <a:ext cx="1022513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solidFill>
                  <a:srgbClr val="FF0000"/>
                </a:solidFill>
              </a:rPr>
              <a:t>Приказ </a:t>
            </a:r>
            <a:r>
              <a:rPr lang="ru-RU" sz="2400" dirty="0">
                <a:solidFill>
                  <a:srgbClr val="FF0000"/>
                </a:solidFill>
              </a:rPr>
              <a:t>Федеральной налоговой службы от 26.03.2021г. № ЕД-7-3/228@ </a:t>
            </a:r>
            <a:r>
              <a:rPr lang="ru-RU" sz="2000" b="0" dirty="0"/>
              <a:t>о внесении изменений в приложения к приказу Федеральной налоговой службы от 29 октября 2014 года № ММВ-7-3/558@ об утверждении формы </a:t>
            </a:r>
            <a:r>
              <a:rPr lang="ru-RU" sz="2000" dirty="0"/>
              <a:t>налоговой декларации по налогу на добавленную стоимость</a:t>
            </a:r>
            <a:r>
              <a:rPr lang="ru-RU" sz="2000" b="0" dirty="0"/>
              <a:t>, порядка ее заполнения, а также формата представления налоговой декларации по налогу на добавленную стоимость в электронной форме</a:t>
            </a:r>
          </a:p>
          <a:p>
            <a:r>
              <a:rPr lang="ru-RU" sz="2400" dirty="0"/>
              <a:t> 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Приказ ФНС России от </a:t>
            </a:r>
            <a:r>
              <a:rPr lang="ru-RU" sz="2400" dirty="0" smtClean="0">
                <a:solidFill>
                  <a:srgbClr val="FF0000"/>
                </a:solidFill>
              </a:rPr>
              <a:t>19.12.2018г. </a:t>
            </a:r>
            <a:r>
              <a:rPr lang="ru-RU" sz="2400" dirty="0">
                <a:solidFill>
                  <a:srgbClr val="FF0000"/>
                </a:solidFill>
              </a:rPr>
              <a:t>N ММВ-7-15/820@ </a:t>
            </a:r>
            <a:r>
              <a:rPr lang="ru-RU" sz="2000" b="0" dirty="0"/>
              <a:t>об утверждении формата документов в электронной форме:</a:t>
            </a:r>
            <a:endParaRPr lang="ru-RU" sz="2400" b="0" dirty="0"/>
          </a:p>
          <a:p>
            <a:r>
              <a:rPr lang="ru-RU" sz="2000" dirty="0"/>
              <a:t>1. Счет-фактура</a:t>
            </a:r>
          </a:p>
          <a:p>
            <a:r>
              <a:rPr lang="ru-RU" sz="2000" dirty="0"/>
              <a:t>2. Универсальный передаточный документ</a:t>
            </a:r>
          </a:p>
          <a:p>
            <a:r>
              <a:rPr lang="ru-RU" sz="2400" dirty="0"/>
              <a:t> 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Приказ ФНС России от </a:t>
            </a:r>
            <a:r>
              <a:rPr lang="ru-RU" sz="2400" dirty="0" smtClean="0">
                <a:solidFill>
                  <a:srgbClr val="FF0000"/>
                </a:solidFill>
              </a:rPr>
              <a:t>12.10.2020г. </a:t>
            </a:r>
            <a:r>
              <a:rPr lang="ru-RU" sz="2400" dirty="0">
                <a:solidFill>
                  <a:srgbClr val="FF0000"/>
                </a:solidFill>
              </a:rPr>
              <a:t>N ЕД-7-26/736@ </a:t>
            </a:r>
            <a:r>
              <a:rPr lang="ru-RU" sz="2000" b="0" dirty="0"/>
              <a:t>об утверждении формата документов в электронной форме:</a:t>
            </a:r>
            <a:endParaRPr lang="ru-RU" sz="2400" b="0" dirty="0"/>
          </a:p>
          <a:p>
            <a:r>
              <a:rPr lang="ru-RU" sz="2000" dirty="0"/>
              <a:t>1. Корректировочный счет-фактура</a:t>
            </a:r>
          </a:p>
          <a:p>
            <a:r>
              <a:rPr lang="ru-RU" sz="2000" dirty="0"/>
              <a:t>2. Универсальный корректировочный </a:t>
            </a:r>
            <a:r>
              <a:rPr lang="ru-RU" sz="2000" dirty="0" smtClean="0"/>
              <a:t>документ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3841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 Narrow" panose="020B0606020202030204" pitchFamily="34" charset="0"/>
                <a:cs typeface="Arial" pitchFamily="34" charset="0"/>
              </a:rPr>
              <a:t>Спасибо за внимание!</a:t>
            </a:r>
            <a:endParaRPr lang="ru-RU" sz="2800" i="1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94816" y="5630470"/>
            <a:ext cx="3168352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31904" y="836712"/>
            <a:ext cx="1800200" cy="158417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10" descr="FNS_vizitka_for_rukovodstv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904" y="692696"/>
            <a:ext cx="1872208" cy="194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992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Импорт прослеживаемого товара в Россию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2279576" y="1196752"/>
            <a:ext cx="8424936" cy="49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endParaRPr lang="ru-RU" sz="2200" b="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187623"/>
            <a:ext cx="8223969" cy="5474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834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Реализация прослеживаемого товара по России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2279576" y="1196752"/>
            <a:ext cx="8424936" cy="49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endParaRPr lang="ru-RU" sz="2200" b="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1315569"/>
            <a:ext cx="8555434" cy="523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208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620688"/>
            <a:ext cx="10729192" cy="774312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Экспорт прослеживаемого товара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2279576" y="1196752"/>
            <a:ext cx="8424936" cy="49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endParaRPr lang="ru-RU" sz="2200" b="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1291652"/>
            <a:ext cx="8517334" cy="526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81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7856" y="404664"/>
            <a:ext cx="10729192" cy="576064"/>
          </a:xfrm>
        </p:spPr>
        <p:txBody>
          <a:bodyPr>
            <a:normAutofit/>
          </a:bodyPr>
          <a:lstStyle/>
          <a:p>
            <a:pPr algn="ctr"/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ИЗМЕНЕНИЯ В НК РФ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8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839416" y="980728"/>
            <a:ext cx="1036915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000" dirty="0" smtClean="0">
                <a:solidFill>
                  <a:srgbClr val="FF0000"/>
                </a:solidFill>
              </a:rPr>
              <a:t>Статья </a:t>
            </a:r>
            <a:r>
              <a:rPr lang="ru-RU" sz="2000" dirty="0">
                <a:solidFill>
                  <a:srgbClr val="FF0000"/>
                </a:solidFill>
              </a:rPr>
              <a:t>88. Камеральная налоговая </a:t>
            </a:r>
            <a:r>
              <a:rPr lang="ru-RU" sz="2000" dirty="0" smtClean="0">
                <a:solidFill>
                  <a:srgbClr val="FF0000"/>
                </a:solidFill>
              </a:rPr>
              <a:t>проверка</a:t>
            </a:r>
            <a:endParaRPr lang="ru-RU" sz="2000" dirty="0">
              <a:solidFill>
                <a:srgbClr val="FF0000"/>
              </a:solidFill>
            </a:endParaRPr>
          </a:p>
          <a:p>
            <a:r>
              <a:rPr lang="ru-RU" sz="1800" dirty="0">
                <a:solidFill>
                  <a:srgbClr val="FF0000"/>
                </a:solidFill>
              </a:rPr>
              <a:t>п</a:t>
            </a:r>
            <a:r>
              <a:rPr lang="ru-RU" sz="1800" dirty="0" smtClean="0">
                <a:solidFill>
                  <a:srgbClr val="FF0000"/>
                </a:solidFill>
              </a:rPr>
              <a:t>. 8.9</a:t>
            </a:r>
            <a:r>
              <a:rPr lang="ru-RU" sz="1800" dirty="0">
                <a:solidFill>
                  <a:srgbClr val="FF0000"/>
                </a:solidFill>
              </a:rPr>
              <a:t>. </a:t>
            </a:r>
            <a:r>
              <a:rPr lang="ru-RU" sz="1800" b="0" dirty="0"/>
              <a:t>При проведении камеральной налоговой проверки налоговой декларации, обязанность по представлению которой возложена на налогоплательщика в соответствии с пунктом 2 статьи 80, главами 21 и 26.2 </a:t>
            </a:r>
            <a:r>
              <a:rPr lang="ru-RU" sz="1800" b="0" dirty="0" smtClean="0"/>
              <a:t>НК РФ, </a:t>
            </a:r>
            <a:r>
              <a:rPr lang="ru-RU" sz="1800" b="0" dirty="0"/>
              <a:t>или налоговой декларации, обязанность по представлению которой возложена на налогоплательщика в соответствии с главой 26.1 </a:t>
            </a:r>
            <a:r>
              <a:rPr lang="ru-RU" sz="1800" b="0" dirty="0" smtClean="0"/>
              <a:t>НК РФ, </a:t>
            </a:r>
            <a:r>
              <a:rPr lang="ru-RU" sz="1800" dirty="0"/>
              <a:t>налоговый орган вправе истребовать у налогоплательщика</a:t>
            </a:r>
            <a:r>
              <a:rPr lang="ru-RU" sz="1800" b="0" dirty="0"/>
              <a:t>, если иное не предусмотрено настоящим пунктом, </a:t>
            </a:r>
            <a:r>
              <a:rPr lang="ru-RU" sz="1800" dirty="0"/>
              <a:t>счета-фактуры, первичные и иные документы, относящиеся к операциям с товарами, подлежащими </a:t>
            </a:r>
            <a:r>
              <a:rPr lang="ru-RU" sz="1800" dirty="0" err="1"/>
              <a:t>прослеживаемости</a:t>
            </a:r>
            <a:r>
              <a:rPr lang="ru-RU" sz="1800" dirty="0"/>
              <a:t>, при выявлении </a:t>
            </a:r>
            <a:r>
              <a:rPr lang="ru-RU" sz="1800" dirty="0" smtClean="0"/>
              <a:t>несоответствий.</a:t>
            </a:r>
            <a:endParaRPr lang="ru-RU" sz="1800" dirty="0"/>
          </a:p>
          <a:p>
            <a:endParaRPr lang="ru-RU" sz="1800" dirty="0"/>
          </a:p>
          <a:p>
            <a:r>
              <a:rPr lang="ru-RU" sz="2000" dirty="0">
                <a:solidFill>
                  <a:srgbClr val="FF0000"/>
                </a:solidFill>
              </a:rPr>
              <a:t>Статья 92. </a:t>
            </a:r>
            <a:r>
              <a:rPr lang="ru-RU" sz="2000" dirty="0" smtClean="0">
                <a:solidFill>
                  <a:srgbClr val="FF0000"/>
                </a:solidFill>
              </a:rPr>
              <a:t>Осмотр</a:t>
            </a:r>
            <a:endParaRPr lang="ru-RU" sz="2000" dirty="0">
              <a:solidFill>
                <a:srgbClr val="FF0000"/>
              </a:solidFill>
            </a:endParaRPr>
          </a:p>
          <a:p>
            <a:r>
              <a:rPr lang="ru-RU" sz="1800" dirty="0">
                <a:solidFill>
                  <a:srgbClr val="FF0000"/>
                </a:solidFill>
              </a:rPr>
              <a:t>п.1. </a:t>
            </a:r>
            <a:r>
              <a:rPr lang="ru-RU" sz="1800" b="0" dirty="0"/>
              <a:t>Должностное лицо налогового органа в целях выяснения обстоятельств, имеющих значение для полноты проверки, вправе производить </a:t>
            </a:r>
            <a:r>
              <a:rPr lang="ru-RU" sz="1800" dirty="0"/>
              <a:t>осмотр территорий, помещений проверяемого лица, документов и предметов</a:t>
            </a:r>
            <a:r>
              <a:rPr lang="ru-RU" sz="1800" b="0" dirty="0"/>
              <a:t>:</a:t>
            </a:r>
          </a:p>
          <a:p>
            <a:r>
              <a:rPr lang="ru-RU" sz="1800" dirty="0" err="1">
                <a:solidFill>
                  <a:srgbClr val="FF0000"/>
                </a:solidFill>
              </a:rPr>
              <a:t>пп</a:t>
            </a:r>
            <a:r>
              <a:rPr lang="ru-RU" sz="1800" dirty="0">
                <a:solidFill>
                  <a:srgbClr val="FF0000"/>
                </a:solidFill>
              </a:rPr>
              <a:t>. 2. </a:t>
            </a:r>
            <a:r>
              <a:rPr lang="ru-RU" sz="1800" b="0" dirty="0" smtClean="0"/>
              <a:t>При </a:t>
            </a:r>
            <a:r>
              <a:rPr lang="ru-RU" sz="1800" b="0" dirty="0"/>
              <a:t>проведении </a:t>
            </a:r>
            <a:r>
              <a:rPr lang="ru-RU" sz="1800" dirty="0"/>
              <a:t>камеральной налоговой проверки </a:t>
            </a:r>
            <a:r>
              <a:rPr lang="ru-RU" sz="1800" b="0" dirty="0"/>
              <a:t>на основе налоговой декларации в случаях, предусмотренных пунктами 8, 8.1 и </a:t>
            </a:r>
            <a:r>
              <a:rPr lang="ru-RU" sz="1800" dirty="0"/>
              <a:t>8.9 статьи 88 </a:t>
            </a:r>
            <a:r>
              <a:rPr lang="ru-RU" sz="1800" dirty="0" smtClean="0"/>
              <a:t>НК РФ</a:t>
            </a:r>
            <a:endParaRPr lang="ru-RU" sz="1800" dirty="0"/>
          </a:p>
          <a:p>
            <a:r>
              <a:rPr lang="ru-RU" sz="1800" b="0" dirty="0"/>
              <a:t>Осмотр территорий, помещений, документов и предметов производится на основании мотивированного постановления должностного лица налогового органа, производящего осмотр. Указанное постановление подлежит утверждению руководителем (заместителем руководителя) налогового органа.</a:t>
            </a:r>
          </a:p>
        </p:txBody>
      </p:sp>
    </p:spTree>
    <p:extLst>
      <p:ext uri="{BB962C8B-B14F-4D97-AF65-F5344CB8AC3E}">
        <p14:creationId xmlns:p14="http://schemas.microsoft.com/office/powerpoint/2010/main" val="425362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476672"/>
            <a:ext cx="10729192" cy="918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Проект Федерального закона "О </a:t>
            </a:r>
            <a:r>
              <a:rPr lang="ru-RU" sz="26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внесении изменений в Кодекс Российской Федерации об административных правонарушениях</a:t>
            </a:r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"</a:t>
            </a:r>
            <a:b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</a:br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(подготовлен Минфином России, ID проекта 02/04/07-21/00117901) 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9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1384" y="1772816"/>
            <a:ext cx="107291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rgbClr val="FF0000"/>
                </a:solidFill>
              </a:rPr>
              <a:t>Планируется </a:t>
            </a:r>
            <a:r>
              <a:rPr lang="ru-RU" sz="2000" b="1" u="sng" dirty="0">
                <a:solidFill>
                  <a:srgbClr val="FF0000"/>
                </a:solidFill>
              </a:rPr>
              <a:t>вступление в силу с 01.07.2022г.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Статья 15.48</a:t>
            </a:r>
            <a:r>
              <a:rPr lang="ru-RU" sz="2000" dirty="0">
                <a:solidFill>
                  <a:srgbClr val="FF0000"/>
                </a:solidFill>
              </a:rPr>
              <a:t>. </a:t>
            </a:r>
            <a:r>
              <a:rPr lang="ru-RU" sz="2000" dirty="0"/>
              <a:t>Невыполнение обязанности по представлению налоговому органу отчета об операциях с товарами, подлежащими </a:t>
            </a:r>
            <a:r>
              <a:rPr lang="ru-RU" sz="2000" dirty="0" err="1"/>
              <a:t>прослеживаемости</a:t>
            </a:r>
            <a:r>
              <a:rPr lang="ru-RU" sz="2000" dirty="0"/>
              <a:t>, и (или) документов, содержащих реквизиты </a:t>
            </a:r>
            <a:r>
              <a:rPr lang="ru-RU" sz="2000" dirty="0" err="1"/>
              <a:t>прослеживаемости</a:t>
            </a:r>
            <a:r>
              <a:rPr lang="ru-RU" sz="2000" dirty="0"/>
              <a:t> (</a:t>
            </a:r>
            <a:r>
              <a:rPr lang="ru-RU" sz="2000" b="1" dirty="0"/>
              <a:t>ШТРАФ - 1000 руб. </a:t>
            </a:r>
            <a:r>
              <a:rPr lang="ru-RU" sz="2000" dirty="0"/>
              <a:t>за каждый непредставленный или несвоевременно представленный документ)</a:t>
            </a:r>
          </a:p>
          <a:p>
            <a:endParaRPr lang="ru-RU" sz="2000" b="1" dirty="0" smtClean="0"/>
          </a:p>
          <a:p>
            <a:r>
              <a:rPr lang="ru-RU" sz="2000" b="1" dirty="0" smtClean="0">
                <a:solidFill>
                  <a:srgbClr val="FF0000"/>
                </a:solidFill>
              </a:rPr>
              <a:t>Статья </a:t>
            </a:r>
            <a:r>
              <a:rPr lang="ru-RU" sz="2000" b="1" dirty="0">
                <a:solidFill>
                  <a:srgbClr val="FF0000"/>
                </a:solidFill>
              </a:rPr>
              <a:t>15.49</a:t>
            </a:r>
            <a:r>
              <a:rPr lang="ru-RU" sz="2000" dirty="0">
                <a:solidFill>
                  <a:srgbClr val="FF0000"/>
                </a:solidFill>
              </a:rPr>
              <a:t>. </a:t>
            </a:r>
            <a:r>
              <a:rPr lang="ru-RU" sz="2000" dirty="0" err="1"/>
              <a:t>Неотражение</a:t>
            </a:r>
            <a:r>
              <a:rPr lang="ru-RU" sz="2000" dirty="0"/>
              <a:t> (неполное отражение, искажение) реквизитов </a:t>
            </a:r>
            <a:r>
              <a:rPr lang="ru-RU" sz="2000" dirty="0" err="1"/>
              <a:t>прослеживаемости</a:t>
            </a:r>
            <a:r>
              <a:rPr lang="ru-RU" sz="2000" dirty="0"/>
              <a:t> в счетах-фактурах и (или) в УПД (</a:t>
            </a:r>
            <a:r>
              <a:rPr lang="ru-RU" sz="2000" b="1" dirty="0"/>
              <a:t>ШТРАФ - 1000 руб. </a:t>
            </a:r>
            <a:r>
              <a:rPr lang="ru-RU" sz="2000" dirty="0"/>
              <a:t>за каждый счет-фактуру или за каждый УПД)</a:t>
            </a:r>
          </a:p>
          <a:p>
            <a:endParaRPr lang="ru-RU" sz="2000" b="1" dirty="0" smtClean="0"/>
          </a:p>
          <a:p>
            <a:r>
              <a:rPr lang="ru-RU" sz="2000" b="1" dirty="0" smtClean="0">
                <a:solidFill>
                  <a:srgbClr val="FF0000"/>
                </a:solidFill>
              </a:rPr>
              <a:t>Статья </a:t>
            </a:r>
            <a:r>
              <a:rPr lang="ru-RU" sz="2000" b="1" dirty="0">
                <a:solidFill>
                  <a:srgbClr val="FF0000"/>
                </a:solidFill>
              </a:rPr>
              <a:t>15.50</a:t>
            </a:r>
            <a:r>
              <a:rPr lang="ru-RU" sz="2000" dirty="0">
                <a:solidFill>
                  <a:srgbClr val="FF0000"/>
                </a:solidFill>
              </a:rPr>
              <a:t>. </a:t>
            </a:r>
            <a:r>
              <a:rPr lang="ru-RU" sz="2000" dirty="0"/>
              <a:t>Искажение реквизитов </a:t>
            </a:r>
            <a:r>
              <a:rPr lang="ru-RU" sz="2000" dirty="0" err="1"/>
              <a:t>прослеживаемости</a:t>
            </a:r>
            <a:r>
              <a:rPr lang="ru-RU" sz="2000" dirty="0"/>
              <a:t> в отчете об операциях с товарами, подлежащими </a:t>
            </a:r>
            <a:r>
              <a:rPr lang="ru-RU" sz="2000" dirty="0" err="1"/>
              <a:t>прослеживаемости</a:t>
            </a:r>
            <a:r>
              <a:rPr lang="ru-RU" sz="2000" dirty="0"/>
              <a:t> (</a:t>
            </a:r>
            <a:r>
              <a:rPr lang="ru-RU" sz="2000" b="1" dirty="0"/>
              <a:t>ШТРАФ - 1000 руб. </a:t>
            </a:r>
            <a:r>
              <a:rPr lang="ru-RU" sz="2000" dirty="0"/>
              <a:t>за каждый отчет)</a:t>
            </a:r>
          </a:p>
          <a:p>
            <a:endParaRPr lang="ru-RU" sz="2000" b="1" dirty="0" smtClean="0"/>
          </a:p>
          <a:p>
            <a:r>
              <a:rPr lang="ru-RU" sz="2000" b="1" dirty="0" smtClean="0">
                <a:solidFill>
                  <a:srgbClr val="FF0000"/>
                </a:solidFill>
              </a:rPr>
              <a:t>Статья </a:t>
            </a:r>
            <a:r>
              <a:rPr lang="ru-RU" sz="2000" b="1" dirty="0">
                <a:solidFill>
                  <a:srgbClr val="FF0000"/>
                </a:solidFill>
              </a:rPr>
              <a:t>15.51</a:t>
            </a:r>
            <a:r>
              <a:rPr lang="ru-RU" sz="2000" dirty="0">
                <a:solidFill>
                  <a:srgbClr val="FF0000"/>
                </a:solidFill>
              </a:rPr>
              <a:t>. </a:t>
            </a:r>
            <a:r>
              <a:rPr lang="ru-RU" sz="2000" dirty="0"/>
              <a:t>Нарушение установленного способа представления счетов-фактур и универсальных передаточных документов, содержащих реквизиты </a:t>
            </a:r>
            <a:r>
              <a:rPr lang="ru-RU" sz="2000" dirty="0" err="1"/>
              <a:t>прослеживаемости</a:t>
            </a:r>
            <a:r>
              <a:rPr lang="ru-RU" sz="2000" dirty="0"/>
              <a:t> (</a:t>
            </a:r>
            <a:r>
              <a:rPr lang="ru-RU" sz="2000" b="1" dirty="0"/>
              <a:t>ШТРАФ - 200 руб. </a:t>
            </a:r>
            <a:r>
              <a:rPr lang="ru-RU" sz="2000" dirty="0"/>
              <a:t>за каждый счет-фактуру или за каждый УПД, но </a:t>
            </a:r>
            <a:r>
              <a:rPr lang="ru-RU" sz="2000" b="1" dirty="0"/>
              <a:t>не более 100 тыс. руб</a:t>
            </a:r>
            <a:r>
              <a:rPr lang="ru-RU" sz="2000" b="1" dirty="0" smtClean="0"/>
              <a:t>.</a:t>
            </a:r>
            <a:r>
              <a:rPr lang="ru-RU" sz="2000" dirty="0" smtClean="0"/>
              <a:t>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6800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22951</TotalTime>
  <Words>7512</Words>
  <Application>Microsoft Office PowerPoint</Application>
  <PresentationFormat>Произвольный</PresentationFormat>
  <Paragraphs>611</Paragraphs>
  <Slides>40</Slides>
  <Notes>39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5_Present_FNS2012_A4</vt:lpstr>
      <vt:lpstr>НАЦИОНАЛЬНАЯ СИСТЕМА ПРОСЛЕЖИВАЕМОСТИ</vt:lpstr>
      <vt:lpstr>ПОСТАНОВЛЕНИЯ ПРАВИТЕЛЬСТВА РФ от 01.07.2021</vt:lpstr>
      <vt:lpstr>ИЗМЕНЕНИЯ В НОРМАТИВНЫЕ ПРАВОВЫЕ АКТЫ</vt:lpstr>
      <vt:lpstr>ИЗМЕНЕНИЯ В НОРМАТИВНЫЕ ПРАВОВЫЕ АКТЫ</vt:lpstr>
      <vt:lpstr>Импорт прослеживаемого товара в Россию</vt:lpstr>
      <vt:lpstr>Реализация прослеживаемого товара по России</vt:lpstr>
      <vt:lpstr>Экспорт прослеживаемого товара</vt:lpstr>
      <vt:lpstr>ИЗМЕНЕНИЯ В НК РФ</vt:lpstr>
      <vt:lpstr>Проект Федерального закона "О внесении изменений в Кодекс Российской Федерации об административных правонарушениях" (подготовлен Минфином России, ID проекта 02/04/07-21/00117901) </vt:lpstr>
      <vt:lpstr>ПОСТУПЛЕНИЕ НОВОГО ТОВАРА  -  присвоение рнпт</vt:lpstr>
      <vt:lpstr>СЕРВИСЫ  ФНС  РОССИИ  (сайт  -  nalog.gov.ru)</vt:lpstr>
      <vt:lpstr>Операции прекращения прослеживаемости</vt:lpstr>
      <vt:lpstr>Операции возобновления прослеживаемости</vt:lpstr>
      <vt:lpstr>Операции при приобретении (получении), реализации (передаче)</vt:lpstr>
      <vt:lpstr>Письмо ФНС России от 9 июля 2021 г. N ЕА-4-15/9627@</vt:lpstr>
      <vt:lpstr>Письмо ФНС России от 1 сентября 2021 г. N ЕА-4-15/12338@</vt:lpstr>
      <vt:lpstr>УВЕДОМЛЕНИЕ  ОБ  ОСТАТКАХ ТОВАРОВ</vt:lpstr>
      <vt:lpstr>Письмо ФНС России от 30 сентября 2021 г. N ЕА-4-15/13856@</vt:lpstr>
      <vt:lpstr>КНИГа Покупок с реквизитами прослеживаемости</vt:lpstr>
      <vt:lpstr>Письмо ФНС России от 30 сентября 2021 г. N ЕА-4-15/13856@</vt:lpstr>
      <vt:lpstr>КНИГа ПРОДАЖ с реквизитами прослеживаемости</vt:lpstr>
      <vt:lpstr>Письмо ФНС России от 4 октября 2021 г. N ЕА-4-15/14004@</vt:lpstr>
      <vt:lpstr>Письмо ФНС России от 19 октября 2021 г. N ЕА-4-15/14817@</vt:lpstr>
      <vt:lpstr>Письмо ФНС России от 19 октября 2021 г. N ЕА-4-15/14817@</vt:lpstr>
      <vt:lpstr>Письмо ФНС России от 19 октября 2021 г. N ЕА-4-15/14817@</vt:lpstr>
      <vt:lpstr>Письмо ФНС России от 19 октября 2021 г. N ЕА-4-15/14817@</vt:lpstr>
      <vt:lpstr>Письмо ФНС России от 8 апреля 2022г. N 08-05/0369@</vt:lpstr>
      <vt:lpstr>Письмо ФНС России от 8 апреля 2022г. N 08-05/0369@</vt:lpstr>
      <vt:lpstr>Письмо ФНС России от 8 апреля 2022г. N 08-05/0369@</vt:lpstr>
      <vt:lpstr>Письмо ФНС России от 3 декабря 2021 г. N ЕА-4-15/16911@</vt:lpstr>
      <vt:lpstr>Письмо ФНС России от 3 декабря 2021 г. N ЕА-4-15/16911@</vt:lpstr>
      <vt:lpstr>Письмо ФНС России от 3 декабря 2021 г. N ЕА-4-15/16911@</vt:lpstr>
      <vt:lpstr>Письмо ФНС России от 3 декабря 2021 г. N ЕА-4-15/16911@</vt:lpstr>
      <vt:lpstr>Презентация PowerPoint</vt:lpstr>
      <vt:lpstr>Презентация PowerPoint</vt:lpstr>
      <vt:lpstr>Ошибка № 1. Не отражение в отчетности реализации товара, подлежащего прослеживаемости</vt:lpstr>
      <vt:lpstr>Ошибка № 2. Не указание реквизитов прослеживаемости в счетах-фактурах</vt:lpstr>
      <vt:lpstr>Ошибка № 3. Необоснованное включение сведений об операциях с товарами, подлежащими прослеживаемости, в отчете об операциях</vt:lpstr>
      <vt:lpstr>Ошибка № 4. Формирование при возврате товара вместо корректировочного счета-фактуры, первичный счет-фактуры в отсутствии нового договора поставки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Терехин Дмитрий Владимирович</dc:creator>
  <cp:lastModifiedBy>Терехин Дмитрий Владимирович</cp:lastModifiedBy>
  <cp:revision>604</cp:revision>
  <cp:lastPrinted>2021-05-21T04:37:18Z</cp:lastPrinted>
  <dcterms:created xsi:type="dcterms:W3CDTF">2016-03-09T07:13:01Z</dcterms:created>
  <dcterms:modified xsi:type="dcterms:W3CDTF">2022-05-11T14:21:22Z</dcterms:modified>
</cp:coreProperties>
</file>