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456" r:id="rId2"/>
    <p:sldId id="474" r:id="rId3"/>
    <p:sldId id="484" r:id="rId4"/>
    <p:sldId id="487" r:id="rId5"/>
    <p:sldId id="486" r:id="rId6"/>
    <p:sldId id="488" r:id="rId7"/>
    <p:sldId id="489" r:id="rId8"/>
    <p:sldId id="393" r:id="rId9"/>
  </p:sldIdLst>
  <p:sldSz cx="10693400" cy="7561263"/>
  <p:notesSz cx="6797675" cy="9926638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62E839FC-AFD0-4873-AA3B-09517E1A4817}">
          <p14:sldIdLst>
            <p14:sldId id="456"/>
            <p14:sldId id="474"/>
            <p14:sldId id="484"/>
            <p14:sldId id="487"/>
            <p14:sldId id="486"/>
            <p14:sldId id="488"/>
            <p14:sldId id="489"/>
            <p14:sldId id="3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4DA3C"/>
    <a:srgbClr val="9933FF"/>
    <a:srgbClr val="F70909"/>
    <a:srgbClr val="B85808"/>
    <a:srgbClr val="898483"/>
    <a:srgbClr val="FF0000"/>
    <a:srgbClr val="FF33CC"/>
    <a:srgbClr val="00FF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0" autoAdjust="0"/>
    <p:restoredTop sz="86482" autoAdjust="0"/>
  </p:normalViewPr>
  <p:slideViewPr>
    <p:cSldViewPr>
      <p:cViewPr varScale="1">
        <p:scale>
          <a:sx n="89" d="100"/>
          <a:sy n="89" d="100"/>
        </p:scale>
        <p:origin x="-102" y="-12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80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1980930368362E-2"/>
          <c:y val="0"/>
          <c:w val="0.73893817794495509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5"/>
          <c:dPt>
            <c:idx val="0"/>
            <c:bubble3D val="0"/>
            <c:explosion val="0"/>
            <c:spPr>
              <a:solidFill>
                <a:schemeClr val="tx2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4.5055556079508466E-2"/>
                  <c:y val="-5.0174546275036168E-2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2902671419561854"/>
                  <c:y val="-9.0539140979601432E-3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9621109028482793E-3"/>
                  <c:y val="0.2981484210989705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985391347698618E-3"/>
                  <c:y val="-0.11117333201683244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3420811835629818E-2"/>
                  <c:y val="4.313851437032612E-2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3105874218646768"/>
                  <c:y val="1.1317392622450177E-2"/>
                </c:manualLayout>
              </c:layout>
              <c:spPr/>
              <c:txPr>
                <a:bodyPr/>
                <a:lstStyle/>
                <a:p>
                  <a:pPr>
                    <a:defRPr sz="2000" b="1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0482231641511735E-2"/>
                  <c:y val="-9.97588744480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2366089125194221E-2"/>
                  <c:y val="-7.488601345841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5815689130019687E-2"/>
                  <c:y val="6.18010868448112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НДФЛ, 199 млн. руб.</c:v>
                </c:pt>
                <c:pt idx="1">
                  <c:v>НДС, 445 млн. руб.</c:v>
                </c:pt>
                <c:pt idx="2">
                  <c:v>Спецрежимы, 80 млн. руб.</c:v>
                </c:pt>
                <c:pt idx="3">
                  <c:v>Страховые взносы, 56 млн. руб.</c:v>
                </c:pt>
                <c:pt idx="4">
                  <c:v>Иные налоги, 180 млн. руб.</c:v>
                </c:pt>
                <c:pt idx="5">
                  <c:v>Налог на прибыль, 74 млн. руб.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0.19</c:v>
                </c:pt>
                <c:pt idx="1">
                  <c:v>0.43</c:v>
                </c:pt>
                <c:pt idx="2">
                  <c:v>0.08</c:v>
                </c:pt>
                <c:pt idx="3">
                  <c:v>0.05</c:v>
                </c:pt>
                <c:pt idx="4">
                  <c:v>0.18</c:v>
                </c:pt>
                <c:pt idx="5">
                  <c:v>7.0000000000000007E-2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7043714925022344"/>
          <c:y val="3.9482907439946972E-2"/>
          <c:w val="0.2224456280285956"/>
          <c:h val="0.62647204078253627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75308726380835E-2"/>
          <c:y val="3.8625690104555563E-2"/>
          <c:w val="0.63696619179065572"/>
          <c:h val="0.86497207051436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представлено УНД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0"/>
            </a:sp3d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представленных УНД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9102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УНД после требования НО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представленных УНД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2674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Самостоятельное представление УНД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представленных УНД 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007040"/>
        <c:axId val="113777984"/>
      </c:barChart>
      <c:catAx>
        <c:axId val="660070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3777984"/>
        <c:crosses val="autoZero"/>
        <c:auto val="1"/>
        <c:lblAlgn val="ctr"/>
        <c:lblOffset val="100"/>
        <c:noMultiLvlLbl val="0"/>
      </c:catAx>
      <c:valAx>
        <c:axId val="11377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6007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545499218035616"/>
          <c:y val="0.15145480061278796"/>
          <c:w val="0.24640488663652757"/>
          <c:h val="0.52797048147378045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ADAB330-CF65-4492-9ADF-9BD48AF1D3A6}" type="datetimeFigureOut">
              <a:rPr lang="ru-RU"/>
              <a:pPr>
                <a:defRPr/>
              </a:pPr>
              <a:t>25.05.2022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362AF5B-B964-456E-A08C-1E67ED9B5C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7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83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CBB09-5AF8-48B7-BF74-6F53023D1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757B0-8A63-41F3-85FA-AF1B7EBE1F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39DDF-A05E-450A-9DD7-0C2CB163C9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8B5A4-5712-472E-9FFC-0962F60844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089FB-7B48-47F2-A7A0-E8ACF9AD7B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AA2B7-0196-4ADC-B5C3-A604B673F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0A395-2C35-4B48-9D47-49626CD0E1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3BAB-CD03-4A77-86C4-6AACC74EC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9E86C-698D-4085-A3BE-0451D727CA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CCA36BB-6048-4509-9E86-B4056EE7E4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EA78D-E6B8-4286-BBF8-A31F9C28AF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 b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A3FA512-C4CB-4B09-8E1D-85F21526B3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66" r:id="rId7"/>
    <p:sldLayoutId id="2147483667" r:id="rId8"/>
    <p:sldLayoutId id="2147483659" r:id="rId9"/>
    <p:sldLayoutId id="2147483658" r:id="rId10"/>
    <p:sldLayoutId id="2147483657" r:id="rId11"/>
    <p:sldLayoutId id="2147483656" r:id="rId12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60363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78149" y="3470451"/>
            <a:ext cx="9894802" cy="340647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/>
              <a:t>Результаты проведения камерального контроля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рамках осуществления контрольно-надзорной деятельности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 </a:t>
            </a:r>
            <a:r>
              <a:rPr lang="ru-RU" sz="2400" dirty="0"/>
              <a:t>итогам </a:t>
            </a:r>
            <a:r>
              <a:rPr lang="ru-RU" sz="2400" dirty="0" smtClean="0"/>
              <a:t>2021 </a:t>
            </a:r>
            <a:r>
              <a:rPr lang="ru-RU" sz="2400" dirty="0"/>
              <a:t>года.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1800" dirty="0" err="1" smtClean="0"/>
              <a:t>Куртеев</a:t>
            </a:r>
            <a:r>
              <a:rPr lang="ru-RU" sz="1800" dirty="0" smtClean="0"/>
              <a:t> Константин Евгеньевич – </a:t>
            </a:r>
            <a:r>
              <a:rPr lang="ru-RU" sz="1800" dirty="0"/>
              <a:t>заместитель </a:t>
            </a:r>
            <a:r>
              <a:rPr lang="ru-RU" sz="1800" dirty="0" smtClean="0"/>
              <a:t> начальника отдела камерального контроля 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УФНС России по Удмуртской Республике</a:t>
            </a:r>
            <a:endParaRPr lang="ru-RU" sz="18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0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164" y="366772"/>
            <a:ext cx="9865096" cy="461531"/>
          </a:xfrm>
        </p:spPr>
        <p:txBody>
          <a:bodyPr/>
          <a:lstStyle/>
          <a:p>
            <a:pPr algn="ctr"/>
            <a:r>
              <a:rPr lang="ru-RU" altLang="ru-RU" sz="2000" dirty="0"/>
              <a:t>Итоги  камерального контроля </a:t>
            </a:r>
            <a:r>
              <a:rPr lang="ru-RU" altLang="ru-RU" sz="2000" dirty="0" smtClean="0"/>
              <a:t>за  2021</a:t>
            </a:r>
            <a:r>
              <a:rPr lang="en-US" altLang="ru-RU" sz="2000" dirty="0" smtClean="0"/>
              <a:t> </a:t>
            </a:r>
            <a:r>
              <a:rPr lang="ru-RU" altLang="ru-RU" sz="2000" dirty="0" smtClean="0"/>
              <a:t>год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1</a:t>
            </a:r>
          </a:p>
        </p:txBody>
      </p:sp>
      <p:graphicFrame>
        <p:nvGraphicFramePr>
          <p:cNvPr id="6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7790247"/>
              </p:ext>
            </p:extLst>
          </p:nvPr>
        </p:nvGraphicFramePr>
        <p:xfrm>
          <a:off x="810196" y="900311"/>
          <a:ext cx="9343651" cy="5472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6"/>
                <a:gridCol w="5112568"/>
                <a:gridCol w="1161353"/>
                <a:gridCol w="1282837"/>
                <a:gridCol w="1282837"/>
              </a:tblGrid>
              <a:tr h="580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месяцев </a:t>
                      </a:r>
                      <a:r>
                        <a:rPr lang="ru-R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месяцев </a:t>
                      </a:r>
                      <a:r>
                        <a:rPr lang="ru-R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Темп роста, </a:t>
                      </a:r>
                      <a:r>
                        <a:rPr lang="ru-R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</a:tr>
              <a:tr h="4562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Доначислено </a:t>
                      </a:r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камеральным проверкам, млн. руб.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265.2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491.4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185.3%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934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 аналитической работы налоговых органов в ходе КНП </a:t>
                      </a:r>
                      <a:r>
                        <a:rPr lang="ru-RU" sz="14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связи с самостоятельной оценкой рисков, млн. руб.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458.5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543.4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118.5%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80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контрольно-аналитическая работа, млн. руб.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723.7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1034.8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143.0%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Взыскано по камеральным налоговым проверкам, млн. руб.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81.9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102.04%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78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Взыскано по камеральным налоговым проверкам с учетом поступлений по мигрантам, млн. руб.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83.8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101.7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121.4%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0137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Поступление в бюджет результатам аналитической работы налоговых органов в ходе КНП </a:t>
                      </a:r>
                      <a:r>
                        <a:rPr lang="ru-RU" sz="14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4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связи с самостоятельной оценкой рисков, млн. руб.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415.5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487.8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117.4%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44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взыскано, млн. руб.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495.7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569.7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114.9%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552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Коэффициент взыскиваемости по результатам </a:t>
                      </a:r>
                      <a:r>
                        <a:rPr lang="ru-RU" sz="14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камеральных налоговых проверок, по контрольно- аналитической</a:t>
                      </a:r>
                      <a:r>
                        <a:rPr lang="ru-RU" sz="14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работе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55.05%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- 13.5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п.п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45" marR="8345" marT="83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64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4172" y="180231"/>
            <a:ext cx="9937104" cy="504056"/>
          </a:xfrm>
        </p:spPr>
        <p:txBody>
          <a:bodyPr/>
          <a:lstStyle/>
          <a:p>
            <a:pPr algn="ctr"/>
            <a:r>
              <a:rPr lang="ru-RU" altLang="ru-RU" sz="2000" dirty="0"/>
              <a:t>Структура доначислений по камеральным проверкам </a:t>
            </a:r>
            <a:r>
              <a:rPr lang="ru-RU" altLang="ru-RU" sz="2000" dirty="0" smtClean="0"/>
              <a:t/>
            </a:r>
            <a:br>
              <a:rPr lang="ru-RU" alt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учетом аналитической </a:t>
            </a:r>
            <a:r>
              <a:rPr lang="ru-RU" sz="2000" dirty="0" smtClean="0"/>
              <a:t>работы </a:t>
            </a:r>
            <a:r>
              <a:rPr lang="ru-RU" altLang="ru-RU" sz="2000" dirty="0" smtClean="0"/>
              <a:t>в </a:t>
            </a:r>
            <a:r>
              <a:rPr lang="ru-RU" altLang="ru-RU" sz="2000" dirty="0"/>
              <a:t>разрезе налогов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6" name="Заголовок 2"/>
          <p:cNvSpPr txBox="1">
            <a:spLocks noGrp="1"/>
          </p:cNvSpPr>
          <p:nvPr>
            <p:ph idx="1"/>
          </p:nvPr>
        </p:nvSpPr>
        <p:spPr bwMode="auto">
          <a:xfrm>
            <a:off x="3402484" y="900311"/>
            <a:ext cx="4104456" cy="47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u="sng" dirty="0" smtClean="0">
                <a:solidFill>
                  <a:schemeClr val="accent4">
                    <a:lumMod val="75000"/>
                  </a:schemeClr>
                </a:solidFill>
              </a:rPr>
              <a:t>2021 год, в</a:t>
            </a:r>
            <a:r>
              <a:rPr lang="ru-RU" sz="2000" u="sng" dirty="0" smtClean="0">
                <a:solidFill>
                  <a:schemeClr val="accent4">
                    <a:lumMod val="75000"/>
                  </a:schemeClr>
                </a:solidFill>
              </a:rPr>
              <a:t>сего 1 034,8 </a:t>
            </a:r>
            <a:r>
              <a:rPr lang="ru-RU" sz="2000" u="sng" dirty="0">
                <a:solidFill>
                  <a:schemeClr val="accent4">
                    <a:lumMod val="75000"/>
                  </a:schemeClr>
                </a:solidFill>
              </a:rPr>
              <a:t>млн. руб.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85337798"/>
              </p:ext>
            </p:extLst>
          </p:nvPr>
        </p:nvGraphicFramePr>
        <p:xfrm>
          <a:off x="238291" y="1554174"/>
          <a:ext cx="9860937" cy="5610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3473292" y="5292799"/>
            <a:ext cx="1010512" cy="31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100" dirty="0">
                <a:solidFill>
                  <a:schemeClr val="tx1"/>
                </a:solidFill>
              </a:rPr>
              <a:t>НДС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4095710" y="1938195"/>
            <a:ext cx="1152128" cy="3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прибыль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4914652" y="3367558"/>
            <a:ext cx="1094722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НДФЛ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1167684" y="4081456"/>
            <a:ext cx="1129730" cy="33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Спец режимы</a:t>
            </a: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 bwMode="auto">
          <a:xfrm>
            <a:off x="1167684" y="3169077"/>
            <a:ext cx="1224136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</a:rPr>
              <a:t>Страховые взносы</a:t>
            </a:r>
          </a:p>
        </p:txBody>
      </p:sp>
      <p:sp>
        <p:nvSpPr>
          <p:cNvPr id="19" name="Заголовок 2"/>
          <p:cNvSpPr txBox="1">
            <a:spLocks/>
          </p:cNvSpPr>
          <p:nvPr/>
        </p:nvSpPr>
        <p:spPr bwMode="auto">
          <a:xfrm>
            <a:off x="2250356" y="2294656"/>
            <a:ext cx="1551317" cy="3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Иные </a:t>
            </a:r>
            <a:r>
              <a:rPr lang="ru-RU" sz="1400" dirty="0">
                <a:solidFill>
                  <a:schemeClr val="tx1"/>
                </a:solidFill>
              </a:rPr>
              <a:t>налоги</a:t>
            </a:r>
          </a:p>
        </p:txBody>
      </p:sp>
    </p:spTree>
    <p:extLst>
      <p:ext uri="{BB962C8B-B14F-4D97-AF65-F5344CB8AC3E}">
        <p14:creationId xmlns:p14="http://schemas.microsoft.com/office/powerpoint/2010/main" val="3145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378148" y="320445"/>
            <a:ext cx="10153128" cy="86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Основные типы нарушений по налогу на прибыль организаций</a:t>
            </a:r>
            <a:endParaRPr lang="ru-RU" altLang="ru-RU" sz="28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8807" y="1188343"/>
            <a:ext cx="91450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Не восстановление непогашенной дебиторской задолженности при переходе с УСНО на исчисление налога на прибыль организаций по методу </a:t>
            </a:r>
            <a:r>
              <a:rPr lang="ru-RU" sz="2400" dirty="0" smtClean="0">
                <a:solidFill>
                  <a:schemeClr val="tx1"/>
                </a:solidFill>
              </a:rPr>
              <a:t>начисления;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Занижение </a:t>
            </a:r>
            <a:r>
              <a:rPr lang="ru-RU" sz="2400" dirty="0">
                <a:solidFill>
                  <a:schemeClr val="tx1"/>
                </a:solidFill>
              </a:rPr>
              <a:t>суммы налоговой базы при завышении суммы заявленного убытка уменьшающего налоговую </a:t>
            </a:r>
            <a:r>
              <a:rPr lang="ru-RU" sz="2400" dirty="0" smtClean="0">
                <a:solidFill>
                  <a:schemeClr val="tx1"/>
                </a:solidFill>
              </a:rPr>
              <a:t>базу;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Неправомерное </a:t>
            </a:r>
            <a:r>
              <a:rPr lang="ru-RU" sz="2400" dirty="0">
                <a:solidFill>
                  <a:schemeClr val="tx1"/>
                </a:solidFill>
              </a:rPr>
              <a:t>списание безнадежной задолженности во внереализационных </a:t>
            </a:r>
            <a:r>
              <a:rPr lang="ru-RU" sz="2400" dirty="0" smtClean="0">
                <a:solidFill>
                  <a:schemeClr val="tx1"/>
                </a:solidFill>
              </a:rPr>
              <a:t>расходах;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Занижение </a:t>
            </a:r>
            <a:r>
              <a:rPr lang="ru-RU" sz="2400" dirty="0">
                <a:solidFill>
                  <a:schemeClr val="tx1"/>
                </a:solidFill>
              </a:rPr>
              <a:t>внереализационных доходов в виде сумм кредиторской задолженности с истекшим сроком исковой </a:t>
            </a:r>
            <a:r>
              <a:rPr lang="ru-RU" sz="2400" dirty="0" smtClean="0">
                <a:solidFill>
                  <a:schemeClr val="tx1"/>
                </a:solidFill>
              </a:rPr>
              <a:t>давности;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Занижение </a:t>
            </a:r>
            <a:r>
              <a:rPr lang="ru-RU" sz="2400" dirty="0">
                <a:solidFill>
                  <a:schemeClr val="tx1"/>
                </a:solidFill>
              </a:rPr>
              <a:t>доходов от реализации  основных </a:t>
            </a:r>
            <a:r>
              <a:rPr lang="ru-RU" sz="2400" dirty="0" smtClean="0">
                <a:solidFill>
                  <a:schemeClr val="tx1"/>
                </a:solidFill>
              </a:rPr>
              <a:t>средств;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Занижение </a:t>
            </a:r>
            <a:r>
              <a:rPr lang="ru-RU" sz="2400" dirty="0">
                <a:solidFill>
                  <a:schemeClr val="tx1"/>
                </a:solidFill>
              </a:rPr>
              <a:t>доходов от реализации товаров, работ, услуг выявленное при сопоставлении с налоговой и бухгалтерской отчетностью.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r>
              <a:rPr lang="ru-RU" sz="2700" dirty="0" smtClean="0">
                <a:solidFill>
                  <a:prstClr val="white"/>
                </a:solidFill>
              </a:rPr>
              <a:t> 3</a:t>
            </a:r>
            <a:endParaRPr lang="ru-RU" sz="27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55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r>
              <a:rPr lang="ru-RU" sz="2700" dirty="0" smtClean="0">
                <a:solidFill>
                  <a:prstClr val="white"/>
                </a:solidFill>
              </a:rPr>
              <a:t> 4</a:t>
            </a:r>
            <a:endParaRPr lang="ru-RU" sz="27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754336" y="173871"/>
            <a:ext cx="9649072" cy="97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Основные типы нарушений по налогу на добавленную стоимость</a:t>
            </a:r>
            <a:endParaRPr lang="ru-RU" altLang="ru-RU" sz="32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4336" y="1404367"/>
            <a:ext cx="95609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</a:rPr>
              <a:t>Необоснованное заявление налоговых вычетов по </a:t>
            </a:r>
            <a:r>
              <a:rPr lang="ru-RU" sz="2800" dirty="0">
                <a:solidFill>
                  <a:schemeClr val="tx1"/>
                </a:solidFill>
              </a:rPr>
              <a:t>документам, оформленным от имени проблемных </a:t>
            </a:r>
            <a:r>
              <a:rPr lang="ru-RU" sz="2800" dirty="0" smtClean="0">
                <a:solidFill>
                  <a:schemeClr val="tx1"/>
                </a:solidFill>
              </a:rPr>
              <a:t>контрагентов;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</a:rPr>
              <a:t>Искажение </a:t>
            </a:r>
            <a:r>
              <a:rPr lang="ru-RU" sz="2800" dirty="0">
                <a:solidFill>
                  <a:schemeClr val="tx1"/>
                </a:solidFill>
              </a:rPr>
              <a:t>сведений о фактах хозяйственной жизни, выразившееся в умышленном создании формального документооборота по приобретению </a:t>
            </a:r>
            <a:r>
              <a:rPr lang="ru-RU" sz="2800" dirty="0" smtClean="0">
                <a:solidFill>
                  <a:schemeClr val="tx1"/>
                </a:solidFill>
              </a:rPr>
              <a:t>товаров;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</a:rPr>
              <a:t>Занижения </a:t>
            </a:r>
            <a:r>
              <a:rPr lang="ru-RU" sz="2800" dirty="0">
                <a:solidFill>
                  <a:schemeClr val="tx1"/>
                </a:solidFill>
              </a:rPr>
              <a:t>налоговой базы.</a:t>
            </a:r>
          </a:p>
        </p:txBody>
      </p:sp>
    </p:spTree>
    <p:extLst>
      <p:ext uri="{BB962C8B-B14F-4D97-AF65-F5344CB8AC3E}">
        <p14:creationId xmlns:p14="http://schemas.microsoft.com/office/powerpoint/2010/main" val="209055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r>
              <a:rPr lang="ru-RU" sz="2700" dirty="0" smtClean="0">
                <a:solidFill>
                  <a:prstClr val="white"/>
                </a:solidFill>
              </a:rPr>
              <a:t> 5</a:t>
            </a:r>
            <a:endParaRPr lang="ru-RU" sz="27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94172" y="391836"/>
            <a:ext cx="9937104" cy="86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Основные типы нарушений по упрощенной системе налогообложения</a:t>
            </a:r>
            <a:endParaRPr lang="ru-RU" altLang="ru-RU" sz="28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347" y="1548383"/>
            <a:ext cx="95609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Расхождения </a:t>
            </a:r>
            <a:r>
              <a:rPr lang="ru-RU" sz="2800" dirty="0">
                <a:solidFill>
                  <a:schemeClr val="tx1"/>
                </a:solidFill>
              </a:rPr>
              <a:t>доходов, отраженных в налоговых декларациях, и сумм поступлений на расчетные счета организаций и </a:t>
            </a:r>
            <a:r>
              <a:rPr lang="ru-RU" sz="2800" dirty="0" smtClean="0">
                <a:solidFill>
                  <a:schemeClr val="tx1"/>
                </a:solidFill>
              </a:rPr>
              <a:t>ИП;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Необоснованное применение </a:t>
            </a:r>
            <a:r>
              <a:rPr lang="ru-RU" sz="2800" dirty="0">
                <a:solidFill>
                  <a:schemeClr val="tx1"/>
                </a:solidFill>
              </a:rPr>
              <a:t>суммы убытков прошлых лет, уменьшающих базу по </a:t>
            </a:r>
            <a:r>
              <a:rPr lang="ru-RU" sz="2800" dirty="0" smtClean="0">
                <a:solidFill>
                  <a:schemeClr val="tx1"/>
                </a:solidFill>
              </a:rPr>
              <a:t>УСН;</a:t>
            </a: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Неверное применение объекта налогообложения;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Неверное </a:t>
            </a:r>
            <a:r>
              <a:rPr lang="ru-RU" sz="2800" dirty="0">
                <a:solidFill>
                  <a:schemeClr val="tx1"/>
                </a:solidFill>
              </a:rPr>
              <a:t>применение </a:t>
            </a:r>
            <a:r>
              <a:rPr lang="ru-RU" sz="2800" dirty="0" smtClean="0">
                <a:solidFill>
                  <a:schemeClr val="tx1"/>
                </a:solidFill>
              </a:rPr>
              <a:t>налоговой </a:t>
            </a:r>
            <a:r>
              <a:rPr lang="ru-RU" sz="2800" dirty="0">
                <a:solidFill>
                  <a:schemeClr val="tx1"/>
                </a:solidFill>
              </a:rPr>
              <a:t>ставки.</a:t>
            </a:r>
          </a:p>
          <a:p>
            <a:pPr algn="just"/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7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811196" y="6660951"/>
            <a:ext cx="725488" cy="696913"/>
          </a:xfrm>
        </p:spPr>
        <p:txBody>
          <a:bodyPr/>
          <a:lstStyle/>
          <a:p>
            <a:pPr>
              <a:defRPr/>
            </a:pPr>
            <a:r>
              <a:rPr lang="ru-RU" sz="2700" dirty="0" smtClean="0">
                <a:solidFill>
                  <a:prstClr val="white"/>
                </a:solidFill>
              </a:rPr>
              <a:t> 6</a:t>
            </a:r>
            <a:endParaRPr lang="ru-RU" sz="27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94172" y="391836"/>
            <a:ext cx="9937104" cy="86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Структура представления уточненных налоговых деклараций в 2021 году</a:t>
            </a:r>
            <a:endParaRPr lang="ru-RU" altLang="ru-RU" sz="28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34444801"/>
              </p:ext>
            </p:extLst>
          </p:nvPr>
        </p:nvGraphicFramePr>
        <p:xfrm>
          <a:off x="450156" y="1548383"/>
          <a:ext cx="936104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78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2394372" y="3132559"/>
            <a:ext cx="554513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Спасибо за внимание!</a:t>
            </a:r>
            <a:r>
              <a:rPr lang="ru-RU" altLang="ru-RU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749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18457</TotalTime>
  <Words>412</Words>
  <Application>Microsoft Office PowerPoint</Application>
  <PresentationFormat>Произвольный</PresentationFormat>
  <Paragraphs>91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Результаты проведения камерального контроля  в рамках осуществления контрольно-надзорной деятельности  по итогам 2021 года.   Куртеев Константин Евгеньевич – заместитель  начальника отдела камерального контроля  УФНС России по Удмуртской Республике</vt:lpstr>
      <vt:lpstr>Итоги  камерального контроля за  2021 год</vt:lpstr>
      <vt:lpstr>Структура доначислений по камеральным проверкам  с учетом аналитической работы в разрезе налогов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Сергеевна Чиркова</dc:creator>
  <cp:lastModifiedBy>Еланцева Марина Николаевна</cp:lastModifiedBy>
  <cp:revision>1350</cp:revision>
  <cp:lastPrinted>2022-05-24T10:57:21Z</cp:lastPrinted>
  <dcterms:created xsi:type="dcterms:W3CDTF">2013-02-13T05:53:22Z</dcterms:created>
  <dcterms:modified xsi:type="dcterms:W3CDTF">2022-05-25T07:11:03Z</dcterms:modified>
</cp:coreProperties>
</file>