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4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597" r:id="rId2"/>
    <p:sldId id="602" r:id="rId3"/>
    <p:sldId id="603" r:id="rId4"/>
    <p:sldId id="607" r:id="rId5"/>
    <p:sldId id="604" r:id="rId6"/>
    <p:sldId id="605" r:id="rId7"/>
    <p:sldId id="606" r:id="rId8"/>
    <p:sldId id="598" r:id="rId9"/>
  </p:sldIdLst>
  <p:sldSz cx="9144000" cy="5143500" type="screen16x9"/>
  <p:notesSz cx="6797675" cy="9926638"/>
  <p:defaultTextStyle>
    <a:defPPr>
      <a:defRPr lang="ru-RU"/>
    </a:defPPr>
    <a:lvl1pPr marL="0" algn="l" defTabSz="816008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408004" algn="l" defTabSz="816008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816008" algn="l" defTabSz="816008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224011" algn="l" defTabSz="816008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1632015" algn="l" defTabSz="816008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2040018" algn="l" defTabSz="816008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2448023" algn="l" defTabSz="816008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2856027" algn="l" defTabSz="816008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3264030" algn="l" defTabSz="816008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382">
          <p15:clr>
            <a:srgbClr val="A4A3A4"/>
          </p15:clr>
        </p15:guide>
        <p15:guide id="2" orient="horz" pos="1116">
          <p15:clr>
            <a:srgbClr val="A4A3A4"/>
          </p15:clr>
        </p15:guide>
        <p15:guide id="3" orient="horz" pos="348">
          <p15:clr>
            <a:srgbClr val="A4A3A4"/>
          </p15:clr>
        </p15:guide>
        <p15:guide id="4" orient="horz" pos="4470">
          <p15:clr>
            <a:srgbClr val="A4A3A4"/>
          </p15:clr>
        </p15:guide>
        <p15:guide id="5" pos="3368">
          <p15:clr>
            <a:srgbClr val="A4A3A4"/>
          </p15:clr>
        </p15:guide>
        <p15:guide id="6" pos="828">
          <p15:clr>
            <a:srgbClr val="A4A3A4"/>
          </p15:clr>
        </p15:guide>
        <p15:guide id="7" pos="1824">
          <p15:clr>
            <a:srgbClr val="A4A3A4"/>
          </p15:clr>
        </p15:guide>
        <p15:guide id="8" pos="6011">
          <p15:clr>
            <a:srgbClr val="A4A3A4"/>
          </p15:clr>
        </p15:guide>
        <p15:guide id="9" pos="6457">
          <p15:clr>
            <a:srgbClr val="A4A3A4"/>
          </p15:clr>
        </p15:guide>
        <p15:guide id="10" pos="606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3108">
          <p15:clr>
            <a:srgbClr val="A4A3A4"/>
          </p15:clr>
        </p15:guide>
        <p15:guide id="2" pos="2116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5AAA"/>
    <a:srgbClr val="E6E6E6"/>
    <a:srgbClr val="E7E7E7"/>
    <a:srgbClr val="E9E9E9"/>
    <a:srgbClr val="EBEBEB"/>
    <a:srgbClr val="ECECEC"/>
    <a:srgbClr val="EAEAEA"/>
    <a:srgbClr val="DEE3E6"/>
    <a:srgbClr val="E5E9EB"/>
    <a:srgbClr val="00D9D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69012ECD-51FC-41F1-AA8D-1B2483CD663E}" styleName="Светлый стиль 2 - акцент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69CF1AB2-1976-4502-BF36-3FF5EA218861}" styleName="Средний стиль 4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6E25E649-3F16-4E02-A733-19D2CDBF48F0}" styleName="Средний стиль 3 - акцент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Средний стиль 1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BC89EF96-8CEA-46FF-86C4-4CE0E7609802}" styleName="Светлый стиль 3 -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3B4B98B0-60AC-42C2-AFA5-B58CD77FA1E5}" styleName="Светлый стиль 1 - акцент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D113A9D2-9D6B-4929-AA2D-F23B5EE8CBE7}" styleName="Стиль из темы 2 - акцент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2A488322-F2BA-4B5B-9748-0D474271808F}" styleName="Средний стиль 3 - акцент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22838BEF-8BB2-4498-84A7-C5851F593DF1}" styleName="Средний стиль 4 -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7E9639D4-E3E2-4D34-9284-5A2195B3D0D7}" styleName="Светлый стиль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5A111915-BE36-4E01-A7E5-04B1672EAD32}" styleName="Светлый стиль 2 - акцент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912C8C85-51F0-491E-9774-3900AFEF0FD7}" styleName="Светлый стиль 2 - акцент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F2DE63D5-997A-4646-A377-4702673A728D}" styleName="Светлый стиль 2 - акцент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046" autoAdjust="0"/>
    <p:restoredTop sz="93838" autoAdjust="0"/>
  </p:normalViewPr>
  <p:slideViewPr>
    <p:cSldViewPr showGuides="1">
      <p:cViewPr>
        <p:scale>
          <a:sx n="120" d="100"/>
          <a:sy n="120" d="100"/>
        </p:scale>
        <p:origin x="-696" y="216"/>
      </p:cViewPr>
      <p:guideLst>
        <p:guide orient="horz" pos="1620"/>
        <p:guide orient="horz" pos="759"/>
        <p:guide orient="horz" pos="237"/>
        <p:guide orient="horz" pos="3041"/>
        <p:guide pos="2880"/>
        <p:guide pos="708"/>
        <p:guide pos="1560"/>
        <p:guide pos="5140"/>
        <p:guide pos="5521"/>
        <p:guide pos="518"/>
      </p:guideLst>
    </p:cSldViewPr>
  </p:slideViewPr>
  <p:outlineViewPr>
    <p:cViewPr>
      <p:scale>
        <a:sx n="33" d="100"/>
        <a:sy n="33" d="100"/>
      </p:scale>
      <p:origin x="0" y="132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2" d="100"/>
          <a:sy n="52" d="100"/>
        </p:scale>
        <p:origin x="-1932" y="-96"/>
      </p:cViewPr>
      <p:guideLst>
        <p:guide orient="horz" pos="3127"/>
        <p:guide pos="2142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09"/>
          </a:xfrm>
          <a:prstGeom prst="rect">
            <a:avLst/>
          </a:prstGeom>
        </p:spPr>
        <p:txBody>
          <a:bodyPr vert="horz" lIns="91426" tIns="45713" rIns="91426" bIns="45713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6809"/>
          </a:xfrm>
          <a:prstGeom prst="rect">
            <a:avLst/>
          </a:prstGeom>
        </p:spPr>
        <p:txBody>
          <a:bodyPr vert="horz" lIns="91426" tIns="45713" rIns="91426" bIns="45713" rtlCol="0"/>
          <a:lstStyle>
            <a:lvl1pPr algn="r">
              <a:defRPr sz="1200"/>
            </a:lvl1pPr>
          </a:lstStyle>
          <a:p>
            <a:fld id="{31E581D8-91B6-4AB0-90CB-BB553A2A6C7C}" type="datetimeFigureOut">
              <a:rPr lang="ru-RU" smtClean="0"/>
              <a:pPr/>
              <a:t>01.04.2022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28242"/>
            <a:ext cx="2946400" cy="496809"/>
          </a:xfrm>
          <a:prstGeom prst="rect">
            <a:avLst/>
          </a:prstGeom>
        </p:spPr>
        <p:txBody>
          <a:bodyPr vert="horz" lIns="91426" tIns="45713" rIns="91426" bIns="45713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49688" y="9428242"/>
            <a:ext cx="2946400" cy="496809"/>
          </a:xfrm>
          <a:prstGeom prst="rect">
            <a:avLst/>
          </a:prstGeom>
        </p:spPr>
        <p:txBody>
          <a:bodyPr vert="horz" lIns="91426" tIns="45713" rIns="91426" bIns="45713" rtlCol="0" anchor="b"/>
          <a:lstStyle>
            <a:lvl1pPr algn="r">
              <a:defRPr sz="1200"/>
            </a:lvl1pPr>
          </a:lstStyle>
          <a:p>
            <a:fld id="{915D50A0-B7C1-4888-9508-A995C3CECD5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52250572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5" y="10"/>
            <a:ext cx="2945661" cy="496332"/>
          </a:xfrm>
          <a:prstGeom prst="rect">
            <a:avLst/>
          </a:prstGeom>
        </p:spPr>
        <p:txBody>
          <a:bodyPr vert="horz" lIns="91889" tIns="45942" rIns="91889" bIns="45942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61" y="10"/>
            <a:ext cx="2945661" cy="496332"/>
          </a:xfrm>
          <a:prstGeom prst="rect">
            <a:avLst/>
          </a:prstGeom>
        </p:spPr>
        <p:txBody>
          <a:bodyPr vert="horz" lIns="91889" tIns="45942" rIns="91889" bIns="45942" rtlCol="0"/>
          <a:lstStyle>
            <a:lvl1pPr algn="r">
              <a:defRPr sz="1200"/>
            </a:lvl1pPr>
          </a:lstStyle>
          <a:p>
            <a:fld id="{54B2CB9A-35A0-44DF-9563-3B4294FF58F5}" type="datetimeFigureOut">
              <a:rPr lang="ru-RU" smtClean="0"/>
              <a:pPr/>
              <a:t>01.04.2022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85725" y="744538"/>
            <a:ext cx="6626225" cy="3727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889" tIns="45942" rIns="91889" bIns="45942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70" y="4715171"/>
            <a:ext cx="5438140" cy="4466987"/>
          </a:xfrm>
          <a:prstGeom prst="rect">
            <a:avLst/>
          </a:prstGeom>
        </p:spPr>
        <p:txBody>
          <a:bodyPr vert="horz" lIns="91889" tIns="45942" rIns="91889" bIns="45942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5" y="9428595"/>
            <a:ext cx="2945661" cy="496332"/>
          </a:xfrm>
          <a:prstGeom prst="rect">
            <a:avLst/>
          </a:prstGeom>
        </p:spPr>
        <p:txBody>
          <a:bodyPr vert="horz" lIns="91889" tIns="45942" rIns="91889" bIns="45942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61" y="9428595"/>
            <a:ext cx="2945661" cy="496332"/>
          </a:xfrm>
          <a:prstGeom prst="rect">
            <a:avLst/>
          </a:prstGeom>
        </p:spPr>
        <p:txBody>
          <a:bodyPr vert="horz" lIns="91889" tIns="45942" rIns="91889" bIns="45942" rtlCol="0" anchor="b"/>
          <a:lstStyle>
            <a:lvl1pPr algn="r">
              <a:defRPr sz="1200"/>
            </a:lvl1pPr>
          </a:lstStyle>
          <a:p>
            <a:fld id="{67CAF5B9-CC1E-4A3E-B04F-728BB30B0B5D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2325601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816008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1pPr>
    <a:lvl2pPr marL="408004" algn="l" defTabSz="816008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2pPr>
    <a:lvl3pPr marL="816008" algn="l" defTabSz="816008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3pPr>
    <a:lvl4pPr marL="1224011" algn="l" defTabSz="816008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4pPr>
    <a:lvl5pPr marL="1632015" algn="l" defTabSz="816008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5pPr>
    <a:lvl6pPr marL="2040018" algn="l" defTabSz="816008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6pPr>
    <a:lvl7pPr marL="2448023" algn="l" defTabSz="816008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7pPr>
    <a:lvl8pPr marL="2856027" algn="l" defTabSz="816008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8pPr>
    <a:lvl9pPr marL="3264030" algn="l" defTabSz="816008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Z:\Projects\Текущие\Проектная\FNS_2012\_БРЭНДБУК\out\PPT\3_1_present-01.jp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358" y="1071"/>
            <a:ext cx="9142642" cy="514171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685800" y="2522768"/>
            <a:ext cx="7772400" cy="1102519"/>
          </a:xfrm>
        </p:spPr>
        <p:txBody>
          <a:bodyPr>
            <a:normAutofit/>
          </a:bodyPr>
          <a:lstStyle>
            <a:lvl1pPr>
              <a:defRPr sz="45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ru-RU" dirty="0" smtClean="0"/>
              <a:t>НАЗВАНИЕ ПРЕЗЕНТАЦИИ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 hasCustomPrompt="1"/>
          </p:nvPr>
        </p:nvSpPr>
        <p:spPr>
          <a:xfrm>
            <a:off x="1371600" y="3649376"/>
            <a:ext cx="6400800" cy="1314450"/>
          </a:xfrm>
        </p:spPr>
        <p:txBody>
          <a:bodyPr>
            <a:normAutofit/>
          </a:bodyPr>
          <a:lstStyle>
            <a:lvl1pPr marL="0" indent="0" algn="ctr">
              <a:buNone/>
              <a:defRPr sz="2500" b="0">
                <a:solidFill>
                  <a:schemeClr val="bg1"/>
                </a:solidFill>
                <a:latin typeface="+mj-lt"/>
              </a:defRPr>
            </a:lvl1pPr>
            <a:lvl2pPr marL="40800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81600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22401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632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04001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44802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85602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2640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 smtClean="0"/>
              <a:t>22.12.2012</a:t>
            </a:r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18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2900"/>
            </a:lvl1pPr>
            <a:lvl2pPr marL="408004" indent="0">
              <a:buNone/>
              <a:defRPr sz="2500"/>
            </a:lvl2pPr>
            <a:lvl3pPr marL="816008" indent="0">
              <a:buNone/>
              <a:defRPr sz="2100"/>
            </a:lvl3pPr>
            <a:lvl4pPr marL="1224011" indent="0">
              <a:buNone/>
              <a:defRPr sz="1800"/>
            </a:lvl4pPr>
            <a:lvl5pPr marL="1632015" indent="0">
              <a:buNone/>
              <a:defRPr sz="1800"/>
            </a:lvl5pPr>
            <a:lvl6pPr marL="2040018" indent="0">
              <a:buNone/>
              <a:defRPr sz="1800"/>
            </a:lvl6pPr>
            <a:lvl7pPr marL="2448023" indent="0">
              <a:buNone/>
              <a:defRPr sz="1800"/>
            </a:lvl7pPr>
            <a:lvl8pPr marL="2856027" indent="0">
              <a:buNone/>
              <a:defRPr sz="1800"/>
            </a:lvl8pPr>
            <a:lvl9pPr marL="3264030" indent="0">
              <a:buNone/>
              <a:defRPr sz="1800"/>
            </a:lvl9pPr>
          </a:lstStyle>
          <a:p>
            <a:r>
              <a:rPr lang="ru-RU" dirty="0" smtClean="0"/>
              <a:t>Вставка рисунка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300"/>
            </a:lvl1pPr>
            <a:lvl2pPr marL="408004" indent="0">
              <a:buNone/>
              <a:defRPr sz="1100"/>
            </a:lvl2pPr>
            <a:lvl3pPr marL="816008" indent="0">
              <a:buNone/>
              <a:defRPr sz="900"/>
            </a:lvl3pPr>
            <a:lvl4pPr marL="1224011" indent="0">
              <a:buNone/>
              <a:defRPr sz="800"/>
            </a:lvl4pPr>
            <a:lvl5pPr marL="1632015" indent="0">
              <a:buNone/>
              <a:defRPr sz="800"/>
            </a:lvl5pPr>
            <a:lvl6pPr marL="2040018" indent="0">
              <a:buNone/>
              <a:defRPr sz="800"/>
            </a:lvl6pPr>
            <a:lvl7pPr marL="2448023" indent="0">
              <a:buNone/>
              <a:defRPr sz="800"/>
            </a:lvl7pPr>
            <a:lvl8pPr marL="2856027" indent="0">
              <a:buNone/>
              <a:defRPr sz="800"/>
            </a:lvl8pPr>
            <a:lvl9pPr marL="3264030" indent="0">
              <a:buNone/>
              <a:defRPr sz="8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53350" y="227409"/>
            <a:ext cx="2405063" cy="48387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4988" y="227409"/>
            <a:ext cx="7065962" cy="48387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359" y="1436"/>
            <a:ext cx="9142643" cy="5141712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2637" y="1205155"/>
            <a:ext cx="7320689" cy="3621940"/>
          </a:xfrm>
        </p:spPr>
        <p:txBody>
          <a:bodyPr/>
          <a:lstStyle>
            <a:lvl1pPr marL="284405" indent="0">
              <a:buFontTx/>
              <a:buNone/>
              <a:defRPr b="1">
                <a:latin typeface="+mj-lt"/>
              </a:defRPr>
            </a:lvl1pPr>
            <a:lvl2pPr marL="281920" indent="2485">
              <a:defRPr>
                <a:latin typeface="+mj-lt"/>
              </a:defRPr>
            </a:lvl2pPr>
            <a:lvl3pPr marL="491808" indent="-203678">
              <a:tabLst/>
              <a:defRPr>
                <a:latin typeface="+mj-lt"/>
              </a:defRPr>
            </a:lvl3pPr>
            <a:lvl4pPr marL="0" indent="281920">
              <a:lnSpc>
                <a:spcPts val="1409"/>
              </a:lnSpc>
              <a:spcBef>
                <a:spcPts val="313"/>
              </a:spcBef>
              <a:defRPr>
                <a:latin typeface="+mj-lt"/>
              </a:defRPr>
            </a:lvl4pPr>
            <a:lvl5pPr>
              <a:lnSpc>
                <a:spcPts val="1409"/>
              </a:lnSpc>
              <a:spcBef>
                <a:spcPts val="313"/>
              </a:spcBef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TextBox 9"/>
          <p:cNvSpPr txBox="1"/>
          <p:nvPr userDrawn="1"/>
        </p:nvSpPr>
        <p:spPr>
          <a:xfrm>
            <a:off x="5926640" y="3845308"/>
            <a:ext cx="923618" cy="282640"/>
          </a:xfrm>
          <a:prstGeom prst="rect">
            <a:avLst/>
          </a:prstGeom>
          <a:noFill/>
        </p:spPr>
        <p:txBody>
          <a:bodyPr wrap="square" lIns="71536" tIns="35768" rIns="71536" bIns="35768" rtlCol="0">
            <a:noAutofit/>
          </a:bodyPr>
          <a:lstStyle/>
          <a:p>
            <a:endParaRPr lang="ru-RU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 hasCustomPrompt="1"/>
          </p:nvPr>
        </p:nvSpPr>
        <p:spPr>
          <a:xfrm>
            <a:off x="822635" y="375804"/>
            <a:ext cx="7337192" cy="829352"/>
          </a:xfrm>
        </p:spPr>
        <p:txBody>
          <a:bodyPr/>
          <a:lstStyle>
            <a:lvl1pPr marL="0" marR="0" indent="0" defTabSz="816008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200"/>
            </a:lvl1pPr>
          </a:lstStyle>
          <a:p>
            <a:pPr marL="0" marR="0" lvl="0" indent="0" defTabSz="816008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3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Z:\Projects\Текущие\Проектная\FNS_2012\_БРЭНДБУК\out\PPT\3_1_present_A4-04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2" y="354"/>
            <a:ext cx="9142643" cy="5141712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2637" y="1205155"/>
            <a:ext cx="7320689" cy="3621940"/>
          </a:xfrm>
        </p:spPr>
        <p:txBody>
          <a:bodyPr/>
          <a:lstStyle>
            <a:lvl1pPr marL="284405" indent="0">
              <a:buFontTx/>
              <a:buNone/>
              <a:defRPr b="1">
                <a:latin typeface="+mj-lt"/>
              </a:defRPr>
            </a:lvl1pPr>
            <a:lvl2pPr marL="284405" indent="0">
              <a:defRPr>
                <a:latin typeface="+mj-lt"/>
              </a:defRPr>
            </a:lvl2pPr>
            <a:lvl3pPr marL="491808" indent="-203678">
              <a:defRPr>
                <a:latin typeface="+mj-lt"/>
              </a:defRPr>
            </a:lvl3pPr>
            <a:lvl4pPr marL="0" indent="281920">
              <a:defRPr>
                <a:latin typeface="+mj-lt"/>
              </a:defRPr>
            </a:lvl4pPr>
            <a:lvl5pPr marL="1122712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 hasCustomPrompt="1"/>
          </p:nvPr>
        </p:nvSpPr>
        <p:spPr>
          <a:xfrm>
            <a:off x="821926" y="375804"/>
            <a:ext cx="7337901" cy="829352"/>
          </a:xfrm>
        </p:spPr>
        <p:txBody>
          <a:bodyPr/>
          <a:lstStyle>
            <a:lvl1pPr marL="0" marR="0" indent="0" defTabSz="816008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200"/>
            </a:lvl1pPr>
          </a:lstStyle>
          <a:p>
            <a:pPr marL="0" marR="0" lvl="0" indent="0" defTabSz="816008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3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20" name="Номер слайда 1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2" y="2"/>
            <a:ext cx="9142643" cy="514171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7" y="759380"/>
            <a:ext cx="7320689" cy="1518472"/>
          </a:xfrm>
        </p:spPr>
        <p:txBody>
          <a:bodyPr anchor="t"/>
          <a:lstStyle>
            <a:lvl1pPr algn="l">
              <a:defRPr sz="3600" b="1" cap="all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22637" y="2572290"/>
            <a:ext cx="7320689" cy="2254803"/>
          </a:xfrm>
        </p:spPr>
        <p:txBody>
          <a:bodyPr anchor="t"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0800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816008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3pPr>
            <a:lvl4pPr marL="1224011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4pPr>
            <a:lvl5pPr marL="1632015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5pPr>
            <a:lvl6pPr marL="2040018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6pPr>
            <a:lvl7pPr marL="2448023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7pPr>
            <a:lvl8pPr marL="2856027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8pPr>
            <a:lvl9pPr marL="3264030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359" y="1436"/>
            <a:ext cx="9142643" cy="514171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5" y="375801"/>
            <a:ext cx="7337192" cy="829353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822635" y="1205153"/>
            <a:ext cx="3620764" cy="3521848"/>
          </a:xfrm>
        </p:spPr>
        <p:txBody>
          <a:bodyPr/>
          <a:lstStyle>
            <a:lvl1pPr>
              <a:defRPr sz="2500"/>
            </a:lvl1pPr>
            <a:lvl2pPr>
              <a:defRPr sz="21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14931" y="1205153"/>
            <a:ext cx="3644897" cy="3521848"/>
          </a:xfrm>
        </p:spPr>
        <p:txBody>
          <a:bodyPr/>
          <a:lstStyle>
            <a:lvl1pPr>
              <a:defRPr sz="2500"/>
            </a:lvl1pPr>
            <a:lvl2pPr>
              <a:defRPr sz="21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5" y="375800"/>
            <a:ext cx="7864166" cy="829353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22636" y="1205154"/>
            <a:ext cx="3674753" cy="426002"/>
          </a:xfrm>
        </p:spPr>
        <p:txBody>
          <a:bodyPr anchor="b"/>
          <a:lstStyle>
            <a:lvl1pPr marL="0" indent="0">
              <a:buNone/>
              <a:defRPr sz="2100" b="1"/>
            </a:lvl1pPr>
            <a:lvl2pPr marL="408004" indent="0">
              <a:buNone/>
              <a:defRPr sz="1800" b="1"/>
            </a:lvl2pPr>
            <a:lvl3pPr marL="816008" indent="0">
              <a:buNone/>
              <a:defRPr sz="1600" b="1"/>
            </a:lvl3pPr>
            <a:lvl4pPr marL="1224011" indent="0">
              <a:buNone/>
              <a:defRPr sz="1400" b="1"/>
            </a:lvl4pPr>
            <a:lvl5pPr marL="1632015" indent="0">
              <a:buNone/>
              <a:defRPr sz="1400" b="1"/>
            </a:lvl5pPr>
            <a:lvl6pPr marL="2040018" indent="0">
              <a:buNone/>
              <a:defRPr sz="1400" b="1"/>
            </a:lvl6pPr>
            <a:lvl7pPr marL="2448023" indent="0">
              <a:buNone/>
              <a:defRPr sz="1400" b="1"/>
            </a:lvl7pPr>
            <a:lvl8pPr marL="2856027" indent="0">
              <a:buNone/>
              <a:defRPr sz="1400" b="1"/>
            </a:lvl8pPr>
            <a:lvl9pPr marL="3264030" indent="0">
              <a:buNone/>
              <a:defRPr sz="14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822636" y="1631157"/>
            <a:ext cx="3674753" cy="3195936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572003" y="1205154"/>
            <a:ext cx="3587825" cy="426002"/>
          </a:xfrm>
        </p:spPr>
        <p:txBody>
          <a:bodyPr anchor="b"/>
          <a:lstStyle>
            <a:lvl1pPr marL="0" indent="0">
              <a:buNone/>
              <a:defRPr sz="2100" b="1"/>
            </a:lvl1pPr>
            <a:lvl2pPr marL="408004" indent="0">
              <a:buNone/>
              <a:defRPr sz="1800" b="1"/>
            </a:lvl2pPr>
            <a:lvl3pPr marL="816008" indent="0">
              <a:buNone/>
              <a:defRPr sz="1600" b="1"/>
            </a:lvl3pPr>
            <a:lvl4pPr marL="1224011" indent="0">
              <a:buNone/>
              <a:defRPr sz="1400" b="1"/>
            </a:lvl4pPr>
            <a:lvl5pPr marL="1632015" indent="0">
              <a:buNone/>
              <a:defRPr sz="1400" b="1"/>
            </a:lvl5pPr>
            <a:lvl6pPr marL="2040018" indent="0">
              <a:buNone/>
              <a:defRPr sz="1400" b="1"/>
            </a:lvl6pPr>
            <a:lvl7pPr marL="2448023" indent="0">
              <a:buNone/>
              <a:defRPr sz="1400" b="1"/>
            </a:lvl7pPr>
            <a:lvl8pPr marL="2856027" indent="0">
              <a:buNone/>
              <a:defRPr sz="1400" b="1"/>
            </a:lvl8pPr>
            <a:lvl9pPr marL="3264030" indent="0">
              <a:buNone/>
              <a:defRPr sz="14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572003" y="1641073"/>
            <a:ext cx="3587825" cy="3186020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3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359" y="1436"/>
            <a:ext cx="9142643" cy="514171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5" y="375801"/>
            <a:ext cx="7864166" cy="829353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3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191048" y="4404443"/>
            <a:ext cx="567428" cy="489830"/>
          </a:xfrm>
          <a:prstGeom prst="rect">
            <a:avLst/>
          </a:prstGeom>
        </p:spPr>
        <p:txBody>
          <a:bodyPr vert="horz" lIns="81601" tIns="40801" rIns="81601" bIns="40801" rtlCol="0" anchor="ctr">
            <a:normAutofit/>
          </a:bodyPr>
          <a:lstStyle>
            <a:lvl1pPr algn="ctr">
              <a:defRPr sz="2100" i="0">
                <a:solidFill>
                  <a:schemeClr val="bg1"/>
                </a:solidFill>
                <a:latin typeface="+mj-lt"/>
              </a:defRPr>
            </a:lvl1pPr>
          </a:lstStyle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3" y="204788"/>
            <a:ext cx="3008313" cy="871537"/>
          </a:xfrm>
        </p:spPr>
        <p:txBody>
          <a:bodyPr anchor="b"/>
          <a:lstStyle>
            <a:lvl1pPr algn="l">
              <a:defRPr sz="18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4"/>
          </a:xfrm>
        </p:spPr>
        <p:txBody>
          <a:bodyPr/>
          <a:lstStyle>
            <a:lvl1pPr>
              <a:defRPr sz="2900"/>
            </a:lvl1pPr>
            <a:lvl2pPr>
              <a:defRPr sz="25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3" y="1076325"/>
            <a:ext cx="3008313" cy="3518297"/>
          </a:xfrm>
        </p:spPr>
        <p:txBody>
          <a:bodyPr/>
          <a:lstStyle>
            <a:lvl1pPr marL="0" indent="0">
              <a:buNone/>
              <a:defRPr sz="1300"/>
            </a:lvl1pPr>
            <a:lvl2pPr marL="408004" indent="0">
              <a:buNone/>
              <a:defRPr sz="1100"/>
            </a:lvl2pPr>
            <a:lvl3pPr marL="816008" indent="0">
              <a:buNone/>
              <a:defRPr sz="900"/>
            </a:lvl3pPr>
            <a:lvl4pPr marL="1224011" indent="0">
              <a:buNone/>
              <a:defRPr sz="800"/>
            </a:lvl4pPr>
            <a:lvl5pPr marL="1632015" indent="0">
              <a:buNone/>
              <a:defRPr sz="800"/>
            </a:lvl5pPr>
            <a:lvl6pPr marL="2040018" indent="0">
              <a:buNone/>
              <a:defRPr sz="800"/>
            </a:lvl6pPr>
            <a:lvl7pPr marL="2448023" indent="0">
              <a:buNone/>
              <a:defRPr sz="800"/>
            </a:lvl7pPr>
            <a:lvl8pPr marL="2856027" indent="0">
              <a:buNone/>
              <a:defRPr sz="800"/>
            </a:lvl8pPr>
            <a:lvl9pPr marL="3264030" indent="0">
              <a:buNone/>
              <a:defRPr sz="8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5955" y="367517"/>
            <a:ext cx="7343873" cy="832711"/>
          </a:xfrm>
          <a:prstGeom prst="rect">
            <a:avLst/>
          </a:prstGeom>
        </p:spPr>
        <p:txBody>
          <a:bodyPr vert="horz" lIns="81601" tIns="40801" rIns="81601" bIns="40801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15955" y="1200150"/>
            <a:ext cx="7343873" cy="3626943"/>
          </a:xfrm>
          <a:prstGeom prst="rect">
            <a:avLst/>
          </a:prstGeom>
        </p:spPr>
        <p:txBody>
          <a:bodyPr vert="horz" lIns="81601" tIns="40801" rIns="81601" bIns="40801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1" y="4767264"/>
            <a:ext cx="2133600" cy="273844"/>
          </a:xfrm>
          <a:prstGeom prst="rect">
            <a:avLst/>
          </a:prstGeom>
        </p:spPr>
        <p:txBody>
          <a:bodyPr vert="horz" lIns="81601" tIns="40801" rIns="81601" bIns="40801" rtlCol="0" anchor="ctr"/>
          <a:lstStyle>
            <a:lvl1pPr algn="l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3" y="4767264"/>
            <a:ext cx="2895600" cy="273844"/>
          </a:xfrm>
          <a:prstGeom prst="rect">
            <a:avLst/>
          </a:prstGeom>
        </p:spPr>
        <p:txBody>
          <a:bodyPr vert="horz" lIns="81601" tIns="40801" rIns="81601" bIns="40801" rtlCol="0" anchor="ctr"/>
          <a:lstStyle>
            <a:lvl1pPr algn="ctr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324083" y="4531069"/>
            <a:ext cx="619711" cy="473875"/>
          </a:xfrm>
          <a:prstGeom prst="rect">
            <a:avLst/>
          </a:prstGeom>
        </p:spPr>
        <p:txBody>
          <a:bodyPr vert="horz" lIns="81601" tIns="40801" rIns="81601" bIns="40801" rtlCol="0" anchor="ctr">
            <a:normAutofit/>
          </a:bodyPr>
          <a:lstStyle>
            <a:lvl1pPr algn="ctr">
              <a:lnSpc>
                <a:spcPts val="1878"/>
              </a:lnSpc>
              <a:defRPr sz="2100">
                <a:solidFill>
                  <a:schemeClr val="bg1"/>
                </a:solidFill>
              </a:defRPr>
            </a:lvl1pPr>
          </a:lstStyle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1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hf hdr="0" ftr="0" dt="0"/>
  <p:txStyles>
    <p:titleStyle>
      <a:lvl1pPr algn="l" defTabSz="816008" rtl="0" eaLnBrk="1" latinLnBrk="0" hangingPunct="1">
        <a:lnSpc>
          <a:spcPts val="4068"/>
        </a:lnSpc>
        <a:spcBef>
          <a:spcPct val="0"/>
        </a:spcBef>
        <a:buNone/>
        <a:defRPr sz="3300" b="1" i="0" kern="1200">
          <a:solidFill>
            <a:srgbClr val="005AA9"/>
          </a:solidFill>
          <a:latin typeface="+mj-lt"/>
          <a:ea typeface="+mj-ea"/>
          <a:cs typeface="+mj-cs"/>
        </a:defRPr>
      </a:lvl1pPr>
    </p:titleStyle>
    <p:bodyStyle>
      <a:lvl1pPr marL="284405" indent="0" algn="l" defTabSz="816008" rtl="0" eaLnBrk="1" latinLnBrk="0" hangingPunct="1">
        <a:spcBef>
          <a:spcPct val="20000"/>
        </a:spcBef>
        <a:buFont typeface="+mj-lt"/>
        <a:buNone/>
        <a:defRPr sz="2900" b="0" i="0" kern="1200">
          <a:solidFill>
            <a:srgbClr val="005AA9"/>
          </a:solidFill>
          <a:latin typeface="+mj-lt"/>
          <a:ea typeface="+mn-ea"/>
          <a:cs typeface="+mn-cs"/>
        </a:defRPr>
      </a:lvl1pPr>
      <a:lvl2pPr marL="284405" indent="0" algn="l" defTabSz="816008" rtl="0" eaLnBrk="1" latinLnBrk="0" hangingPunct="1">
        <a:spcBef>
          <a:spcPct val="20000"/>
        </a:spcBef>
        <a:buFont typeface="Arial" pitchFamily="34" charset="0"/>
        <a:buNone/>
        <a:defRPr sz="1900" b="0" i="0" kern="1200">
          <a:solidFill>
            <a:srgbClr val="504F53"/>
          </a:solidFill>
          <a:latin typeface="+mj-lt"/>
          <a:ea typeface="+mn-ea"/>
          <a:cs typeface="+mn-cs"/>
        </a:defRPr>
      </a:lvl2pPr>
      <a:lvl3pPr marL="557631" indent="-203678" algn="l" defTabSz="816008" rtl="0" eaLnBrk="1" latinLnBrk="0" hangingPunct="1">
        <a:spcBef>
          <a:spcPct val="20000"/>
        </a:spcBef>
        <a:buFont typeface="Arial" pitchFamily="34" charset="0"/>
        <a:buChar char="•"/>
        <a:defRPr sz="1900" b="0" i="0" kern="1200">
          <a:solidFill>
            <a:srgbClr val="504F53"/>
          </a:solidFill>
          <a:latin typeface="+mj-lt"/>
          <a:ea typeface="+mn-ea"/>
          <a:cs typeface="+mn-cs"/>
        </a:defRPr>
      </a:lvl3pPr>
      <a:lvl4pPr marL="0" indent="281920" algn="just" defTabSz="816008" rtl="0" eaLnBrk="1" latinLnBrk="0" hangingPunct="1">
        <a:lnSpc>
          <a:spcPts val="1409"/>
        </a:lnSpc>
        <a:spcBef>
          <a:spcPts val="313"/>
        </a:spcBef>
        <a:buFont typeface="Arial" pitchFamily="34" charset="0"/>
        <a:buNone/>
        <a:tabLst/>
        <a:defRPr sz="1300" b="0" i="0" kern="1200">
          <a:solidFill>
            <a:srgbClr val="504F53"/>
          </a:solidFill>
          <a:latin typeface="+mj-lt"/>
          <a:ea typeface="+mn-ea"/>
          <a:cs typeface="+mn-cs"/>
        </a:defRPr>
      </a:lvl4pPr>
      <a:lvl5pPr marL="1122712" indent="0" algn="l" defTabSz="816008" rtl="0" eaLnBrk="1" latinLnBrk="0" hangingPunct="1">
        <a:lnSpc>
          <a:spcPts val="1409"/>
        </a:lnSpc>
        <a:spcBef>
          <a:spcPts val="313"/>
        </a:spcBef>
        <a:buFont typeface="Arial" pitchFamily="34" charset="0"/>
        <a:buNone/>
        <a:defRPr sz="1100" b="0" i="0" kern="1200">
          <a:solidFill>
            <a:srgbClr val="8D8C90"/>
          </a:solidFill>
          <a:latin typeface="+mj-lt"/>
          <a:ea typeface="+mn-ea"/>
          <a:cs typeface="+mn-cs"/>
        </a:defRPr>
      </a:lvl5pPr>
      <a:lvl6pPr marL="2244021" indent="-204002" algn="l" defTabSz="816008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652024" indent="-204002" algn="l" defTabSz="816008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060029" indent="-204002" algn="l" defTabSz="816008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468032" indent="-204002" algn="l" defTabSz="816008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816008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408004" algn="l" defTabSz="816008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816008" algn="l" defTabSz="816008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224011" algn="l" defTabSz="816008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632015" algn="l" defTabSz="816008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40018" algn="l" defTabSz="816008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448023" algn="l" defTabSz="816008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856027" algn="l" defTabSz="816008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264030" algn="l" defTabSz="816008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consultantplus://offline/ref=F8BDE6F226174E4B0A36BE58307BC1EB6D227828B75950F2A8B36BAD63A9FE6D95298C2D67CC67713E8F6FB5E8A46A6349862407B97A7C9ES8oDH" TargetMode="External"/><Relationship Id="rId2" Type="http://schemas.openxmlformats.org/officeDocument/2006/relationships/hyperlink" Target="consultantplus://offline/ref=F8BDE6F226174E4B0A36BE58307BC1EB6D227828B75950F2A8B36BAD63A9FE6D95298C2D67CC677A3D8F6FB5E8A46A6349862407B97A7C9ES8oDH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consultantplus://offline/ref=F8BDE6F226174E4B0A36BE58307BC1EB6D227828B75950F2A8B36BAD63A9FE6D95298C2D67CC657E3F8F6FB5E8A46A6349862407B97A7C9ES8oDH" TargetMode="Externa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41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7461" y="483518"/>
            <a:ext cx="1301083" cy="12486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7"/>
          <p:cNvSpPr txBox="1">
            <a:spLocks noChangeArrowheads="1"/>
          </p:cNvSpPr>
          <p:nvPr/>
        </p:nvSpPr>
        <p:spPr bwMode="auto">
          <a:xfrm>
            <a:off x="1187624" y="2177131"/>
            <a:ext cx="7344816" cy="19281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71561" tIns="35780" rIns="71561" bIns="35780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lnSpc>
                <a:spcPct val="90000"/>
              </a:lnSpc>
            </a:pPr>
            <a:r>
              <a:rPr lang="ru-RU" altLang="ru-RU" sz="2400" b="1" dirty="0">
                <a:solidFill>
                  <a:schemeClr val="accent1">
                    <a:lumMod val="75000"/>
                  </a:schemeClr>
                </a:solidFill>
                <a:latin typeface="Arial Narrow" panose="020B0606020202030204" pitchFamily="34" charset="0"/>
                <a:cs typeface="Arial" pitchFamily="34" charset="0"/>
              </a:rPr>
              <a:t>«Порядок предоставления льгот организациям по транспортному и земельному налогам, а также по налогу на имущество организаций, исчисляемому исходя из кадастровой стоимости объектов</a:t>
            </a:r>
            <a:endParaRPr lang="ru-RU" altLang="ru-RU" sz="2400" b="1" dirty="0" smtClean="0">
              <a:solidFill>
                <a:schemeClr val="accent1">
                  <a:lumMod val="75000"/>
                </a:schemeClr>
              </a:solidFill>
              <a:latin typeface="Arial Narrow" panose="020B0606020202030204" pitchFamily="34" charset="0"/>
              <a:cs typeface="Arial" pitchFamily="34" charset="0"/>
            </a:endParaRPr>
          </a:p>
          <a:p>
            <a:pPr algn="ctr" eaLnBrk="1" hangingPunct="1">
              <a:lnSpc>
                <a:spcPct val="90000"/>
              </a:lnSpc>
            </a:pPr>
            <a:endParaRPr lang="ru-RU" altLang="ru-RU" sz="1800" b="1" dirty="0" smtClean="0">
              <a:solidFill>
                <a:schemeClr val="accent1">
                  <a:lumMod val="75000"/>
                </a:schemeClr>
              </a:solidFill>
              <a:latin typeface="Arial Narrow" panose="020B0606020202030204" pitchFamily="34" charset="0"/>
              <a:cs typeface="Arial" pitchFamily="34" charset="0"/>
            </a:endParaRPr>
          </a:p>
          <a:p>
            <a:pPr algn="ctr" eaLnBrk="1" hangingPunct="1">
              <a:lnSpc>
                <a:spcPct val="90000"/>
              </a:lnSpc>
            </a:pPr>
            <a:endParaRPr lang="ru-RU" altLang="ru-RU" sz="2000" b="1" i="1" dirty="0">
              <a:solidFill>
                <a:schemeClr val="accent1">
                  <a:lumMod val="75000"/>
                </a:schemeClr>
              </a:solidFill>
              <a:latin typeface="Arial Narrow" panose="020B0606020202030204" pitchFamily="34" charset="0"/>
              <a:cs typeface="Arial" pitchFamily="34" charset="0"/>
            </a:endParaRPr>
          </a:p>
        </p:txBody>
      </p:sp>
      <p:sp>
        <p:nvSpPr>
          <p:cNvPr id="7" name="TextBox 3"/>
          <p:cNvSpPr txBox="1">
            <a:spLocks noChangeArrowheads="1"/>
          </p:cNvSpPr>
          <p:nvPr/>
        </p:nvSpPr>
        <p:spPr bwMode="auto">
          <a:xfrm>
            <a:off x="399728" y="1732169"/>
            <a:ext cx="8416550" cy="2877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71561" tIns="35780" rIns="71561" bIns="35780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/>
            <a:r>
              <a:rPr lang="ru-RU" altLang="ru-RU" sz="1400" b="1" dirty="0">
                <a:solidFill>
                  <a:schemeClr val="bg1">
                    <a:lumMod val="50000"/>
                  </a:schemeClr>
                </a:solidFill>
                <a:latin typeface="Arial Narrow" panose="020B0606020202030204" pitchFamily="34" charset="0"/>
              </a:rPr>
              <a:t>ФЕДЕРАЛЬНАЯ НАЛОГОВАЯ СЛУЖБА</a:t>
            </a:r>
          </a:p>
        </p:txBody>
      </p:sp>
      <p:sp>
        <p:nvSpPr>
          <p:cNvPr id="6" name="TextBox 7"/>
          <p:cNvSpPr txBox="1">
            <a:spLocks noChangeArrowheads="1"/>
          </p:cNvSpPr>
          <p:nvPr/>
        </p:nvSpPr>
        <p:spPr bwMode="auto">
          <a:xfrm>
            <a:off x="2772522" y="4659982"/>
            <a:ext cx="3672408" cy="2938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71561" tIns="35780" rIns="71561" bIns="35780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lnSpc>
                <a:spcPct val="90000"/>
              </a:lnSpc>
            </a:pPr>
            <a:r>
              <a:rPr lang="ru-RU" altLang="ru-RU" b="1" spc="-30" dirty="0" smtClean="0">
                <a:solidFill>
                  <a:schemeClr val="accent1">
                    <a:lumMod val="75000"/>
                  </a:schemeClr>
                </a:solidFill>
                <a:latin typeface="Arial Narrow" panose="020B0606020202030204" pitchFamily="34" charset="0"/>
                <a:cs typeface="Arial" pitchFamily="34" charset="0"/>
              </a:rPr>
              <a:t>01.04.2022</a:t>
            </a:r>
            <a:endParaRPr lang="ru-RU" altLang="ru-RU" b="1" spc="-30" dirty="0">
              <a:solidFill>
                <a:schemeClr val="accent1">
                  <a:lumMod val="75000"/>
                </a:schemeClr>
              </a:solidFill>
              <a:latin typeface="Arial Narrow" panose="020B0606020202030204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2675782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627305" indent="-342900" algn="just">
              <a:buFontTx/>
              <a:buChar char="-"/>
            </a:pPr>
            <a:r>
              <a:rPr lang="ru-RU" sz="1900" dirty="0" smtClean="0">
                <a:latin typeface="Arial Narrow" panose="020B0606020202030204" pitchFamily="34" charset="0"/>
              </a:rPr>
              <a:t>Представление организацией в </a:t>
            </a:r>
            <a:r>
              <a:rPr lang="ru-RU" sz="1900" dirty="0">
                <a:latin typeface="Arial Narrow" panose="020B0606020202030204" pitchFamily="34" charset="0"/>
              </a:rPr>
              <a:t>налоговый орган </a:t>
            </a:r>
            <a:r>
              <a:rPr lang="ru-RU" sz="1900" dirty="0" smtClean="0">
                <a:latin typeface="Arial Narrow" panose="020B0606020202030204" pitchFamily="34" charset="0"/>
              </a:rPr>
              <a:t> заявление о льготе (форма и формат для направления по ТКС </a:t>
            </a:r>
            <a:r>
              <a:rPr lang="ru-RU" sz="1900" dirty="0">
                <a:latin typeface="Arial Narrow" panose="020B0606020202030204" pitchFamily="34" charset="0"/>
              </a:rPr>
              <a:t>утв. </a:t>
            </a:r>
            <a:r>
              <a:rPr lang="ru-RU" sz="1900" dirty="0" smtClean="0">
                <a:latin typeface="Arial Narrow" panose="020B0606020202030204" pitchFamily="34" charset="0"/>
              </a:rPr>
              <a:t>приказом </a:t>
            </a:r>
            <a:r>
              <a:rPr lang="ru-RU" sz="1900" dirty="0">
                <a:latin typeface="Arial Narrow" panose="020B0606020202030204" pitchFamily="34" charset="0"/>
              </a:rPr>
              <a:t>ФНС России от 25.07.2019 N </a:t>
            </a:r>
            <a:r>
              <a:rPr lang="ru-RU" sz="1900" dirty="0" smtClean="0">
                <a:latin typeface="Arial Narrow" panose="020B0606020202030204" pitchFamily="34" charset="0"/>
              </a:rPr>
              <a:t>ММВ-7-21/377@, КНД 1150064);</a:t>
            </a:r>
          </a:p>
          <a:p>
            <a:pPr marL="627305" indent="-342900" algn="just">
              <a:buFontTx/>
              <a:buChar char="-"/>
            </a:pPr>
            <a:r>
              <a:rPr lang="ru-RU" sz="1900" dirty="0" smtClean="0">
                <a:latin typeface="Arial Narrow" panose="020B0606020202030204" pitchFamily="34" charset="0"/>
              </a:rPr>
              <a:t>Рассмотрение </a:t>
            </a:r>
            <a:r>
              <a:rPr lang="ru-RU" sz="1900" dirty="0">
                <a:latin typeface="Arial Narrow" panose="020B0606020202030204" pitchFamily="34" charset="0"/>
              </a:rPr>
              <a:t>налоговым органом заявления </a:t>
            </a:r>
            <a:r>
              <a:rPr lang="ru-RU" sz="1900" dirty="0" smtClean="0">
                <a:latin typeface="Arial Narrow" panose="020B0606020202030204" pitchFamily="34" charset="0"/>
              </a:rPr>
              <a:t>о льготе в </a:t>
            </a:r>
            <a:r>
              <a:rPr lang="ru-RU" sz="1900" dirty="0">
                <a:latin typeface="Arial Narrow" panose="020B0606020202030204" pitchFamily="34" charset="0"/>
              </a:rPr>
              <a:t>течение 30 дней со </a:t>
            </a:r>
            <a:r>
              <a:rPr lang="ru-RU" sz="1900" dirty="0" smtClean="0">
                <a:latin typeface="Arial Narrow" panose="020B0606020202030204" pitchFamily="34" charset="0"/>
              </a:rPr>
              <a:t>дня его получения (возможно продление рассмотрения заявления на срок до 30 дней);</a:t>
            </a:r>
          </a:p>
          <a:p>
            <a:pPr marL="627305" indent="-342900" algn="just">
              <a:buFontTx/>
              <a:buChar char="-"/>
            </a:pPr>
            <a:r>
              <a:rPr lang="ru-RU" sz="1900" dirty="0" smtClean="0">
                <a:latin typeface="Arial Narrow" panose="020B0606020202030204" pitchFamily="34" charset="0"/>
              </a:rPr>
              <a:t>Информирование налогоплательщика в течение 3 дней со дня получения сообщения </a:t>
            </a:r>
            <a:r>
              <a:rPr lang="ru-RU" sz="1900" dirty="0">
                <a:latin typeface="Arial Narrow" panose="020B0606020202030204" pitchFamily="34" charset="0"/>
              </a:rPr>
              <a:t>о </a:t>
            </a:r>
            <a:r>
              <a:rPr lang="ru-RU" sz="1900" dirty="0" smtClean="0">
                <a:latin typeface="Arial Narrow" panose="020B0606020202030204" pitchFamily="34" charset="0"/>
              </a:rPr>
              <a:t>неполучении сведений</a:t>
            </a:r>
            <a:r>
              <a:rPr lang="ru-RU" sz="1900" dirty="0">
                <a:latin typeface="Arial Narrow" panose="020B0606020202030204" pitchFamily="34" charset="0"/>
              </a:rPr>
              <a:t>, подтверждающих </a:t>
            </a:r>
            <a:r>
              <a:rPr lang="ru-RU" sz="1900" dirty="0" smtClean="0">
                <a:latin typeface="Arial Narrow" panose="020B0606020202030204" pitchFamily="34" charset="0"/>
              </a:rPr>
              <a:t>право налогоплательщика </a:t>
            </a:r>
            <a:r>
              <a:rPr lang="ru-RU" sz="1900" dirty="0">
                <a:latin typeface="Arial Narrow" panose="020B0606020202030204" pitchFamily="34" charset="0"/>
              </a:rPr>
              <a:t>на налоговую </a:t>
            </a:r>
            <a:r>
              <a:rPr lang="ru-RU" sz="1900" dirty="0" smtClean="0">
                <a:latin typeface="Arial Narrow" panose="020B0606020202030204" pitchFamily="34" charset="0"/>
              </a:rPr>
              <a:t>льготу в  (КНД 1125024);</a:t>
            </a:r>
          </a:p>
          <a:p>
            <a:pPr marL="627305" indent="-342900" algn="just">
              <a:buFontTx/>
              <a:buChar char="-"/>
            </a:pPr>
            <a:r>
              <a:rPr lang="ru-RU" sz="1900" dirty="0" smtClean="0">
                <a:latin typeface="Arial Narrow" panose="020B0606020202030204" pitchFamily="34" charset="0"/>
              </a:rPr>
              <a:t>По результатам рассмотрения заявления:</a:t>
            </a:r>
          </a:p>
          <a:p>
            <a:pPr marL="627305" indent="-342900" algn="just">
              <a:buFont typeface="Wingdings" panose="05000000000000000000" pitchFamily="2" charset="2"/>
              <a:buChar char="§"/>
            </a:pPr>
            <a:r>
              <a:rPr lang="ru-RU" sz="1900" dirty="0">
                <a:latin typeface="Arial Narrow" panose="020B0606020202030204" pitchFamily="34" charset="0"/>
              </a:rPr>
              <a:t>уведомление о предоставлении налоговой льготы (КНД 1125102</a:t>
            </a:r>
            <a:r>
              <a:rPr lang="ru-RU" sz="1900" dirty="0" smtClean="0">
                <a:latin typeface="Arial Narrow" panose="020B0606020202030204" pitchFamily="34" charset="0"/>
              </a:rPr>
              <a:t>); </a:t>
            </a:r>
          </a:p>
          <a:p>
            <a:pPr marL="627305" indent="-342900" algn="just">
              <a:buFont typeface="Wingdings" panose="05000000000000000000" pitchFamily="2" charset="2"/>
              <a:buChar char="§"/>
            </a:pPr>
            <a:r>
              <a:rPr lang="ru-RU" sz="1900" dirty="0">
                <a:latin typeface="Arial Narrow" panose="020B0606020202030204" pitchFamily="34" charset="0"/>
              </a:rPr>
              <a:t>сообщение об отказе от предоставления налоговой льготы (КНД 1125162</a:t>
            </a:r>
            <a:r>
              <a:rPr lang="ru-RU" sz="1900" dirty="0" smtClean="0">
                <a:latin typeface="Arial Narrow" panose="020B0606020202030204" pitchFamily="34" charset="0"/>
              </a:rPr>
              <a:t>).</a:t>
            </a:r>
            <a:endParaRPr lang="ru-RU" sz="1900" dirty="0">
              <a:latin typeface="Arial Narrow" panose="020B0606020202030204" pitchFamily="34" charset="0"/>
            </a:endParaRPr>
          </a:p>
          <a:p>
            <a:pPr marL="627305" indent="-342900" algn="just">
              <a:buFontTx/>
              <a:buChar char="-"/>
            </a:pPr>
            <a:endParaRPr lang="ru-RU" sz="1900" dirty="0">
              <a:latin typeface="Arial Narrow" panose="020B0606020202030204" pitchFamily="34" charset="0"/>
            </a:endParaRPr>
          </a:p>
          <a:p>
            <a:pPr marL="627305" indent="-342900" algn="just">
              <a:buFontTx/>
              <a:buChar char="-"/>
            </a:pPr>
            <a:endParaRPr lang="ru-RU" sz="2200" dirty="0" smtClean="0">
              <a:latin typeface="Arial Narrow" panose="020B0606020202030204" pitchFamily="34" charset="0"/>
            </a:endParaRPr>
          </a:p>
          <a:p>
            <a:pPr marL="627305" indent="-342900" algn="just">
              <a:buFontTx/>
              <a:buChar char="-"/>
            </a:pPr>
            <a:endParaRPr lang="ru-RU" sz="2200" dirty="0">
              <a:latin typeface="Arial Narrow" panose="020B0606020202030204" pitchFamily="34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just"/>
            <a:r>
              <a:rPr lang="ru-RU" sz="2200" dirty="0" smtClean="0">
                <a:solidFill>
                  <a:srgbClr val="FF0000"/>
                </a:solidFill>
                <a:latin typeface="Arial Narrow" panose="020B0606020202030204" pitchFamily="34" charset="0"/>
              </a:rPr>
              <a:t>Порядок предоставления организациям льгот по транспортному </a:t>
            </a:r>
            <a:r>
              <a:rPr lang="ru-RU" sz="2200" dirty="0" smtClean="0">
                <a:solidFill>
                  <a:srgbClr val="FF0000"/>
                </a:solidFill>
                <a:latin typeface="Arial Narrow" panose="020B0606020202030204" pitchFamily="34" charset="0"/>
              </a:rPr>
              <a:t>налог</a:t>
            </a:r>
            <a:r>
              <a:rPr lang="ru-RU" sz="2200" dirty="0">
                <a:solidFill>
                  <a:srgbClr val="FF0000"/>
                </a:solidFill>
                <a:latin typeface="Arial Narrow" panose="020B0606020202030204" pitchFamily="34" charset="0"/>
              </a:rPr>
              <a:t>у</a:t>
            </a:r>
            <a:r>
              <a:rPr lang="ru-RU" sz="2200" dirty="0" smtClean="0">
                <a:latin typeface="Arial Narrow" panose="020B0606020202030204" pitchFamily="34" charset="0"/>
              </a:rPr>
              <a:t> (</a:t>
            </a:r>
            <a:r>
              <a:rPr lang="ru-RU" sz="2200" dirty="0" smtClean="0">
                <a:latin typeface="Arial Narrow" panose="020B0606020202030204" pitchFamily="34" charset="0"/>
              </a:rPr>
              <a:t>пункт 3 статьи </a:t>
            </a:r>
            <a:r>
              <a:rPr lang="ru-RU" sz="2200" dirty="0" smtClean="0">
                <a:latin typeface="Arial Narrow" panose="020B0606020202030204" pitchFamily="34" charset="0"/>
              </a:rPr>
              <a:t>361.1 НК РФ):</a:t>
            </a:r>
            <a:endParaRPr lang="ru-RU" sz="2200" dirty="0">
              <a:latin typeface="Arial Narrow" panose="020B0606020202030204" pitchFamily="34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r>
              <a:rPr lang="en-US" dirty="0"/>
              <a:t>8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2542598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611560" y="699542"/>
            <a:ext cx="7704855" cy="4127553"/>
          </a:xfrm>
        </p:spPr>
        <p:txBody>
          <a:bodyPr>
            <a:normAutofit fontScale="92500" lnSpcReduction="10000"/>
          </a:bodyPr>
          <a:lstStyle/>
          <a:p>
            <a:pPr algn="just"/>
            <a:r>
              <a:rPr lang="ru-RU" sz="1600" b="0" dirty="0" smtClean="0">
                <a:latin typeface="Arial Narrow" pitchFamily="34" charset="0"/>
              </a:rPr>
              <a:t>1. </a:t>
            </a:r>
            <a:r>
              <a:rPr lang="ru-RU" sz="1600" b="0" u="sng" dirty="0" smtClean="0">
                <a:latin typeface="Arial Narrow" pitchFamily="34" charset="0"/>
              </a:rPr>
              <a:t>В отношении </a:t>
            </a:r>
            <a:r>
              <a:rPr lang="ru-RU" sz="1600" u="sng" dirty="0" smtClean="0">
                <a:latin typeface="Arial Narrow" pitchFamily="34" charset="0"/>
              </a:rPr>
              <a:t>транспортных средств, прекративших свое существование в связи с их гибелью или уничтожением</a:t>
            </a:r>
            <a:r>
              <a:rPr lang="ru-RU" sz="1600" b="0" dirty="0" smtClean="0">
                <a:latin typeface="Arial Narrow" pitchFamily="34" charset="0"/>
              </a:rPr>
              <a:t> (с 1-го числа месяца гибели или уничтожения такого транспортного средства на основании заявления (п. 3.1 ст. 362 НК РФ)):</a:t>
            </a:r>
          </a:p>
          <a:p>
            <a:pPr algn="just">
              <a:buFontTx/>
              <a:buChar char="-"/>
            </a:pPr>
            <a:r>
              <a:rPr lang="ru-RU" sz="1600" b="0" dirty="0" smtClean="0">
                <a:latin typeface="Arial Narrow" pitchFamily="34" charset="0"/>
              </a:rPr>
              <a:t> заявление о гибели или уничтожении объекта налогообложения по транспортному налогу КНД 1150076, утв. Приказом ФНС России от 29.12.2020 №ЕД-7-21/972@;</a:t>
            </a:r>
          </a:p>
          <a:p>
            <a:pPr algn="just">
              <a:buFontTx/>
              <a:buChar char="-"/>
            </a:pPr>
            <a:r>
              <a:rPr lang="ru-RU" sz="1600" b="0" dirty="0" smtClean="0">
                <a:latin typeface="Arial Narrow" pitchFamily="34" charset="0"/>
              </a:rPr>
              <a:t> </a:t>
            </a:r>
            <a:r>
              <a:rPr lang="ru-RU" sz="1600" dirty="0" smtClean="0">
                <a:latin typeface="Arial Narrow" pitchFamily="34" charset="0"/>
              </a:rPr>
              <a:t>уведомление</a:t>
            </a:r>
            <a:r>
              <a:rPr lang="ru-RU" sz="1600" b="0" dirty="0" smtClean="0">
                <a:latin typeface="Arial Narrow" pitchFamily="34" charset="0"/>
              </a:rPr>
              <a:t> о прекращении исчисления налога (</a:t>
            </a:r>
            <a:r>
              <a:rPr lang="ru-RU" sz="1600" b="0" dirty="0">
                <a:latin typeface="Arial Narrow" pitchFamily="34" charset="0"/>
              </a:rPr>
              <a:t>КНД </a:t>
            </a:r>
            <a:r>
              <a:rPr lang="ru-RU" sz="1600" b="0" dirty="0" smtClean="0">
                <a:latin typeface="Arial Narrow" pitchFamily="34" charset="0"/>
              </a:rPr>
              <a:t>1125169) либо </a:t>
            </a:r>
            <a:r>
              <a:rPr lang="ru-RU" sz="1600" dirty="0" smtClean="0">
                <a:latin typeface="Arial Narrow" pitchFamily="34" charset="0"/>
              </a:rPr>
              <a:t>сообщение</a:t>
            </a:r>
            <a:r>
              <a:rPr lang="ru-RU" sz="1600" b="0" dirty="0" smtClean="0">
                <a:latin typeface="Arial Narrow" pitchFamily="34" charset="0"/>
              </a:rPr>
              <a:t> об отсутствии основания для прекращения исчисления налога (КНД 1125170) в связи с гибелью или уничтожением объекта налогообложения.</a:t>
            </a:r>
          </a:p>
          <a:p>
            <a:pPr algn="just"/>
            <a:r>
              <a:rPr lang="ru-RU" sz="1600" b="0" dirty="0" smtClean="0">
                <a:latin typeface="Arial Narrow" pitchFamily="34" charset="0"/>
              </a:rPr>
              <a:t>2. Прекращение исчисления транспортного налога </a:t>
            </a:r>
            <a:r>
              <a:rPr lang="ru-RU" sz="1600" u="sng" dirty="0" smtClean="0">
                <a:latin typeface="Arial Narrow" pitchFamily="34" charset="0"/>
              </a:rPr>
              <a:t>в отношении принудительно изъятого транспортного средства </a:t>
            </a:r>
            <a:r>
              <a:rPr lang="ru-RU" sz="1600" b="0" dirty="0" smtClean="0">
                <a:latin typeface="Arial Narrow" pitchFamily="34" charset="0"/>
              </a:rPr>
              <a:t>(до 01.01.2022 - прекращается с момента прекращения права собственности на транспортное средство, с 01.01.2022 - с 1-го числа месяца, в котором транспортное средство было принудительно изъято у собственника (п</a:t>
            </a:r>
            <a:r>
              <a:rPr lang="ru-RU" sz="1600" b="0" dirty="0">
                <a:latin typeface="Arial Narrow" pitchFamily="34" charset="0"/>
              </a:rPr>
              <a:t>. 3.4 ст. 362 НК РФ</a:t>
            </a:r>
            <a:r>
              <a:rPr lang="ru-RU" sz="1600" b="0" dirty="0" smtClean="0">
                <a:latin typeface="Arial Narrow" pitchFamily="34" charset="0"/>
              </a:rPr>
              <a:t>)):</a:t>
            </a:r>
          </a:p>
          <a:p>
            <a:pPr algn="just">
              <a:buFontTx/>
              <a:buChar char="-"/>
            </a:pPr>
            <a:r>
              <a:rPr lang="ru-RU" sz="1600" b="0" dirty="0" smtClean="0">
                <a:latin typeface="Arial Narrow" pitchFamily="34" charset="0"/>
              </a:rPr>
              <a:t>С 2022 заявление о прекращении исчисления транспортного налога в связи с принудительным изъятием транспортного средства КНД 1150122, утв. Приказом ФНС России от 19.07.2021 №ЕД-7-21/675</a:t>
            </a:r>
            <a:r>
              <a:rPr lang="en-US" sz="1600" b="0" dirty="0" smtClean="0">
                <a:latin typeface="Arial Narrow" pitchFamily="34" charset="0"/>
              </a:rPr>
              <a:t>@</a:t>
            </a:r>
            <a:r>
              <a:rPr lang="ru-RU" sz="1600" b="0" dirty="0" smtClean="0">
                <a:latin typeface="Arial Narrow" pitchFamily="34" charset="0"/>
              </a:rPr>
              <a:t>;</a:t>
            </a:r>
          </a:p>
          <a:p>
            <a:pPr algn="just"/>
            <a:r>
              <a:rPr lang="ru-RU" sz="1600" b="0" dirty="0" smtClean="0">
                <a:latin typeface="Arial Narrow" pitchFamily="34" charset="0"/>
              </a:rPr>
              <a:t>- </a:t>
            </a:r>
            <a:r>
              <a:rPr lang="ru-RU" sz="1600" dirty="0" smtClean="0">
                <a:latin typeface="Arial Narrow" pitchFamily="34" charset="0"/>
              </a:rPr>
              <a:t>уведомление</a:t>
            </a:r>
            <a:r>
              <a:rPr lang="ru-RU" sz="1600" b="0" dirty="0" smtClean="0">
                <a:latin typeface="Arial Narrow" pitchFamily="34" charset="0"/>
              </a:rPr>
              <a:t> о прекращении исчисления налога (КНД 1125359) либо </a:t>
            </a:r>
            <a:r>
              <a:rPr lang="ru-RU" sz="1600" dirty="0" smtClean="0">
                <a:latin typeface="Arial Narrow" pitchFamily="34" charset="0"/>
              </a:rPr>
              <a:t>сообщение</a:t>
            </a:r>
            <a:r>
              <a:rPr lang="ru-RU" sz="1600" b="0" dirty="0" smtClean="0">
                <a:latin typeface="Arial Narrow" pitchFamily="34" charset="0"/>
              </a:rPr>
              <a:t> об отсутствии основания для прекращения исчисления налога (КНД 1125360) в связи с принудительным изъятием транспортного средства.</a:t>
            </a:r>
          </a:p>
          <a:p>
            <a:endParaRPr lang="ru-RU" sz="1500" dirty="0" smtClean="0">
              <a:latin typeface="Arial Narrow" pitchFamily="34" charset="0"/>
            </a:endParaRPr>
          </a:p>
          <a:p>
            <a:endParaRPr lang="ru-RU" sz="2000" dirty="0">
              <a:latin typeface="Arial Narrow" pitchFamily="34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822635" y="375804"/>
            <a:ext cx="7337192" cy="395746"/>
          </a:xfrm>
        </p:spPr>
        <p:txBody>
          <a:bodyPr>
            <a:normAutofit fontScale="90000"/>
          </a:bodyPr>
          <a:lstStyle/>
          <a:p>
            <a:r>
              <a:rPr lang="ru-RU" sz="2200" dirty="0" smtClean="0">
                <a:latin typeface="Arial Narrow" pitchFamily="34" charset="0"/>
              </a:rPr>
              <a:t>Упразднения по транспортному налогу в 2021 году:</a:t>
            </a:r>
            <a:endParaRPr lang="ru-RU" sz="2200" dirty="0">
              <a:latin typeface="Arial Narrow" pitchFamily="34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r>
              <a:rPr lang="ru-RU" dirty="0" smtClean="0"/>
              <a:t>9</a:t>
            </a:r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627305" indent="-342900" algn="just">
              <a:buFontTx/>
              <a:buChar char="-"/>
            </a:pPr>
            <a:r>
              <a:rPr lang="ru-RU" sz="1900" dirty="0" smtClean="0">
                <a:latin typeface="Arial Narrow" panose="020B0606020202030204" pitchFamily="34" charset="0"/>
              </a:rPr>
              <a:t>Представление организацией в </a:t>
            </a:r>
            <a:r>
              <a:rPr lang="ru-RU" sz="1900" dirty="0">
                <a:latin typeface="Arial Narrow" panose="020B0606020202030204" pitchFamily="34" charset="0"/>
              </a:rPr>
              <a:t>налоговый орган </a:t>
            </a:r>
            <a:r>
              <a:rPr lang="ru-RU" sz="1900" dirty="0" smtClean="0">
                <a:latin typeface="Arial Narrow" panose="020B0606020202030204" pitchFamily="34" charset="0"/>
              </a:rPr>
              <a:t> заявление о льготе (форма и формат для направления по ТКС </a:t>
            </a:r>
            <a:r>
              <a:rPr lang="ru-RU" sz="1900" dirty="0">
                <a:latin typeface="Arial Narrow" panose="020B0606020202030204" pitchFamily="34" charset="0"/>
              </a:rPr>
              <a:t>утв. </a:t>
            </a:r>
            <a:r>
              <a:rPr lang="ru-RU" sz="1900" dirty="0" smtClean="0">
                <a:latin typeface="Arial Narrow" panose="020B0606020202030204" pitchFamily="34" charset="0"/>
              </a:rPr>
              <a:t>приказом </a:t>
            </a:r>
            <a:r>
              <a:rPr lang="ru-RU" sz="1900" dirty="0">
                <a:latin typeface="Arial Narrow" panose="020B0606020202030204" pitchFamily="34" charset="0"/>
              </a:rPr>
              <a:t>ФНС России от 25.07.2019 N </a:t>
            </a:r>
            <a:r>
              <a:rPr lang="ru-RU" sz="1900" dirty="0" smtClean="0">
                <a:latin typeface="Arial Narrow" panose="020B0606020202030204" pitchFamily="34" charset="0"/>
              </a:rPr>
              <a:t>ММВ-7-21/377@, КНД 1150064);</a:t>
            </a:r>
          </a:p>
          <a:p>
            <a:pPr marL="627305" indent="-342900" algn="just">
              <a:buFontTx/>
              <a:buChar char="-"/>
            </a:pPr>
            <a:r>
              <a:rPr lang="ru-RU" sz="1900" dirty="0" smtClean="0">
                <a:latin typeface="Arial Narrow" panose="020B0606020202030204" pitchFamily="34" charset="0"/>
              </a:rPr>
              <a:t>Рассмотрение </a:t>
            </a:r>
            <a:r>
              <a:rPr lang="ru-RU" sz="1900" dirty="0">
                <a:latin typeface="Arial Narrow" panose="020B0606020202030204" pitchFamily="34" charset="0"/>
              </a:rPr>
              <a:t>налоговым органом заявления </a:t>
            </a:r>
            <a:r>
              <a:rPr lang="ru-RU" sz="1900" dirty="0" smtClean="0">
                <a:latin typeface="Arial Narrow" panose="020B0606020202030204" pitchFamily="34" charset="0"/>
              </a:rPr>
              <a:t>о льготе в </a:t>
            </a:r>
            <a:r>
              <a:rPr lang="ru-RU" sz="1900" dirty="0">
                <a:latin typeface="Arial Narrow" panose="020B0606020202030204" pitchFamily="34" charset="0"/>
              </a:rPr>
              <a:t>течение 30 дней со </a:t>
            </a:r>
            <a:r>
              <a:rPr lang="ru-RU" sz="1900" dirty="0" smtClean="0">
                <a:latin typeface="Arial Narrow" panose="020B0606020202030204" pitchFamily="34" charset="0"/>
              </a:rPr>
              <a:t>дня его получения (возможно продление рассмотрения заявления на срок до 30 дней);</a:t>
            </a:r>
          </a:p>
          <a:p>
            <a:pPr marL="627305" indent="-342900" algn="just">
              <a:buFontTx/>
              <a:buChar char="-"/>
            </a:pPr>
            <a:r>
              <a:rPr lang="ru-RU" sz="1900" dirty="0" smtClean="0">
                <a:latin typeface="Arial Narrow" panose="020B0606020202030204" pitchFamily="34" charset="0"/>
              </a:rPr>
              <a:t>Информирование налогоплательщика в течение 3 дней со дня получения сообщения </a:t>
            </a:r>
            <a:r>
              <a:rPr lang="ru-RU" sz="1900" dirty="0">
                <a:latin typeface="Arial Narrow" panose="020B0606020202030204" pitchFamily="34" charset="0"/>
              </a:rPr>
              <a:t>о </a:t>
            </a:r>
            <a:r>
              <a:rPr lang="ru-RU" sz="1900" dirty="0" smtClean="0">
                <a:latin typeface="Arial Narrow" panose="020B0606020202030204" pitchFamily="34" charset="0"/>
              </a:rPr>
              <a:t>неполучении сведений</a:t>
            </a:r>
            <a:r>
              <a:rPr lang="ru-RU" sz="1900" dirty="0">
                <a:latin typeface="Arial Narrow" panose="020B0606020202030204" pitchFamily="34" charset="0"/>
              </a:rPr>
              <a:t>, подтверждающих </a:t>
            </a:r>
            <a:r>
              <a:rPr lang="ru-RU" sz="1900" dirty="0" smtClean="0">
                <a:latin typeface="Arial Narrow" panose="020B0606020202030204" pitchFamily="34" charset="0"/>
              </a:rPr>
              <a:t>право налогоплательщика </a:t>
            </a:r>
            <a:r>
              <a:rPr lang="ru-RU" sz="1900" dirty="0">
                <a:latin typeface="Arial Narrow" panose="020B0606020202030204" pitchFamily="34" charset="0"/>
              </a:rPr>
              <a:t>на налоговую </a:t>
            </a:r>
            <a:r>
              <a:rPr lang="ru-RU" sz="1900" dirty="0" smtClean="0">
                <a:latin typeface="Arial Narrow" panose="020B0606020202030204" pitchFamily="34" charset="0"/>
              </a:rPr>
              <a:t>льготу в  (КНД 1125024);</a:t>
            </a:r>
          </a:p>
          <a:p>
            <a:pPr marL="627305" indent="-342900" algn="just">
              <a:buFontTx/>
              <a:buChar char="-"/>
            </a:pPr>
            <a:r>
              <a:rPr lang="ru-RU" sz="1900" dirty="0" smtClean="0">
                <a:latin typeface="Arial Narrow" panose="020B0606020202030204" pitchFamily="34" charset="0"/>
              </a:rPr>
              <a:t>По результатам рассмотрения заявления:</a:t>
            </a:r>
          </a:p>
          <a:p>
            <a:pPr marL="627305" indent="-342900" algn="just">
              <a:buFont typeface="Wingdings" panose="05000000000000000000" pitchFamily="2" charset="2"/>
              <a:buChar char="§"/>
            </a:pPr>
            <a:r>
              <a:rPr lang="ru-RU" sz="1900" dirty="0">
                <a:latin typeface="Arial Narrow" panose="020B0606020202030204" pitchFamily="34" charset="0"/>
              </a:rPr>
              <a:t>уведомление о предоставлении налоговой льготы (КНД 1125102</a:t>
            </a:r>
            <a:r>
              <a:rPr lang="ru-RU" sz="1900" dirty="0" smtClean="0">
                <a:latin typeface="Arial Narrow" panose="020B0606020202030204" pitchFamily="34" charset="0"/>
              </a:rPr>
              <a:t>); </a:t>
            </a:r>
          </a:p>
          <a:p>
            <a:pPr marL="627305" indent="-342900" algn="just">
              <a:buFont typeface="Wingdings" panose="05000000000000000000" pitchFamily="2" charset="2"/>
              <a:buChar char="§"/>
            </a:pPr>
            <a:r>
              <a:rPr lang="ru-RU" sz="1900" dirty="0">
                <a:latin typeface="Arial Narrow" panose="020B0606020202030204" pitchFamily="34" charset="0"/>
              </a:rPr>
              <a:t>сообщение об отказе от предоставления налоговой льготы (КНД 1125162</a:t>
            </a:r>
            <a:r>
              <a:rPr lang="ru-RU" sz="1900" dirty="0" smtClean="0">
                <a:latin typeface="Arial Narrow" panose="020B0606020202030204" pitchFamily="34" charset="0"/>
              </a:rPr>
              <a:t>).</a:t>
            </a:r>
            <a:endParaRPr lang="ru-RU" sz="1900" dirty="0">
              <a:latin typeface="Arial Narrow" panose="020B0606020202030204" pitchFamily="34" charset="0"/>
            </a:endParaRPr>
          </a:p>
          <a:p>
            <a:pPr marL="627305" indent="-342900" algn="just">
              <a:buFontTx/>
              <a:buChar char="-"/>
            </a:pPr>
            <a:endParaRPr lang="ru-RU" sz="1900" dirty="0">
              <a:latin typeface="Arial Narrow" panose="020B0606020202030204" pitchFamily="34" charset="0"/>
            </a:endParaRPr>
          </a:p>
          <a:p>
            <a:pPr marL="627305" indent="-342900" algn="just">
              <a:buFontTx/>
              <a:buChar char="-"/>
            </a:pPr>
            <a:endParaRPr lang="ru-RU" sz="2200" dirty="0" smtClean="0">
              <a:latin typeface="Arial Narrow" panose="020B0606020202030204" pitchFamily="34" charset="0"/>
            </a:endParaRPr>
          </a:p>
          <a:p>
            <a:pPr marL="627305" indent="-342900" algn="just">
              <a:buFontTx/>
              <a:buChar char="-"/>
            </a:pPr>
            <a:endParaRPr lang="ru-RU" sz="2200" dirty="0">
              <a:latin typeface="Arial Narrow" panose="020B0606020202030204" pitchFamily="34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just"/>
            <a:r>
              <a:rPr lang="ru-RU" sz="2200" dirty="0" smtClean="0">
                <a:solidFill>
                  <a:srgbClr val="FF0000"/>
                </a:solidFill>
                <a:latin typeface="Arial Narrow" panose="020B0606020202030204" pitchFamily="34" charset="0"/>
              </a:rPr>
              <a:t>Порядок предоставления организациям льгот по </a:t>
            </a:r>
            <a:r>
              <a:rPr lang="ru-RU" sz="2200" dirty="0" smtClean="0">
                <a:solidFill>
                  <a:srgbClr val="FF0000"/>
                </a:solidFill>
                <a:latin typeface="Arial Narrow" panose="020B0606020202030204" pitchFamily="34" charset="0"/>
              </a:rPr>
              <a:t>земельному налогу</a:t>
            </a:r>
            <a:r>
              <a:rPr lang="ru-RU" sz="2200" dirty="0" smtClean="0">
                <a:latin typeface="Arial Narrow" panose="020B0606020202030204" pitchFamily="34" charset="0"/>
              </a:rPr>
              <a:t> (пункт </a:t>
            </a:r>
            <a:r>
              <a:rPr lang="ru-RU" sz="2200" dirty="0" smtClean="0">
                <a:latin typeface="Arial Narrow" panose="020B0606020202030204" pitchFamily="34" charset="0"/>
              </a:rPr>
              <a:t>10 статьи 396 НК РФ):</a:t>
            </a:r>
            <a:endParaRPr lang="ru-RU" sz="2200" dirty="0">
              <a:latin typeface="Arial Narrow" panose="020B0606020202030204" pitchFamily="34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r>
              <a:rPr lang="en-US" dirty="0"/>
              <a:t>8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4286438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 fontScale="40000" lnSpcReduction="20000"/>
          </a:bodyPr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ПРИКАЗ от 9 июля 2021 г. N ЕД-7-21/646@</a:t>
            </a:r>
          </a:p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 УТВЕРЖДЕНИИ ФОРМЫ ЗАЯВЛЕНИЯ НАЛОГОПЛАТЕЛЬЩИКА - РОССИЙСКОЙ ОРГАНИЗАЦИИ О ПРЕДОСТАВЛЕНИИ НАЛОГОВОЙ ЛЬГОТЫ ПО НАЛОГУ НА ИМУЩЕСТВО ОРГАНИЗАЦИЙ, ПОРЯДКА ЕЕ ЗАПОЛНЕНИЯ И ФОРМАТА ПРЕДСТАВЛЕНИЯ УКАЗАННОГО ЗАЯВЛЕНИЯ В ЭЛЕКТРОННОЙ ФОРМЕ, А ТАКЖЕ ФОРМЫ УВЕДОМЛЕНИЯ О ПРЕДОСТАВЛЕНИИ НАЛОГОВОЙ ЛЬГОТЫ ПО НАЛОГУ НА ИМУЩЕСТВО ОРГАНИЗАЦИЙ, СООБЩЕНИЯ ОБ ОТКАЗЕ ОТ ПРЕДОСТАВЛЕНИЯ НАЛОГОВОЙ ЛЬГОТЫ ПО НАЛОГУ НА ИМУЩЕСТВО ОРГАНИЗАЦИЙ</a:t>
            </a:r>
          </a:p>
          <a:p>
            <a:r>
              <a:rPr lang="ru-RU" dirty="0"/>
              <a:t>Утверждены:</a:t>
            </a:r>
          </a:p>
          <a:p>
            <a:r>
              <a:rPr lang="ru-RU" dirty="0">
                <a:hlinkClick r:id="rId2"/>
              </a:rPr>
              <a:t>форма</a:t>
            </a:r>
            <a:r>
              <a:rPr lang="ru-RU" dirty="0"/>
              <a:t> заявления налогоплательщика - российской организации о предоставлении налоговой льготы по налогу на имущество организаций согласно приложению N 1 к настоящему приказу;</a:t>
            </a:r>
          </a:p>
          <a:p>
            <a:r>
              <a:rPr lang="ru-RU" dirty="0">
                <a:hlinkClick r:id="rId3"/>
              </a:rPr>
              <a:t>порядок</a:t>
            </a:r>
            <a:r>
              <a:rPr lang="ru-RU" dirty="0"/>
              <a:t> заполнения формы заявления налогоплательщика - российской организации о предоставлении налоговой льготы по налогу на имущество организаций согласно приложению N 2 к настоящему приказу;</a:t>
            </a:r>
          </a:p>
          <a:p>
            <a:r>
              <a:rPr lang="ru-RU" dirty="0">
                <a:hlinkClick r:id="rId4"/>
              </a:rPr>
              <a:t>формат</a:t>
            </a:r>
            <a:r>
              <a:rPr lang="ru-RU" dirty="0"/>
              <a:t> представления заявления налогоплательщика - российской организации о предоставлении налоговой льготы по налогу на имущество организаций в электронной форме согласно приложению N 3 к настоящему приказу;</a:t>
            </a:r>
          </a:p>
          <a:p>
            <a:r>
              <a:rPr lang="ru-RU" dirty="0">
                <a:hlinkClick r:id="rId2"/>
              </a:rPr>
              <a:t>форма</a:t>
            </a:r>
            <a:r>
              <a:rPr lang="ru-RU" dirty="0"/>
              <a:t> уведомления о предоставлении налоговой льготы по налогу на имущество организаций согласно приложению N 4 к настоящему приказу;</a:t>
            </a:r>
          </a:p>
          <a:p>
            <a:r>
              <a:rPr lang="ru-RU" dirty="0">
                <a:hlinkClick r:id="rId2"/>
              </a:rPr>
              <a:t>форма</a:t>
            </a:r>
            <a:r>
              <a:rPr lang="ru-RU" dirty="0"/>
              <a:t> сообщения об отказе от предоставления налоговой льготы по налогу на имущество организаций согласно приложению N 5 к настоящему приказу.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Изменения по налогу на имущество с 2022года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5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147754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741605" lvl="0" indent="-457200">
              <a:buAutoNum type="arabicPeriod"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Федеральные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налоговые льготы по налогу на имущество организаций установлены в ст. 381 НК РФ, региональные в ст.2 Закона Удмуртской Республики «О налоге на имущество организаций в УР» № 55-РЗ от 27.11.2003 г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741605" indent="-457200">
              <a:buFontTx/>
              <a:buAutoNum type="arabicPeriod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Льготы предоставляются в отношении объектов налогообложения, налоговая база по которым определяется как их кадастровая стоимость.</a:t>
            </a:r>
          </a:p>
          <a:p>
            <a:pPr lvl="0"/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Налоговые льготы и условия их предоставления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6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196695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pPr lvl="0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Представление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налоговый орган заявления о предоставлении налоговой льготы (Форма по КНД 1150121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 Рассмотрение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заявления налоговым органом (п. 3 ст. 361.1 НК РФ, п.8 ст. 382 НК РФ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):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-рассматривается налоговым органом по месту нахождения объекта налогообложения, указанного в заявлении о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льготе;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срок рассмотрения 30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дней;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налоговый орган вправе продлить срок рассмотрения заявления не более чем на 30 дней, уведомив об этом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налогоплательщика.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 Направление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налогоплательщику уведомления о предоставлении налоговой льготы либо сообщения об отказе от предоставления налоговой льготы.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Порядок предоставления льготы по НИО</a:t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7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3983697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822637" y="1851670"/>
            <a:ext cx="7320689" cy="864096"/>
          </a:xfrm>
        </p:spPr>
        <p:txBody>
          <a:bodyPr>
            <a:normAutofit/>
          </a:bodyPr>
          <a:lstStyle/>
          <a:p>
            <a:pPr algn="ctr"/>
            <a:r>
              <a:rPr lang="ru-RU" sz="3200" dirty="0" smtClean="0">
                <a:latin typeface="Arial Narrow" panose="020B0606020202030204" pitchFamily="34" charset="0"/>
              </a:rPr>
              <a:t>Спасибо за внимание</a:t>
            </a:r>
            <a:endParaRPr lang="ru-RU" sz="3200" dirty="0">
              <a:latin typeface="Arial Narrow" panose="020B0606020202030204" pitchFamily="34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r>
              <a:rPr lang="ru-RU" dirty="0" smtClean="0"/>
              <a:t>10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14193476"/>
      </p:ext>
    </p:extLst>
  </p:cSld>
  <p:clrMapOvr>
    <a:masterClrMapping/>
  </p:clrMapOvr>
</p:sld>
</file>

<file path=ppt/theme/theme1.xml><?xml version="1.0" encoding="utf-8"?>
<a:theme xmlns:a="http://schemas.openxmlformats.org/drawingml/2006/main" name="Present_FNS2012_A4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lIns="104306" tIns="52153" rIns="104306" bIns="52153" rtlCol="0" anchor="ctr">
        <a:normAutofit/>
      </a:bodyPr>
      <a:lstStyle>
        <a:defPPr marL="0" marR="0" indent="0" algn="l" defTabSz="1043056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4800" b="1" i="0" u="none" strike="noStrike" kern="1200" cap="none" spc="0" normalizeH="0" baseline="0" noProof="0" dirty="0" smtClean="0">
            <a:ln>
              <a:noFill/>
            </a:ln>
            <a:solidFill>
              <a:srgbClr val="005AA9"/>
            </a:solidFill>
            <a:effectLst/>
            <a:uLnTx/>
            <a:uFillTx/>
            <a:latin typeface="+mj-lt"/>
            <a:ea typeface="+mj-ea"/>
            <a:cs typeface="+mj-cs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40854</TotalTime>
  <Words>850</Words>
  <Application>Microsoft Office PowerPoint</Application>
  <PresentationFormat>Экран (16:9)</PresentationFormat>
  <Paragraphs>53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Present_FNS2012_A4</vt:lpstr>
      <vt:lpstr>Презентация PowerPoint</vt:lpstr>
      <vt:lpstr>Порядок предоставления организациям льгот по транспортному налогу (пункт 3 статьи 361.1 НК РФ):</vt:lpstr>
      <vt:lpstr>Упразднения по транспортному налогу в 2021 году:</vt:lpstr>
      <vt:lpstr>Порядок предоставления организациям льгот по земельному налогу (пункт 10 статьи 396 НК РФ):</vt:lpstr>
      <vt:lpstr>Изменения по налогу на имущество с 2022года</vt:lpstr>
      <vt:lpstr>Налоговые льготы и условия их предоставления  </vt:lpstr>
      <vt:lpstr>Порядок предоставления льготы по НИО </vt:lpstr>
      <vt:lpstr>Презентация PowerPoint</vt:lpstr>
    </vt:vector>
  </TitlesOfParts>
  <Company>Kraftway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GEG</dc:creator>
  <cp:lastModifiedBy>Еланцева Марина Николаевна</cp:lastModifiedBy>
  <cp:revision>1789</cp:revision>
  <cp:lastPrinted>2020-01-30T05:28:25Z</cp:lastPrinted>
  <dcterms:created xsi:type="dcterms:W3CDTF">2013-04-18T07:19:29Z</dcterms:created>
  <dcterms:modified xsi:type="dcterms:W3CDTF">2022-04-01T05:54:56Z</dcterms:modified>
</cp:coreProperties>
</file>