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5" r:id="rId2"/>
    <p:sldId id="297" r:id="rId3"/>
    <p:sldId id="267" r:id="rId4"/>
    <p:sldId id="268" r:id="rId5"/>
    <p:sldId id="270" r:id="rId6"/>
    <p:sldId id="304" r:id="rId7"/>
    <p:sldId id="275" r:id="rId8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AFF"/>
    <a:srgbClr val="EDF1F6"/>
    <a:srgbClr val="EEF1F7"/>
    <a:srgbClr val="9DA6B7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050"/>
    <p:restoredTop sz="94722"/>
  </p:normalViewPr>
  <p:slideViewPr>
    <p:cSldViewPr snapToGrid="0">
      <p:cViewPr>
        <p:scale>
          <a:sx n="100" d="100"/>
          <a:sy n="100" d="100"/>
        </p:scale>
        <p:origin x="-660" y="-240"/>
      </p:cViewPr>
      <p:guideLst>
        <p:guide orient="horz" pos="302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8FF63E0-4512-7908-96DA-D1DC97461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575590C-26AA-64F6-DB99-604D1B7FF6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EFF3F9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2B863-0D15-434E-A415-CE534814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938ABC3-DB24-5574-5E72-2B0DA5E664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52D24212-5E41-851B-AB53-B7870B43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5109AD-F8EA-0F7F-CD9F-5E8E9A5B1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9A0F1F1-2419-8E32-2AA6-F7D6C517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591115A5-BEE1-9E3F-1A41-00A107357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FEAECE62-7C30-1590-850F-6B095E7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BD38B2-E9DB-761D-2F3E-54EF989A3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C97A9D-9A27-A47C-3BA8-4DA8C89B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4DC4CA8E-D50F-4F34-BDB5-49A1F926C1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2617042E-CA56-051A-8554-80E4B9B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34ADEB0-1598-61E0-01EE-4C0EB33F0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ACDF917-C4C2-36CB-61F1-0C96FDE09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FA43CE25-A891-D332-866E-E2CFB50B71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8B5BDBEE-ECFE-C4EA-280F-F42A862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5C8029D-B7B9-319B-15D3-EC470B803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395FB828-B06C-C5D4-154D-45A1DDE5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23">
            <a:extLst>
              <a:ext uri="{FF2B5EF4-FFF2-40B4-BE49-F238E27FC236}">
                <a16:creationId xmlns="" xmlns:a16="http://schemas.microsoft.com/office/drawing/2014/main" id="{A30C0AA3-83F6-5B93-71BE-BC87F2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ABE2E9D-0D6E-4617-3C46-19DB2F5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88377429-4E8C-9FB1-E728-F01E7A1B7D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ECB53-F055-86B3-5E20-41C815C7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  <p:sp>
        <p:nvSpPr>
          <p:cNvPr id="14" name="Номер слайда 23">
            <a:extLst>
              <a:ext uri="{FF2B5EF4-FFF2-40B4-BE49-F238E27FC236}">
                <a16:creationId xmlns="" xmlns:a16="http://schemas.microsoft.com/office/drawing/2014/main" id="{0EADD5BE-B52F-B348-80AC-8996D74E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4184374"/>
            <a:ext cx="7199869" cy="61444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B32BC4-DDFA-230F-062A-8B0DCCC59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9DB3689F-6937-0AB7-5F27-5573922E0E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7" name="Номер слайда 23">
            <a:extLst>
              <a:ext uri="{FF2B5EF4-FFF2-40B4-BE49-F238E27FC236}">
                <a16:creationId xmlns="" xmlns:a16="http://schemas.microsoft.com/office/drawing/2014/main" id="{D6666C2A-A436-339A-E0C3-1953FAB3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46" y="3578085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5" y="4108022"/>
            <a:ext cx="8756822" cy="452738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FC5ECDEB-1878-D6C0-AA03-8470B47E51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2942972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BF4A0465-45BB-46FB-7603-CF2CDCBE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56462-8850-005E-D86F-EC418FE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4FDB9A7-4A78-F6F0-488C-72F47F1CA3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EB14B704-0D1F-D722-0480-E583383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2AC5D2-426D-4A2C-4771-9BBCCF4D7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82BBA4-161D-229A-1178-C863E872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AF14439E-B0A4-7F45-BDCA-CA6D03BC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511718&amp;dst=7922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0692D69B-A26C-C317-CA89-708DB07C7B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6718" y="5170174"/>
            <a:ext cx="7448328" cy="365125"/>
          </a:xfrm>
        </p:spPr>
        <p:txBody>
          <a:bodyPr/>
          <a:lstStyle/>
          <a:p>
            <a:r>
              <a:rPr lang="ru-RU" dirty="0" smtClean="0"/>
              <a:t>ЮШКОВА А.В.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CDE857-AB0E-DFBD-E7D5-3F650940C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36717" y="5535300"/>
            <a:ext cx="7385806" cy="740428"/>
          </a:xfrm>
        </p:spPr>
        <p:txBody>
          <a:bodyPr/>
          <a:lstStyle/>
          <a:p>
            <a:r>
              <a:rPr lang="ru-RU" dirty="0" smtClean="0"/>
              <a:t>Заместитель начальника отдела камерального контроля специальных налоговых режимов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FE48771-5F46-811A-838A-79E35038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713B-6562-FFA5-5EEE-6E427227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9946" y="3118337"/>
            <a:ext cx="8756821" cy="1391139"/>
          </a:xfrm>
        </p:spPr>
        <p:txBody>
          <a:bodyPr/>
          <a:lstStyle/>
          <a:p>
            <a:r>
              <a:rPr lang="ru-RU" sz="2400" dirty="0" smtClean="0"/>
              <a:t>ПРЕДСТАВЛЕНИЕ НАЛОГОВОЙ ОТЧЕТНОСТИ ЗА 2025 ГОД, НАЛОГОПЛАТЕЛЬЩИКАМИ ПРИМЕНЯЮЩИМИ УСН И ЕСХН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3C4EA9-1284-5A71-481C-52F3405A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02" y="1578708"/>
            <a:ext cx="1388829" cy="14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56" y="565036"/>
            <a:ext cx="9949543" cy="10551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ПОРЯДОК И СРОКИ ПРЕДСТАВЛЕНИЯ НАЛОГОВОЙ ДЕКЛАРАЦИИ ПО ЕСХН ЗА 2025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D5909D6-FA77-1582-5F4A-22EDB67C3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Глава 26.1. </a:t>
            </a:r>
            <a:r>
              <a:rPr lang="ru-RU" sz="1800" dirty="0" smtClean="0"/>
              <a:t>НК РФ СИСТЕМА НАЛОГООБЛОЖЕНИЯ ДЛЯ </a:t>
            </a:r>
            <a:r>
              <a:rPr lang="ru-RU" sz="1800" dirty="0"/>
              <a:t>СЕЛЬСКОХОЗЯЙСТВЕННЫХ </a:t>
            </a:r>
            <a:r>
              <a:rPr lang="ru-RU" sz="1800" dirty="0" smtClean="0"/>
              <a:t>ТОВАРОПРОИЗВОДИТЕЛЕЙ (ЕДИНЫЙ </a:t>
            </a:r>
            <a:r>
              <a:rPr lang="ru-RU" sz="1800" dirty="0"/>
              <a:t>СЕЛЬСКОХОЗЯЙСТВЕННЫЙ НАЛОГ</a:t>
            </a:r>
            <a:r>
              <a:rPr lang="ru-RU" sz="1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Налогоплательщики </a:t>
            </a:r>
            <a:r>
              <a:rPr lang="ru-RU" sz="1800" dirty="0"/>
              <a:t>представляют налоговую </a:t>
            </a:r>
            <a:r>
              <a:rPr lang="ru-RU" sz="1800" dirty="0" smtClean="0"/>
              <a:t>декларацию по </a:t>
            </a:r>
            <a:r>
              <a:rPr lang="ru-RU" sz="1800" dirty="0"/>
              <a:t>итогам налогового периода не позднее 25 марта года, следующего за истекшим налоговым </a:t>
            </a:r>
            <a:r>
              <a:rPr lang="ru-RU" sz="1800" dirty="0" smtClean="0"/>
              <a:t>периодом (Ст. 346.10 НК РФ).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/>
              <a:t>Срок представления налоговой декларации за 2025 год  - не позднее 25 марта  2026 года.</a:t>
            </a:r>
          </a:p>
          <a:p>
            <a:endParaRPr lang="ru-RU" sz="1800" dirty="0" smtClean="0"/>
          </a:p>
          <a:p>
            <a:r>
              <a:rPr lang="ru-RU" sz="1800" dirty="0" smtClean="0"/>
              <a:t>Приказ </a:t>
            </a:r>
            <a:r>
              <a:rPr lang="ru-RU" sz="1800" dirty="0"/>
              <a:t>ФНС России от 28.07.2014 N ММВ-7-3/384@ (ред. от 18.12.2020)</a:t>
            </a:r>
          </a:p>
          <a:p>
            <a:r>
              <a:rPr lang="ru-RU" sz="1800" dirty="0"/>
              <a:t>"Об утверждении формы налоговой декларации по единому сельскохозяйственному налогу, порядка ее заполнения, а также формата представления налоговой декларации по единому сельскохозяйственному налогу в электронной форме"</a:t>
            </a:r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808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ОСНОВНЫЕ МОМЕНТЫ ПРИ ЗАПОЛНЕНИИ НАЛОГОВОЙ </a:t>
            </a:r>
            <a:r>
              <a:rPr lang="ru-RU" dirty="0"/>
              <a:t>ДЕКЛАРАЦИИ ПО </a:t>
            </a:r>
            <a:r>
              <a:rPr lang="ru-RU" dirty="0" smtClean="0"/>
              <a:t>ЕСХН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3B923E7B-D47D-1E8A-5E94-A190158EF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Если по итогам налогового периода получен убыток:</a:t>
            </a:r>
          </a:p>
          <a:p>
            <a:r>
              <a:rPr lang="ru-RU" dirty="0" smtClean="0"/>
              <a:t>Раздел </a:t>
            </a:r>
            <a:r>
              <a:rPr lang="ru-RU" dirty="0"/>
              <a:t>2.1 Декларации заполняется налогоплательщиком, получившим по итогам предыдущего (предыдущих) налогового (налоговых) периода (периодов) убытки.</a:t>
            </a:r>
          </a:p>
          <a:p>
            <a:r>
              <a:rPr lang="ru-RU" dirty="0"/>
              <a:t>Налогоплательщик вправе осуществлять перенос убытка на будущие налоговые периоды в течение 10 лет, следующих за тем налоговым периодом, в котором получен этот убыток. </a:t>
            </a:r>
            <a:endParaRPr lang="ru-RU" dirty="0" smtClean="0"/>
          </a:p>
          <a:p>
            <a:r>
              <a:rPr lang="ru-RU" dirty="0" smtClean="0"/>
              <a:t>Налогоплательщик </a:t>
            </a:r>
            <a:r>
              <a:rPr lang="ru-RU" dirty="0"/>
              <a:t>вправе перенести на текущий налоговый период сумму полученного в предыдущем налоговом периоде убытка. </a:t>
            </a:r>
            <a:endParaRPr lang="ru-RU" dirty="0" smtClean="0"/>
          </a:p>
          <a:p>
            <a:r>
              <a:rPr lang="ru-RU" dirty="0" smtClean="0"/>
              <a:t>Убыток</a:t>
            </a:r>
            <a:r>
              <a:rPr lang="ru-RU" dirty="0"/>
              <a:t>, не перенесенный на следующий год, может быть перенесен целиком или частично на любой год из последующих девяти лет.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налогоплательщик получил убытки более чем в одном налоговом периоде, перенос таких убытков на будущие налоговые периоды производится в той очередности, в которой они получены.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03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2A58FB7-9119-2076-0320-1BD4CE2BB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ОСНОВНЫЕ МОМЕНТЫ ПРИ ЗАПОЛНЕНИИ НАЛОГОВОЙ ДЕКЛАРАЦИИ ПО ЕСХН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0CD28B81-34E5-F33B-7F54-8A83A13D9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Пониженная ставка налога</a:t>
            </a:r>
          </a:p>
          <a:p>
            <a:r>
              <a:rPr lang="ru-RU" sz="2000" dirty="0"/>
              <a:t>Налоговая ставка в размере 1% при применении ЕСХН на территории Республики Хакасия устанавливается для налогоплательщиков, у которых средняя численность работников в налоговом периоде, за который уплачивается налог, составила не менее 90 процентов средней численности работников в предыдущем налоговом периоде.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Важно</a:t>
            </a:r>
            <a:r>
              <a:rPr lang="ru-RU" sz="2000" b="1" dirty="0"/>
              <a:t>!</a:t>
            </a:r>
          </a:p>
          <a:p>
            <a:r>
              <a:rPr lang="ru-RU" sz="2000" dirty="0"/>
              <a:t>Статья 1 Закона №15-ЗРХ от 14.03.2023 действовала по 31.12.2025 включительно.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188DA4F8-80ED-AA89-2744-295EDC15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54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079CABF-3A21-B960-CAA8-490FA2560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ОСНОВНЫЕ МОМЕНТЫ ПРИ ЗАПОЛНЕНИИ НАЛОГОВОЙ ДЕКЛАРАЦИИ ПО </a:t>
            </a:r>
            <a:r>
              <a:rPr lang="ru-RU" dirty="0" smtClean="0"/>
              <a:t>УСН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1193830-8341-64D5-030A-6DF37B33F0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1600" dirty="0"/>
              <a:t>Глава </a:t>
            </a:r>
            <a:r>
              <a:rPr lang="ru-RU" sz="1600" dirty="0" smtClean="0"/>
              <a:t>26.2. </a:t>
            </a:r>
            <a:r>
              <a:rPr lang="ru-RU" sz="1600" dirty="0"/>
              <a:t>НК РФ УПРОЩЕННАЯ СИСТЕМА </a:t>
            </a:r>
            <a:r>
              <a:rPr lang="ru-RU" sz="1600" dirty="0" smtClean="0"/>
              <a:t>НАЛОГООБЛОЖЕНИЯ. Ст</a:t>
            </a:r>
            <a:r>
              <a:rPr lang="ru-RU" sz="1600" dirty="0"/>
              <a:t>. 346.23 НК </a:t>
            </a:r>
            <a:r>
              <a:rPr lang="ru-RU" sz="1600" dirty="0" smtClean="0"/>
              <a:t>РФ.</a:t>
            </a:r>
            <a:endParaRPr lang="ru-RU" sz="1600" dirty="0"/>
          </a:p>
          <a:p>
            <a:r>
              <a:rPr lang="ru-RU" sz="1600" dirty="0"/>
              <a:t>По итогам налогового периода налогоплательщики представляют налоговую декларацию в налоговый орган по месту нахождения организации или месту жительства индивидуального предпринимателя в следующие </a:t>
            </a:r>
            <a:r>
              <a:rPr lang="ru-RU" sz="1600" dirty="0" smtClean="0"/>
              <a:t>сроки:</a:t>
            </a:r>
            <a:endParaRPr lang="ru-RU" sz="1600" dirty="0"/>
          </a:p>
          <a:p>
            <a:r>
              <a:rPr lang="ru-RU" sz="1600" dirty="0" smtClean="0"/>
              <a:t>1</a:t>
            </a:r>
            <a:r>
              <a:rPr lang="ru-RU" sz="1600" dirty="0"/>
              <a:t>) организации - не позднее 25 марта года, следующего за истекшим налоговым </a:t>
            </a:r>
            <a:r>
              <a:rPr lang="ru-RU" sz="1600" dirty="0" smtClean="0"/>
              <a:t>периодом</a:t>
            </a:r>
            <a:endParaRPr lang="ru-RU" sz="1600" dirty="0">
              <a:hlinkClick r:id="rId2"/>
            </a:endParaRPr>
          </a:p>
          <a:p>
            <a:r>
              <a:rPr lang="ru-RU" sz="1600" dirty="0" smtClean="0"/>
              <a:t>2) индивидуальные предприниматели - не позднее 25 апреля года,</a:t>
            </a:r>
            <a:r>
              <a:rPr lang="ru-RU" sz="1600" dirty="0"/>
              <a:t> следующего за истекшим налоговым периодом</a:t>
            </a:r>
            <a:endParaRPr lang="ru-RU" sz="1600" dirty="0">
              <a:hlinkClick r:id="rId2"/>
            </a:endParaRPr>
          </a:p>
          <a:p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b="1" dirty="0"/>
              <a:t>Срок представления налоговой декларации за 2025 год  </a:t>
            </a:r>
            <a:r>
              <a:rPr lang="ru-RU" sz="1600" b="1" dirty="0" smtClean="0"/>
              <a:t>для ЮЛ - </a:t>
            </a:r>
            <a:r>
              <a:rPr lang="ru-RU" sz="1600" b="1" dirty="0"/>
              <a:t>не позднее 25 марта  2026 </a:t>
            </a:r>
            <a:r>
              <a:rPr lang="ru-RU" sz="1600" b="1" dirty="0" smtClean="0"/>
              <a:t>года,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/>
              <a:t>Для ИП срок представления декларации переносится!!! - не позднее 27 апреля 2026 года.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C7AF633-CBD5-38F0-558C-5086E3CD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57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079CABF-3A21-B960-CAA8-490FA2560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ОСНОВНЫЕ МОМЕНТЫ ПРИ ЗАПОЛНЕНИИ НАЛОГОВОЙ ДЕКЛАРАЦИИ ПО </a:t>
            </a:r>
            <a:r>
              <a:rPr lang="ru-RU" dirty="0" smtClean="0"/>
              <a:t>УСН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1193830-8341-64D5-030A-6DF37B33F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1962149"/>
            <a:ext cx="10770054" cy="45720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Для деклараций за 2025 год установлена новая форма!</a:t>
            </a:r>
          </a:p>
          <a:p>
            <a:pPr>
              <a:lnSpc>
                <a:spcPct val="150000"/>
              </a:lnSpc>
            </a:pPr>
            <a:r>
              <a:rPr lang="ru-RU" dirty="0"/>
              <a:t>Приказ ФНС России от 26.11.2025 N ЕД-7-3/1017@ «Об утверждении формы, порядка заполнения и формата представления налоговой декларации по налогу, уплачиваемому в связи с применением упрощенной системы налогообложения, в электронной форме».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Новшества: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dirty="0"/>
              <a:t>- из разделов 2.1.1 и 2.2 </a:t>
            </a:r>
            <a:r>
              <a:rPr lang="ru-RU" dirty="0" smtClean="0"/>
              <a:t>декларации исключены </a:t>
            </a:r>
            <a:r>
              <a:rPr lang="ru-RU" dirty="0"/>
              <a:t>строки, где указывается признак применения налоговой </a:t>
            </a:r>
            <a:r>
              <a:rPr lang="ru-RU" dirty="0" smtClean="0"/>
              <a:t>ставки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- </a:t>
            </a:r>
            <a:r>
              <a:rPr lang="ru-RU" dirty="0" smtClean="0"/>
              <a:t>добавлен </a:t>
            </a:r>
            <a:r>
              <a:rPr lang="ru-RU" dirty="0"/>
              <a:t>код способа подачи декларации 13 - через ЛК </a:t>
            </a:r>
            <a:r>
              <a:rPr lang="ru-RU" dirty="0" smtClean="0"/>
              <a:t>налогоплательщика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- в </a:t>
            </a:r>
            <a:r>
              <a:rPr lang="ru-RU" dirty="0"/>
              <a:t>раздел 2.1.1 добавили строки 150, 160, 161 и 162, в раздел 2.2 - строки 290, 300, 310 и 320.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порядок дополнен </a:t>
            </a:r>
            <a:r>
              <a:rPr lang="ru-RU" dirty="0"/>
              <a:t>нормами о том, что при изменении в течение налогового (отчетного) периода места постановки на учет </a:t>
            </a:r>
            <a:r>
              <a:rPr lang="ru-RU" dirty="0" smtClean="0"/>
              <a:t>НП указывают </a:t>
            </a:r>
            <a:r>
              <a:rPr lang="ru-RU" dirty="0"/>
              <a:t>ставку по закону субъекта РФ по новому месту постановки. 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C7AF633-CBD5-38F0-558C-5086E3CD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03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CF6B2E3-DDF6-66CC-7A8D-07C6FF675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E431AC9-BF29-78CD-3CF9-0B99D237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1638867"/>
            <a:ext cx="1566368" cy="1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2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594</Words>
  <Application>Microsoft Office PowerPoint</Application>
  <PresentationFormat>Произвольный</PresentationFormat>
  <Paragraphs>47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ПОРЯДОК И СРОКИ ПРЕДСТАВЛЕНИЯ НАЛОГОВОЙ ДЕКЛАРАЦИИ ПО ЕСХН ЗА 2025 </vt:lpstr>
      <vt:lpstr>ОСНОВНЫЕ МОМЕНТЫ ПРИ ЗАПОЛНЕНИИ НАЛОГОВОЙ ДЕКЛАРАЦИИ ПО ЕСХН</vt:lpstr>
      <vt:lpstr>ОСНОВНЫЕ МОМЕНТЫ ПРИ ЗАПОЛНЕНИИ НАЛОГОВОЙ ДЕКЛАРАЦИИ ПО ЕСХН</vt:lpstr>
      <vt:lpstr>ОСНОВНЫЕ МОМЕНТЫ ПРИ ЗАПОЛНЕНИИ НАЛОГОВОЙ ДЕКЛАРАЦИИ ПО УСН</vt:lpstr>
      <vt:lpstr>ОСНОВНЫЕ МОМЕНТЫ ПРИ ЗАПОЛНЕНИИ НАЛОГОВОЙ ДЕКЛАРАЦИИ ПО УСН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Ольга Анатольевна Корнейчук</cp:lastModifiedBy>
  <cp:revision>25</cp:revision>
  <dcterms:created xsi:type="dcterms:W3CDTF">2025-05-13T09:24:29Z</dcterms:created>
  <dcterms:modified xsi:type="dcterms:W3CDTF">2026-03-26T05:24:30Z</dcterms:modified>
</cp:coreProperties>
</file>