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4" r:id="rId2"/>
    <p:sldMasterId id="2147483696" r:id="rId3"/>
    <p:sldMasterId id="2147484661" r:id="rId4"/>
  </p:sldMasterIdLst>
  <p:notesMasterIdLst>
    <p:notesMasterId r:id="rId21"/>
  </p:notesMasterIdLst>
  <p:sldIdLst>
    <p:sldId id="447" r:id="rId5"/>
    <p:sldId id="449" r:id="rId6"/>
    <p:sldId id="446" r:id="rId7"/>
    <p:sldId id="457" r:id="rId8"/>
    <p:sldId id="453" r:id="rId9"/>
    <p:sldId id="450" r:id="rId10"/>
    <p:sldId id="440" r:id="rId11"/>
    <p:sldId id="454" r:id="rId12"/>
    <p:sldId id="434" r:id="rId13"/>
    <p:sldId id="458" r:id="rId14"/>
    <p:sldId id="459" r:id="rId15"/>
    <p:sldId id="460" r:id="rId16"/>
    <p:sldId id="445" r:id="rId17"/>
    <p:sldId id="439" r:id="rId18"/>
    <p:sldId id="455" r:id="rId19"/>
    <p:sldId id="448" r:id="rId20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006600"/>
    <a:srgbClr val="005AA9"/>
    <a:srgbClr val="00B050"/>
    <a:srgbClr val="3E699D"/>
    <a:srgbClr val="339933"/>
    <a:srgbClr val="000000"/>
    <a:srgbClr val="B14141"/>
    <a:srgbClr val="BE4E4E"/>
    <a:srgbClr val="7FA3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6" autoAdjust="0"/>
    <p:restoredTop sz="94628" autoAdjust="0"/>
  </p:normalViewPr>
  <p:slideViewPr>
    <p:cSldViewPr>
      <p:cViewPr varScale="1">
        <p:scale>
          <a:sx n="117" d="100"/>
          <a:sy n="117" d="100"/>
        </p:scale>
        <p:origin x="-16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647328680584802E-2"/>
          <c:y val="3.8784468487149046E-2"/>
          <c:w val="0.91060390469887487"/>
          <c:h val="0.6417526462768181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колличество судебных споров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333</c:v>
                </c:pt>
                <c:pt idx="1">
                  <c:v>151</c:v>
                </c:pt>
                <c:pt idx="2">
                  <c:v>75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 рассмотренных судами требований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Лист1!$A$2:$A$4</c:f>
              <c:numCache>
                <c:formatCode>General</c:formatCode>
                <c:ptCount val="3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716</c:v>
                </c:pt>
                <c:pt idx="1">
                  <c:v>411</c:v>
                </c:pt>
                <c:pt idx="2">
                  <c:v>188.4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7463936"/>
        <c:axId val="77465472"/>
      </c:lineChart>
      <c:catAx>
        <c:axId val="77463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465472"/>
        <c:crosses val="autoZero"/>
        <c:auto val="1"/>
        <c:lblAlgn val="ctr"/>
        <c:lblOffset val="100"/>
        <c:noMultiLvlLbl val="0"/>
      </c:catAx>
      <c:valAx>
        <c:axId val="774654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7463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2103580687555504E-2"/>
          <c:y val="8.2532399747132293E-2"/>
          <c:w val="0.9188135160501969"/>
          <c:h val="0.6598391099193963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общая сумма рассмотренных требований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715.5</c:v>
                </c:pt>
                <c:pt idx="1">
                  <c:v>411</c:v>
                </c:pt>
                <c:pt idx="2">
                  <c:v>188.4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сумма требований, удовлетворенных в пользу налогоплательщиков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180</c:v>
                </c:pt>
                <c:pt idx="1">
                  <c:v>120.5</c:v>
                </c:pt>
                <c:pt idx="2">
                  <c:v>24.14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сумма требований, удлвлетворенных в пользу налогового органа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535.5</c:v>
                </c:pt>
                <c:pt idx="1">
                  <c:v>290.5</c:v>
                </c:pt>
                <c:pt idx="2">
                  <c:v>164.25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78101120"/>
        <c:axId val="78103680"/>
        <c:axId val="0"/>
      </c:bar3DChart>
      <c:catAx>
        <c:axId val="78101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103680"/>
        <c:crosses val="autoZero"/>
        <c:auto val="1"/>
        <c:lblAlgn val="ctr"/>
        <c:lblOffset val="100"/>
        <c:noMultiLvlLbl val="0"/>
      </c:catAx>
      <c:valAx>
        <c:axId val="78103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1011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400" b="0" dirty="0" smtClean="0"/>
              <a:t>Процентное соотношение по</a:t>
            </a:r>
            <a:r>
              <a:rPr lang="ru-RU" sz="1400" b="0" baseline="0" dirty="0" smtClean="0"/>
              <a:t> </a:t>
            </a:r>
            <a:r>
              <a:rPr lang="ru-RU" sz="1400" b="0" dirty="0" smtClean="0"/>
              <a:t>суммам</a:t>
            </a:r>
            <a:r>
              <a:rPr lang="ru-RU" sz="1400" b="0" baseline="0" dirty="0" smtClean="0"/>
              <a:t> </a:t>
            </a:r>
            <a:r>
              <a:rPr lang="ru-RU" sz="1400" b="0" dirty="0" smtClean="0"/>
              <a:t>требований   </a:t>
            </a:r>
            <a:endParaRPr lang="ru-RU" sz="1400" b="0" dirty="0"/>
          </a:p>
        </c:rich>
      </c:tx>
      <c:layout>
        <c:manualLayout>
          <c:xMode val="edge"/>
          <c:yMode val="edge"/>
          <c:x val="2.0659150043365132E-2"/>
          <c:y val="1.8408941485864562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сумма требований  (тыс. руб.)</c:v>
                </c:pt>
              </c:strCache>
            </c:strRef>
          </c:tx>
          <c:dPt>
            <c:idx val="0"/>
            <c:bubble3D val="0"/>
            <c:explosion val="13"/>
          </c:dPt>
          <c:dPt>
            <c:idx val="1"/>
            <c:bubble3D val="0"/>
            <c:explosion val="6"/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Лист1!$A$2:$A$4</c:f>
              <c:strCache>
                <c:ptCount val="3"/>
                <c:pt idx="0">
                  <c:v> по вопросу получения необоснованной налоговой выгоды</c:v>
                </c:pt>
                <c:pt idx="1">
                  <c:v>по вопросу занижения доходов, учитываемых при налогообложении</c:v>
                </c:pt>
                <c:pt idx="2">
                  <c:v>по налогу на имущество организаций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0.55200000000000005</c:v>
                </c:pt>
                <c:pt idx="1">
                  <c:v>0.35</c:v>
                </c:pt>
                <c:pt idx="2">
                  <c:v>0.1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6033394568090087"/>
          <c:y val="5.3425274503408971E-3"/>
          <c:w val="0.32651692606073851"/>
          <c:h val="0.95122583049899823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297" y="8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003DBE4-B52B-44C5-A990-2D9C531D824E}" type="datetimeFigureOut">
              <a:rPr lang="ru-RU"/>
              <a:pPr>
                <a:defRPr/>
              </a:pPr>
              <a:t>27.02.2018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310" tIns="46155" rIns="92310" bIns="46155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803" y="4715794"/>
            <a:ext cx="5440074" cy="4465071"/>
          </a:xfrm>
          <a:prstGeom prst="rect">
            <a:avLst/>
          </a:prstGeom>
        </p:spPr>
        <p:txBody>
          <a:bodyPr vert="horz" lIns="92310" tIns="46155" rIns="92310" bIns="4615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297" y="9428395"/>
            <a:ext cx="2945767" cy="496652"/>
          </a:xfrm>
          <a:prstGeom prst="rect">
            <a:avLst/>
          </a:prstGeom>
        </p:spPr>
        <p:txBody>
          <a:bodyPr vert="horz" lIns="92310" tIns="46155" rIns="92310" bIns="46155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E52DE7E-2463-4B80-9268-C678072E158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0231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535AEC-6240-45D3-A78A-C8D4CECEF4C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773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AD93B-E4CA-4ECB-A2B7-4A1BB0D5A9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20042-BC60-4839-BD8F-01E7BC740B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064F5-9C00-4302-931B-ABD63F26BE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59E92-38F0-4E8A-BE7E-9F83AACD5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A7A41C9-34D2-406C-B697-A05E74B4165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B0E8-1212-4511-9BA9-4CAE7A95A04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BDB4-CE15-429B-A91F-DAF49B812A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CA9D-8F5D-41D1-BC99-93FE1E1D07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DDB9AC-CDB1-41D1-8944-CDB738B5F8F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9C8BB-1265-4BC9-87C4-B1EE1F87ADF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7C450-58BE-422E-A5A8-CD6B7A87B7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3A6B5A95-5B05-473E-88E2-2B98CBECC3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77C09-91FC-4580-8762-1E93BD604E7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C5FD2-4543-46E9-A0FC-AE6670E32FF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BB97E2-4CCD-4505-BD8C-976DB63E12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0B735-57BC-4261-BA74-DB76D57B73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3088" y="110842"/>
            <a:ext cx="7203506" cy="912616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3088" y="1363925"/>
            <a:ext cx="8482012" cy="4818761"/>
          </a:xfrm>
        </p:spPr>
        <p:txBody>
          <a:bodyPr lIns="0" tIns="0" rIns="0" bIns="0"/>
          <a:lstStyle>
            <a:lvl1pPr marL="176213" indent="-176213">
              <a:buClr>
                <a:srgbClr val="C00000"/>
              </a:buClr>
              <a:buFont typeface="Arial" pitchFamily="34" charset="0"/>
              <a:buChar char="•"/>
              <a:defRPr sz="2800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60363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36575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20725" indent="-184150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896938" indent="-176213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21500" y="6323013"/>
            <a:ext cx="2133600" cy="365125"/>
          </a:xfrm>
        </p:spPr>
        <p:txBody>
          <a:bodyPr rIns="0"/>
          <a:lstStyle>
            <a:lvl1pPr>
              <a:defRPr sz="1600" i="0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7FE9032C-1415-41F2-8CEB-080EEC08878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78E8C-80D7-4BBD-803A-4AB7C873D4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9ABA3-6A37-4CC3-814C-60CCB690F2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60ACE-5F43-44E1-9B3C-8E7A0704810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B356A-DFF8-4A83-AD6B-5971841E4F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90D96B-5AD5-4A50-B1BD-5E7D799EDC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5D54C-66C6-4DBD-9AB3-DEFAA1A66A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983B01-6409-4EE3-B2B0-D3FB6233757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A732E8-0E83-4490-AF70-21B4CB99495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7C9F-8E5F-4DA4-8902-67D505FC039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85CD9-56B7-4651-90FC-0E1D4ED207A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/>
          <p:nvPr/>
        </p:nvSpPr>
        <p:spPr>
          <a:xfrm>
            <a:off x="5926138" y="5127625"/>
            <a:ext cx="923925" cy="376238"/>
          </a:xfrm>
          <a:prstGeom prst="rect">
            <a:avLst/>
          </a:prstGeom>
          <a:noFill/>
        </p:spPr>
        <p:txBody>
          <a:bodyPr lIns="80147" tIns="40074" rIns="80147" bIns="40074"/>
          <a:lstStyle/>
          <a:p>
            <a:pPr>
              <a:defRPr/>
            </a:pPr>
            <a:endParaRPr lang="ru-RU" dirty="0">
              <a:latin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5858" indent="2783">
              <a:defRPr>
                <a:latin typeface="+mj-lt"/>
              </a:defRPr>
            </a:lvl2pPr>
            <a:lvl3pPr marL="551012" indent="-228197">
              <a:tabLst/>
              <a:defRPr>
                <a:latin typeface="+mj-lt"/>
              </a:defRPr>
            </a:lvl3pPr>
            <a:lvl4pPr marL="0" indent="315858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69"/>
            <a:ext cx="7337192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AAC7B-5B8F-42B3-88A7-3F729EE162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935318-44FE-42B3-B076-75DF83B42F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ADFE3-7A53-4F7F-A028-F1C18AD9DB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AC476B-D5B1-4B47-946C-59DED4F891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CCA25-9ADD-4817-A661-78CBB166EE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CB6AA-F6F7-4FB9-B462-DA11E4F4191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CC72F-CCD3-496E-9960-2ACE0AAD802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6BEFDE15-84C4-4FBA-8A92-D44ADA243B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63D4F-9A63-4A1B-A268-07038B2D0C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6333E6-6B9D-45C5-80AC-9FEA02D3D9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C9E-C8DB-4E98-B502-6E40796A29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B0E4C7-E392-431E-BAA7-5DECF0DD72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A081F-E37B-47E2-B69A-B09013DAE3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61E77-463A-4015-8B1F-CA6EF0C18E7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C7FAE2-FB10-4729-8E80-EAEFA862F8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E4E588-D619-4C99-90C6-56AFCFF07C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ED768-FB8C-4239-8E19-C8F9E6C798E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496E5E59-44CF-4EFF-8DFE-34B567C523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029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31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DD385957-5252-48BA-B02E-E1F782A8B8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13317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3319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  <p:sldLayoutId id="2147484719" r:id="rId2"/>
    <p:sldLayoutId id="2147484720" r:id="rId3"/>
    <p:sldLayoutId id="2147484721" r:id="rId4"/>
    <p:sldLayoutId id="2147484722" r:id="rId5"/>
    <p:sldLayoutId id="2147484723" r:id="rId6"/>
    <p:sldLayoutId id="2147484724" r:id="rId7"/>
    <p:sldLayoutId id="2147484725" r:id="rId8"/>
    <p:sldLayoutId id="2147484726" r:id="rId9"/>
    <p:sldLayoutId id="2147484727" r:id="rId10"/>
    <p:sldLayoutId id="21474847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 bwMode="auto">
          <a:xfrm>
            <a:off x="573088" y="111125"/>
            <a:ext cx="8113712" cy="91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560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363663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3A304F6-ED90-4D3E-B384-AD2A4FA077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pic>
        <p:nvPicPr>
          <p:cNvPr id="25605" name="Рисунок 6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91475" y="111125"/>
            <a:ext cx="1052513" cy="105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73088" y="1108075"/>
            <a:ext cx="7418387" cy="55563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607" name="Объект 3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689725"/>
            <a:ext cx="91440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29" r:id="rId1"/>
    <p:sldLayoutId id="2147484730" r:id="rId2"/>
    <p:sldLayoutId id="2147484731" r:id="rId3"/>
    <p:sldLayoutId id="2147484732" r:id="rId4"/>
    <p:sldLayoutId id="2147484733" r:id="rId5"/>
    <p:sldLayoutId id="2147484734" r:id="rId6"/>
    <p:sldLayoutId id="2147484735" r:id="rId7"/>
    <p:sldLayoutId id="2147484736" r:id="rId8"/>
    <p:sldLayoutId id="2147484737" r:id="rId9"/>
    <p:sldLayoutId id="2147484738" r:id="rId10"/>
    <p:sldLayoutId id="214748473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7891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9765679-BEBA-4483-A580-85B94F47C38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06" r:id="rId6"/>
    <p:sldLayoutId id="2147484745" r:id="rId7"/>
    <p:sldLayoutId id="2147484746" r:id="rId8"/>
    <p:sldLayoutId id="2147484705" r:id="rId9"/>
    <p:sldLayoutId id="2147484704" r:id="rId10"/>
    <p:sldLayoutId id="2147484703" r:id="rId11"/>
    <p:sldLayoutId id="2147484702" r:id="rId12"/>
  </p:sldLayoutIdLst>
  <p:hf hdr="0" ftr="0" dt="0"/>
  <p:txStyles>
    <p:titleStyle>
      <a:lvl1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algn="l" defTabSz="912813" rtl="0" fontAlgn="base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algn="l" defTabSz="912813" rtl="0" fontAlgn="base">
        <a:spcBef>
          <a:spcPct val="20000"/>
        </a:spcBef>
        <a:spcAft>
          <a:spcPct val="0"/>
        </a:spcAft>
        <a:buFont typeface="Arial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fontAlgn="base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325" algn="just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algn="l" defTabSz="912813" rtl="0" fontAlgn="base">
        <a:lnSpc>
          <a:spcPts val="1575"/>
        </a:lnSpc>
        <a:spcBef>
          <a:spcPts val="350"/>
        </a:spcBef>
        <a:spcAft>
          <a:spcPct val="0"/>
        </a:spcAft>
        <a:buFont typeface="Arial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ctrTitle"/>
          </p:nvPr>
        </p:nvSpPr>
        <p:spPr>
          <a:xfrm>
            <a:off x="395536" y="2492896"/>
            <a:ext cx="8424936" cy="223224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Arial Narrow" panose="020B0606020202030204" pitchFamily="34" charset="0"/>
                <a:cs typeface="Arial" pitchFamily="34" charset="0"/>
              </a:rPr>
              <a:t>Результаты правоприменительной практики,  по спорам с участием  налогоплательщиков, применяющих  упрощенную систему налогообложения</a:t>
            </a:r>
            <a:endParaRPr lang="ru-RU" sz="2800" i="1" dirty="0" smtClean="0">
              <a:latin typeface="Arial Narrow" panose="020B0606020202030204" pitchFamily="34" charset="0"/>
              <a:cs typeface="Arial" pitchFamily="34" charset="0"/>
            </a:endParaRPr>
          </a:p>
        </p:txBody>
      </p:sp>
      <p:sp>
        <p:nvSpPr>
          <p:cNvPr id="3" name="Заголовок 3"/>
          <p:cNvSpPr txBox="1">
            <a:spLocks/>
          </p:cNvSpPr>
          <p:nvPr/>
        </p:nvSpPr>
        <p:spPr bwMode="auto">
          <a:xfrm>
            <a:off x="395536" y="5589240"/>
            <a:ext cx="7772400" cy="85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>
            <a:lvl1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72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44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16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8800" algn="l" defTabSz="912813" rtl="0" fontAlgn="base">
              <a:lnSpc>
                <a:spcPts val="4563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ru-RU" sz="2000" dirty="0" smtClean="0">
                <a:latin typeface="Arial Narrow" pitchFamily="34" charset="0"/>
                <a:cs typeface="Times New Roman" pitchFamily="18" charset="0"/>
              </a:rPr>
              <a:t>Начальник правового отдела УФНС России по Республике Хакасия</a:t>
            </a:r>
          </a:p>
          <a:p>
            <a:pPr algn="ctr">
              <a:lnSpc>
                <a:spcPct val="150000"/>
              </a:lnSpc>
            </a:pPr>
            <a:r>
              <a:rPr lang="ru-RU" sz="2200" dirty="0" smtClean="0">
                <a:latin typeface="Arial Narrow" pitchFamily="34" charset="0"/>
                <a:cs typeface="Times New Roman" pitchFamily="18" charset="0"/>
              </a:rPr>
              <a:t>Соболева Татьяна Анатольевна</a:t>
            </a:r>
            <a:endParaRPr lang="ru-RU" sz="24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435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6531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обстоятельства, свидетельствующие о применении схемы дробления бизнеса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958" y="1499973"/>
            <a:ext cx="3898278" cy="5975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2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544547"/>
            <a:ext cx="7713292" cy="5324177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участники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схемы осуществляют аналогичный вид экономической деятельности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создание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участников схемы в течение небольшого промежутка времени непосредственно перед расширением производственных мощностей и/или увеличением численности персонала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несение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расходов участниками схемы друг за друга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прямая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или косвенная взаимозависимость (</a:t>
            </a:r>
            <a:r>
              <a:rPr lang="ru-RU" sz="1600" cap="all" dirty="0" err="1">
                <a:solidFill>
                  <a:srgbClr val="1F4E79"/>
                </a:solidFill>
                <a:latin typeface="Arial Narrow" panose="020B0606020202030204" pitchFamily="34" charset="0"/>
              </a:rPr>
              <a:t>аффилированность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) участников схемы дробления бизнеса (родственные отношения, участие в органах управления, служебная подконтрольность и т.п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.);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формальное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перераспределение между участниками схемы персонала без изменения их должностных обязанностей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- отсутствие у подконтрольных лиц, принадлежащих им основных и оборотных средств, кадровых ресурсов;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10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368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6531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обстоятельства, свидетельствующие о применении схемы дробления бизнеса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544547"/>
            <a:ext cx="7713292" cy="6148566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использование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участниками схемы одних и тех же вывесок, обозначений, контактов, сайта в сети "Интернет", адресов фактического местонахождения, помещений (офисов, складских и производственных баз и т.п.), банков, в которых открываются и обслуживаются расчетные счета, контрольно-кассовой техники, терминалов и т.п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.;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единственным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поставщиком или покупателем для одного участника схемы дробления бизнеса может являться другой ее участник, либо поставщики и покупатели у всех участников схемы являются общими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фактическое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управление деятельностью участников схемы одними лицами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- единые для участников схемы службы, осуществляющие: ведение бухгалтерского учета, кадрового делопроизводства, подбор персонала, поиск и работу с поставщиками и покупателями, юридическое сопровождение, логистику и т.д.;</a:t>
            </a: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endParaRPr lang="ru-RU" sz="16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11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08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6531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обстоятельства, свидетельствующие о применении схемы дробления бизнеса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958" y="1499973"/>
            <a:ext cx="3898278" cy="5975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2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544547"/>
            <a:ext cx="7713292" cy="4499789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-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представление интересов по взаимоотношениям с государственными органами и иными контрагентами (не входящими в схему дробления бизнеса) осуществляется одними и теми же лицами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dirty="0" smtClean="0"/>
              <a:t>- 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показатели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деятельности, такие как численность персонала и размер получаемого дохода, близки к предельным значениям, ограничивающим право на применение упрощённой системы налогообложения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данные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бухгалтерского учета налогоплательщика с учетом вновь созданных организаций могут указывать на снижение рентабельности производства и прибыли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- распределение между участниками схемы поставщиков и покупателей, исходя из применяемой ими системы налогообложения.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12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507751" y="648247"/>
            <a:ext cx="8189690" cy="692521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Изменения в законодательстве, связанные с вопросом получения налоговой выгоды</a:t>
            </a:r>
            <a:endParaRPr lang="ru-RU" alt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13" name="Rectangle 1"/>
          <p:cNvSpPr/>
          <p:nvPr/>
        </p:nvSpPr>
        <p:spPr>
          <a:xfrm>
            <a:off x="3600587" y="2437231"/>
            <a:ext cx="47242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alt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</a:p>
          <a:p>
            <a:pPr>
              <a:spcAft>
                <a:spcPts val="600"/>
              </a:spcAft>
            </a:pPr>
            <a:r>
              <a:rPr lang="ru-RU" altLang="ru-RU" dirty="0" smtClean="0"/>
              <a:t>предотвращение </a:t>
            </a:r>
            <a:r>
              <a:rPr lang="ru-RU" altLang="ru-RU" dirty="0"/>
              <a:t>использование механизмов «агрессивной» налоговой </a:t>
            </a:r>
            <a:r>
              <a:rPr lang="ru-RU" altLang="ru-RU" dirty="0" smtClean="0"/>
              <a:t>оптимизации</a:t>
            </a:r>
          </a:p>
          <a:p>
            <a:pPr>
              <a:spcAft>
                <a:spcPts val="600"/>
              </a:spcAft>
            </a:pPr>
            <a:endParaRPr lang="ru-RU" alt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78290" y="1484784"/>
            <a:ext cx="78261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altLang="ru-RU" sz="1600" b="1" dirty="0" smtClean="0">
                <a:solidFill>
                  <a:srgbClr val="0070C0"/>
                </a:solidFill>
              </a:rPr>
              <a:t>статья 54.1 Налогового кодекса Российской Федерации «</a:t>
            </a:r>
            <a:r>
              <a:rPr lang="ru-RU" sz="1600" b="1" dirty="0" smtClean="0">
                <a:solidFill>
                  <a:srgbClr val="0070C0"/>
                </a:solidFill>
              </a:rPr>
              <a:t>Пределы </a:t>
            </a:r>
            <a:r>
              <a:rPr lang="ru-RU" sz="1600" b="1" dirty="0">
                <a:solidFill>
                  <a:srgbClr val="0070C0"/>
                </a:solidFill>
              </a:rPr>
              <a:t>осуществления прав по исчислению налоговой базы и (или) суммы налога, сбора, страховых </a:t>
            </a:r>
            <a:r>
              <a:rPr lang="ru-RU" sz="1600" b="1" dirty="0" smtClean="0">
                <a:solidFill>
                  <a:srgbClr val="0070C0"/>
                </a:solidFill>
              </a:rPr>
              <a:t>взносов» </a:t>
            </a:r>
            <a:r>
              <a:rPr lang="ru-RU" sz="1600" b="1" dirty="0" smtClean="0"/>
              <a:t> </a:t>
            </a:r>
            <a:endParaRPr lang="ru-RU" altLang="ru-RU" sz="1600" b="1" cap="all" dirty="0">
              <a:latin typeface="Arial Narrow" panose="020B0606020202030204" pitchFamily="34" charset="0"/>
            </a:endParaRPr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13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11" name="Rectangle 1"/>
          <p:cNvSpPr/>
          <p:nvPr/>
        </p:nvSpPr>
        <p:spPr>
          <a:xfrm>
            <a:off x="3389412" y="4293096"/>
            <a:ext cx="49354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 smtClean="0"/>
              <a:t>законодателем </a:t>
            </a:r>
            <a:r>
              <a:rPr lang="ru-RU" dirty="0"/>
              <a:t>определены конкретные действия налогоплательщика, которые признаются злоупотреблением правами, и условия, которые должны быть соблюдены налогоплательщиком для возможности учесть расходы и заявить налоговые вычеты по имевшим место сделкам (операциям</a:t>
            </a:r>
            <a:r>
              <a:rPr lang="ru-RU" dirty="0" smtClean="0"/>
              <a:t>)</a:t>
            </a:r>
            <a:endParaRPr lang="ru-RU" altLang="ru-RU" b="1" cap="all" dirty="0">
              <a:solidFill>
                <a:srgbClr val="C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778290" y="2483023"/>
            <a:ext cx="2520281" cy="1642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Основная цель изменений </a:t>
            </a:r>
            <a:endParaRPr lang="ru-RU" dirty="0"/>
          </a:p>
        </p:txBody>
      </p:sp>
      <p:sp>
        <p:nvSpPr>
          <p:cNvPr id="8" name="Стрелка вправо 7"/>
          <p:cNvSpPr/>
          <p:nvPr/>
        </p:nvSpPr>
        <p:spPr>
          <a:xfrm>
            <a:off x="833735" y="4625843"/>
            <a:ext cx="2520281" cy="16428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Суть изменений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1360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8076505" cy="706214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0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Основные подходы сформированные </a:t>
            </a: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положениями</a:t>
            </a:r>
            <a:b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</a:b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20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статьи 54.1 НК РФ</a:t>
            </a:r>
          </a:p>
        </p:txBody>
      </p:sp>
      <p:sp>
        <p:nvSpPr>
          <p:cNvPr id="16384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33949" y="3383472"/>
            <a:ext cx="2672856" cy="79216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 anchorCtr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600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484784"/>
            <a:ext cx="5442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 smtClean="0"/>
              <a:t>предусмотрен </a:t>
            </a:r>
            <a:r>
              <a:rPr lang="ru-RU" sz="1600" b="1" dirty="0"/>
              <a:t>запрет уменьшения налогоплательщиком налоговой базы и (или) суммы подлежащего уплате налога в результате искажения сведений о фактах хозяйственной жизни (совокупности таких фактов), об объектах налогообложения, подлежащих отражению в налоговом и (или) бухгалтерском учете либо налоговой отчетности </a:t>
            </a:r>
            <a:r>
              <a:rPr lang="ru-RU" sz="1600" b="1" dirty="0" smtClean="0"/>
              <a:t>налогоплательщика</a:t>
            </a:r>
          </a:p>
          <a:p>
            <a:pPr>
              <a:spcAft>
                <a:spcPts val="0"/>
              </a:spcAft>
            </a:pPr>
            <a:endParaRPr lang="ru-RU" sz="1600" b="1" dirty="0"/>
          </a:p>
          <a:p>
            <a:pPr>
              <a:spcAft>
                <a:spcPts val="0"/>
              </a:spcAft>
            </a:pPr>
            <a:r>
              <a:rPr lang="ru-RU" sz="1600" b="1" dirty="0" smtClean="0"/>
              <a:t>предусмотрены условия при одновременном соблюдении которых </a:t>
            </a:r>
            <a:r>
              <a:rPr lang="ru-RU" sz="1600" b="1" dirty="0"/>
              <a:t>налогоплательщик вправе уменьшить налоговую базу и (или) сумму подлежащего уплате налога </a:t>
            </a:r>
            <a:r>
              <a:rPr lang="ru-RU" sz="1600" b="1" dirty="0" smtClean="0"/>
              <a:t>по </a:t>
            </a:r>
            <a:r>
              <a:rPr lang="ru-RU" sz="1600" b="1" dirty="0"/>
              <a:t>имевшим место сделкам (операциям) </a:t>
            </a:r>
            <a:r>
              <a:rPr lang="ru-RU" sz="1600" b="1" dirty="0" smtClean="0"/>
              <a:t>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ru-RU" sz="1600" b="1" dirty="0"/>
          </a:p>
          <a:p>
            <a:pPr>
              <a:spcAft>
                <a:spcPts val="0"/>
              </a:spcAft>
            </a:pPr>
            <a:r>
              <a:rPr lang="ru-RU" sz="1600" b="1" dirty="0" smtClean="0"/>
              <a:t>предусмотрены критерии, которые самостоятельно не могут служить основанием для предъявления налоговых претензий  </a:t>
            </a:r>
            <a:endParaRPr lang="ru-RU" sz="1600" b="1" dirty="0"/>
          </a:p>
        </p:txBody>
      </p:sp>
      <p:sp>
        <p:nvSpPr>
          <p:cNvPr id="1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14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3" name="Прямоугольная выноска 2"/>
          <p:cNvSpPr/>
          <p:nvPr/>
        </p:nvSpPr>
        <p:spPr>
          <a:xfrm>
            <a:off x="558900" y="1747973"/>
            <a:ext cx="2160240" cy="672915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. 1 ст. 54.1 НК РФ</a:t>
            </a:r>
            <a:endParaRPr lang="ru-RU" dirty="0"/>
          </a:p>
        </p:txBody>
      </p:sp>
      <p:sp>
        <p:nvSpPr>
          <p:cNvPr id="10" name="Прямоугольная выноска 9"/>
          <p:cNvSpPr/>
          <p:nvPr/>
        </p:nvSpPr>
        <p:spPr>
          <a:xfrm>
            <a:off x="539552" y="3801009"/>
            <a:ext cx="2160240" cy="708111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. 2 ст. 54.1 НК РФ</a:t>
            </a:r>
            <a:endParaRPr lang="ru-RU" dirty="0"/>
          </a:p>
        </p:txBody>
      </p:sp>
      <p:sp>
        <p:nvSpPr>
          <p:cNvPr id="11" name="Прямоугольная выноска 10"/>
          <p:cNvSpPr/>
          <p:nvPr/>
        </p:nvSpPr>
        <p:spPr>
          <a:xfrm>
            <a:off x="539552" y="5230192"/>
            <a:ext cx="2160240" cy="659049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п</a:t>
            </a:r>
            <a:r>
              <a:rPr lang="ru-RU" dirty="0" smtClean="0"/>
              <a:t>. 3 ст. 54.1 НК РФ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67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spcAft>
                <a:spcPts val="600"/>
              </a:spcAft>
            </a:pPr>
            <a:r>
              <a:rPr lang="ru-RU" alt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что </a:t>
            </a:r>
            <a:r>
              <a:rPr lang="ru-RU" alt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необходимо учитывать с целью избежание </a:t>
            </a:r>
            <a:br>
              <a:rPr lang="ru-RU" alt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</a:br>
            <a:r>
              <a:rPr lang="ru-RU" alt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негативных </a:t>
            </a:r>
            <a:r>
              <a:rPr lang="ru-RU" alt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последствий</a:t>
            </a:r>
            <a:r>
              <a:rPr lang="ru-RU" alt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: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5" name="Rectangle 1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30592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alt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endParaRPr lang="ru-RU" sz="1600" dirty="0" smtClean="0"/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О</a:t>
            </a:r>
            <a:r>
              <a:rPr lang="ru-RU" sz="1600" dirty="0" smtClean="0"/>
              <a:t>сновной целью совершения сделки (операции) не может являться неуплата (неполная уплата) и (или) зачет (возврат) суммы налога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/>
              <a:t>О</a:t>
            </a:r>
            <a:r>
              <a:rPr lang="ru-RU" sz="1600" dirty="0" smtClean="0"/>
              <a:t>бязательство </a:t>
            </a:r>
            <a:r>
              <a:rPr lang="ru-RU" sz="1600" dirty="0"/>
              <a:t>по сделке (операции</a:t>
            </a:r>
            <a:r>
              <a:rPr lang="ru-RU" sz="1600" dirty="0" smtClean="0"/>
              <a:t>) должно быть </a:t>
            </a:r>
            <a:r>
              <a:rPr lang="ru-RU" sz="1600" dirty="0"/>
              <a:t>исполнено лицом, являющимся стороной договора, заключенного с налогоплательщиком, и (или) лицом, которому обязательство по исполнению сделки (операции) передано по договору или </a:t>
            </a:r>
            <a:r>
              <a:rPr lang="ru-RU" sz="1600" dirty="0" smtClean="0"/>
              <a:t>закону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altLang="ru-RU" sz="1600" dirty="0"/>
              <a:t> Действия налогоплательщика не должны быть направлены на </a:t>
            </a:r>
            <a:r>
              <a:rPr lang="ru-RU" sz="1600" dirty="0"/>
              <a:t>искажение  фактов его хозяйственной жизни  </a:t>
            </a:r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sp>
        <p:nvSpPr>
          <p:cNvPr id="6" name="Rectangle 1"/>
          <p:cNvSpPr txBox="1">
            <a:spLocks/>
          </p:cNvSpPr>
          <p:nvPr/>
        </p:nvSpPr>
        <p:spPr bwMode="auto">
          <a:xfrm>
            <a:off x="3851920" y="4488795"/>
            <a:ext cx="4184898" cy="206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  <a:spAutoFit/>
          </a:bodyPr>
          <a:lstStyle>
            <a:lvl1pPr marL="318641" indent="0" algn="l" defTabSz="912813" rtl="0" fontAlgn="base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858" indent="2783" algn="l" defTabSz="912813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1012" indent="-228197" algn="l" defTabSz="912813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858" algn="just" defTabSz="912813" rtl="0" fontAlgn="base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7300" algn="l" defTabSz="912813" rtl="0" fontAlgn="base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4156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27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395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514" indent="-228560" algn="l" defTabSz="9142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ru-RU" altLang="ru-RU" sz="1600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</a:t>
            </a:r>
            <a:endParaRPr lang="ru-RU" sz="1600" dirty="0" smtClean="0"/>
          </a:p>
          <a:p>
            <a:pPr marL="0" algn="just">
              <a:spcBef>
                <a:spcPct val="0"/>
              </a:spcBef>
            </a:pPr>
            <a:r>
              <a:rPr lang="ru-RU" sz="1600" b="0" cap="all" dirty="0">
                <a:solidFill>
                  <a:schemeClr val="tx1"/>
                </a:solidFill>
                <a:latin typeface="Arial Narrow" panose="020B0606020202030204" pitchFamily="34" charset="0"/>
              </a:rPr>
              <a:t>Положения ст. 54.1 НК РФ применяются к налоговым проверкам начатым после дня вступления в силу Федерального закона от 18.07.2017 № 163 -ФЗ</a:t>
            </a:r>
          </a:p>
          <a:p>
            <a:pPr marL="0" algn="just">
              <a:spcAft>
                <a:spcPts val="600"/>
              </a:spcAft>
            </a:pPr>
            <a:endParaRPr lang="ru-RU" sz="1600" dirty="0" smtClean="0"/>
          </a:p>
          <a:p>
            <a:pPr marL="285750" indent="-28575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ru-RU" sz="1600" dirty="0"/>
          </a:p>
        </p:txBody>
      </p:sp>
      <p:sp>
        <p:nvSpPr>
          <p:cNvPr id="2" name="Нашивка 1"/>
          <p:cNvSpPr/>
          <p:nvPr/>
        </p:nvSpPr>
        <p:spPr>
          <a:xfrm>
            <a:off x="467545" y="4666154"/>
            <a:ext cx="3168352" cy="171517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19.08.2017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69161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3363691"/>
            <a:ext cx="7772400" cy="857397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200" dirty="0" smtClean="0">
                <a:latin typeface="Arial Narrow" pitchFamily="34" charset="0"/>
                <a:cs typeface="Times New Roman" pitchFamily="18" charset="0"/>
              </a:rPr>
              <a:t>Спасибо за внимание!</a:t>
            </a:r>
            <a:endParaRPr lang="ru-RU" sz="3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62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552" y="3428999"/>
            <a:ext cx="2047444" cy="1296145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Институт досудебного урегулирования </a:t>
            </a:r>
            <a:endParaRPr lang="ru-RU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76357" y="3605107"/>
            <a:ext cx="3456384" cy="72037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значительно снизить количество, рассматриваемых судами дел 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99792" y="4941226"/>
            <a:ext cx="4752528" cy="648014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r>
              <a:rPr lang="ru-RU" sz="1600" dirty="0" smtClean="0">
                <a:latin typeface="Arial Narrow" panose="020B0606020202030204" pitchFamily="34" charset="0"/>
              </a:rPr>
              <a:t> снизить нагрузку  на налогоплательщиков и бюджет по несению судебных расходов 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 flipV="1">
            <a:off x="2629740" y="3853518"/>
            <a:ext cx="615745" cy="22355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696676" y="4502732"/>
            <a:ext cx="615745" cy="261243"/>
          </a:xfrm>
          <a:prstGeom prst="rightArrow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7" tIns="40074" rIns="80147" bIns="40074" rtlCol="0" anchor="ctr"/>
          <a:lstStyle/>
          <a:p>
            <a:pPr algn="ctr"/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46507" y="404664"/>
            <a:ext cx="8445973" cy="120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rmAutofit/>
          </a:bodyPr>
          <a:lstStyle/>
          <a:p>
            <a:pPr algn="ctr" defTabSz="914239" fontAlgn="auto">
              <a:spcAft>
                <a:spcPts val="0"/>
              </a:spcAft>
            </a:pP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  </a:t>
            </a:r>
            <a:r>
              <a:rPr lang="ru-RU" sz="24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Основные </a:t>
            </a:r>
            <a:r>
              <a:rPr lang="ru-RU" sz="24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показатели судебно-правовой работы налоговых органов Республики </a:t>
            </a:r>
            <a:r>
              <a:rPr lang="ru-RU" sz="24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Хакасия</a:t>
            </a:r>
            <a:endParaRPr lang="ru-RU" sz="2200" b="1" cap="all" dirty="0">
              <a:solidFill>
                <a:srgbClr val="002060"/>
              </a:solidFill>
              <a:latin typeface="Arial Narrow" panose="020B0606020202030204" pitchFamily="34" charset="0"/>
              <a:ea typeface="+mj-ea"/>
              <a:cs typeface="Aharoni" panose="02010803020104030203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46506" y="5796251"/>
            <a:ext cx="788154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>
              <a:spcAft>
                <a:spcPts val="1200"/>
              </a:spcAft>
              <a:defRPr sz="1600" cap="all">
                <a:solidFill>
                  <a:srgbClr val="1F4E79"/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sz="1400" dirty="0" smtClean="0"/>
              <a:t>значительное снижение количества  дел, рассмотренных судами, свидетельствует об эффективной работе досудебного рассмотрения споров</a:t>
            </a:r>
            <a:endParaRPr lang="ru-RU" sz="1400" dirty="0"/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2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578145"/>
              </p:ext>
            </p:extLst>
          </p:nvPr>
        </p:nvGraphicFramePr>
        <p:xfrm>
          <a:off x="683568" y="1700808"/>
          <a:ext cx="7920877" cy="148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6892"/>
                <a:gridCol w="859412"/>
                <a:gridCol w="864096"/>
                <a:gridCol w="1080120"/>
                <a:gridCol w="1008112"/>
                <a:gridCol w="936104"/>
                <a:gridCol w="1296141"/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2015 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динамика</a:t>
                      </a:r>
                    </a:p>
                    <a:p>
                      <a:pPr algn="ctr"/>
                      <a:r>
                        <a:rPr lang="ru-RU" sz="1500" dirty="0" smtClean="0"/>
                        <a:t>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динамика</a:t>
                      </a:r>
                    </a:p>
                    <a:p>
                      <a:pPr algn="ctr"/>
                      <a:r>
                        <a:rPr lang="ru-RU" sz="1500" dirty="0" smtClean="0"/>
                        <a:t>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04096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количество рассмотрено дел в отчетном периоде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333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151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-120,5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151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 75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endParaRPr lang="ru-RU" sz="1500" dirty="0" smtClean="0"/>
                    </a:p>
                    <a:p>
                      <a:pPr algn="ctr"/>
                      <a:r>
                        <a:rPr lang="ru-RU" sz="1500" dirty="0" smtClean="0"/>
                        <a:t>-50,3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690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641894"/>
            <a:ext cx="8064896" cy="770162"/>
          </a:xfrm>
        </p:spPr>
        <p:txBody>
          <a:bodyPr>
            <a:normAutofit/>
          </a:bodyPr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показатели судебно-правовой работы налоговых органов Республики Хакасия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3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graphicFrame>
        <p:nvGraphicFramePr>
          <p:cNvPr id="38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168425"/>
              </p:ext>
            </p:extLst>
          </p:nvPr>
        </p:nvGraphicFramePr>
        <p:xfrm>
          <a:off x="755576" y="3933056"/>
          <a:ext cx="7488833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9068"/>
                <a:gridCol w="1569404"/>
                <a:gridCol w="1728192"/>
                <a:gridCol w="1512169"/>
              </a:tblGrid>
              <a:tr h="582344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наименование показателя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2016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2017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546024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сумма рассмотренных требований (млн. руб.)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715</a:t>
                      </a:r>
                      <a:r>
                        <a:rPr lang="ru-RU" sz="1500" baseline="0" dirty="0" smtClean="0"/>
                        <a:t>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411,0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188,4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1493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 в пользу налоговых</a:t>
                      </a:r>
                      <a:r>
                        <a:rPr lang="ru-RU" sz="1500" baseline="0" dirty="0" smtClean="0"/>
                        <a:t> органов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 535,5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290,</a:t>
                      </a:r>
                      <a:r>
                        <a:rPr lang="ru-RU" sz="1500" baseline="0" dirty="0" smtClean="0"/>
                        <a:t>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164</a:t>
                      </a:r>
                      <a:r>
                        <a:rPr lang="ru-RU" sz="1500" dirty="0" smtClean="0"/>
                        <a:t>,</a:t>
                      </a:r>
                      <a:r>
                        <a:rPr lang="en-US" sz="1500" dirty="0" smtClean="0"/>
                        <a:t>2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546024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в</a:t>
                      </a:r>
                      <a:r>
                        <a:rPr lang="ru-RU" sz="1500" baseline="0" dirty="0" smtClean="0"/>
                        <a:t> </a:t>
                      </a:r>
                      <a:r>
                        <a:rPr lang="ru-RU" sz="1500" dirty="0" smtClean="0"/>
                        <a:t>пользу налогоплательщиков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180,0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120,5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24,2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  <a:tr h="31493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 соотношение %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aseline="0" dirty="0" smtClean="0"/>
                        <a:t>75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71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87</a:t>
                      </a:r>
                      <a:endParaRPr lang="ru-RU" sz="1500" dirty="0"/>
                    </a:p>
                  </a:txBody>
                  <a:tcPr marL="78191" marR="78191" marT="41468" marB="41468"/>
                </a:tc>
              </a:tr>
            </a:tbl>
          </a:graphicData>
        </a:graphic>
      </p:graphicFrame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850292617"/>
              </p:ext>
            </p:extLst>
          </p:nvPr>
        </p:nvGraphicFramePr>
        <p:xfrm>
          <a:off x="971600" y="1397000"/>
          <a:ext cx="6648400" cy="2392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035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34492"/>
            <a:ext cx="7320689" cy="1224136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400" b="0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Основные показатели судебно-правовой работы налоговых органов Республики Хакасия</a:t>
            </a:r>
            <a:endParaRPr lang="ru-RU" sz="2400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DCADFE3-7A53-4F7F-A028-F1C18AD9DB6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611560" y="1772816"/>
          <a:ext cx="7531764" cy="4663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939249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Различное толкование </a:t>
            </a:r>
            <a:r>
              <a:rPr lang="ru-RU" sz="2000" dirty="0"/>
              <a:t>норм законодательства </a:t>
            </a:r>
            <a:r>
              <a:rPr lang="ru-RU" sz="2000" dirty="0" smtClean="0"/>
              <a:t> налогоплательщиками </a:t>
            </a:r>
            <a:r>
              <a:rPr lang="ru-RU" sz="2000" dirty="0"/>
              <a:t>и налоговыми </a:t>
            </a:r>
            <a:r>
              <a:rPr lang="ru-RU" sz="2000" dirty="0" smtClean="0"/>
              <a:t>органами, а также отсутствие единообразной правоприменительной практики </a:t>
            </a:r>
          </a:p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/>
              <a:t>П</a:t>
            </a:r>
            <a:r>
              <a:rPr lang="ru-RU" sz="2000" dirty="0" smtClean="0"/>
              <a:t>редставления </a:t>
            </a:r>
            <a:r>
              <a:rPr lang="ru-RU" sz="2000" dirty="0"/>
              <a:t>налогоплательщиками на судебное заседание документов, запрошенных налоговыми </a:t>
            </a:r>
            <a:r>
              <a:rPr lang="ru-RU" sz="2000" dirty="0" smtClean="0"/>
              <a:t>органами, </a:t>
            </a:r>
            <a:r>
              <a:rPr lang="ru-RU" sz="2000" dirty="0"/>
              <a:t>но не представленных </a:t>
            </a:r>
            <a:r>
              <a:rPr lang="ru-RU" sz="2000" dirty="0" smtClean="0"/>
              <a:t>налогоплательщиками, как в </a:t>
            </a:r>
            <a:r>
              <a:rPr lang="ru-RU" sz="2000" dirty="0"/>
              <a:t>ходе проведения </a:t>
            </a:r>
            <a:r>
              <a:rPr lang="ru-RU" sz="2000" dirty="0" smtClean="0"/>
              <a:t>мероприятий налогового контроля, так и на стадии досудебного урегулирования налогового спора</a:t>
            </a:r>
          </a:p>
          <a:p>
            <a:pPr marL="604391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/>
              <a:t>Установление судом </a:t>
            </a:r>
            <a:r>
              <a:rPr lang="ru-RU" sz="2000" dirty="0"/>
              <a:t>обстоя­тельств, смягчающих ответственность за совершение налоговых правонарушений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5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Основные причины удовлетворения судами требований налогоплательщиков   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22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246976" y="1541033"/>
            <a:ext cx="6997434" cy="1028143"/>
          </a:xfrm>
          <a:prstGeom prst="rect">
            <a:avLst/>
          </a:prstGeom>
          <a:noFill/>
          <a:ln w="19050"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Арбитражными судами за 2017 год было рассмотрено  десять дел, связанных с обжалованием результатов налоговых проверок, в рамках которых установлены нарушения применения УСН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629972" y="5157192"/>
            <a:ext cx="6254395" cy="1296144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сумма требований, удовлетворенных в пользу налоговых органов по данной категории дел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46,1 млн. рублей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Или </a:t>
            </a: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94,6%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 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660055" y="3731550"/>
            <a:ext cx="5976663" cy="1224136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Сумма требований, удовлетворенных в пользу налогоплательщиков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2,6 млн. рублей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Или </a:t>
            </a:r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5,4%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3608" y="4005064"/>
            <a:ext cx="72214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1600" b="1" cap="all" dirty="0" smtClean="0">
                <a:solidFill>
                  <a:srgbClr val="C00000"/>
                </a:solidFill>
                <a:latin typeface="Arial Narrow" panose="020B0606020202030204" pitchFamily="34" charset="0"/>
              </a:rPr>
              <a:t>  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2454" y="265028"/>
            <a:ext cx="8687678" cy="109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239" fontAlgn="auto">
              <a:spcAft>
                <a:spcPts val="0"/>
              </a:spcAft>
            </a:pPr>
            <a:r>
              <a:rPr lang="ru-RU" sz="2200" b="1" cap="all" dirty="0" smtClean="0">
                <a:solidFill>
                  <a:srgbClr val="002060"/>
                </a:solidFill>
                <a:latin typeface="Arial Narrow" panose="020B0606020202030204" pitchFamily="34" charset="0"/>
                <a:ea typeface="+mj-ea"/>
                <a:cs typeface="Aharoni" panose="02010803020104030203" pitchFamily="2" charset="-79"/>
              </a:rPr>
              <a:t> судебные споры с участием предприятий налогоплательщиков, применяющих УСН </a:t>
            </a:r>
            <a:endParaRPr lang="ru-RU" sz="2200" b="1" cap="all" dirty="0">
              <a:solidFill>
                <a:srgbClr val="002060"/>
              </a:solidFill>
              <a:latin typeface="Arial Narrow" panose="020B0606020202030204" pitchFamily="34" charset="0"/>
              <a:ea typeface="+mj-ea"/>
              <a:cs typeface="Aharoni" panose="02010803020104030203" pitchFamily="2" charset="-79"/>
            </a:endParaRPr>
          </a:p>
        </p:txBody>
      </p:sp>
      <p:pic>
        <p:nvPicPr>
          <p:cNvPr id="1025" name="Picture 1" descr="C:\Users\0000-08-137\Pictures\Значки для презентаций\flat_20141016_1268494950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39" y="1771792"/>
            <a:ext cx="484833" cy="51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6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29973" y="2569176"/>
            <a:ext cx="6048672" cy="995763"/>
          </a:xfrm>
          <a:prstGeom prst="roundRect">
            <a:avLst/>
          </a:prstGeom>
          <a:noFill/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 сумма оспариваемых требований </a:t>
            </a:r>
          </a:p>
          <a:p>
            <a:pPr algn="ctr"/>
            <a:r>
              <a:rPr lang="ru-RU" sz="1600" b="1" cap="all" dirty="0" smtClean="0">
                <a:solidFill>
                  <a:srgbClr val="005AA9"/>
                </a:solidFill>
                <a:latin typeface="Arial Narrow" panose="020B0606020202030204" pitchFamily="34" charset="0"/>
              </a:rPr>
              <a:t>по данной категории дел составила :</a:t>
            </a:r>
          </a:p>
          <a:p>
            <a:pPr algn="ctr"/>
            <a:r>
              <a:rPr lang="ru-RU" sz="1600" b="1" cap="all" dirty="0" smtClean="0">
                <a:solidFill>
                  <a:srgbClr val="7030A0"/>
                </a:solidFill>
                <a:latin typeface="Arial Narrow" panose="020B0606020202030204" pitchFamily="34" charset="0"/>
              </a:rPr>
              <a:t>48,7 млн. рублей</a:t>
            </a:r>
            <a:endParaRPr lang="ru-RU" sz="1600" b="1" cap="all" dirty="0">
              <a:solidFill>
                <a:srgbClr val="7030A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38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548680"/>
            <a:ext cx="8411678" cy="936104"/>
          </a:xfrm>
        </p:spPr>
        <p:txBody>
          <a:bodyPr>
            <a:noAutofit/>
          </a:bodyPr>
          <a:lstStyle/>
          <a:p>
            <a:pPr algn="ctr"/>
            <a:r>
              <a:rPr lang="ru-RU" sz="24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судебные споры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 </a:t>
            </a:r>
            <a:r>
              <a:rPr lang="ru-RU" sz="2000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участием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налогоплательщиков, применяющих УСН, связаны</a:t>
            </a:r>
            <a:r>
              <a:rPr lang="ru-RU" sz="2000" b="1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endParaRPr lang="ru-RU" sz="2000" b="1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7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99592" y="2204864"/>
            <a:ext cx="7118380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С  исчислением и уплатой налога на имущество организаций:</a:t>
            </a:r>
          </a:p>
          <a:p>
            <a:pPr algn="just">
              <a:spcAft>
                <a:spcPts val="1200"/>
              </a:spcAft>
            </a:pPr>
            <a:endParaRPr lang="ru-RU" sz="20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ru-RU" sz="20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с занижением </a:t>
            </a:r>
            <a:r>
              <a:rPr lang="ru-RU" sz="20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доходов, учитываемых при определении налогооблагаемой </a:t>
            </a:r>
            <a:r>
              <a:rPr lang="ru-RU" sz="20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базы</a:t>
            </a:r>
          </a:p>
          <a:p>
            <a:pPr algn="just">
              <a:spcAft>
                <a:spcPts val="1200"/>
              </a:spcAft>
            </a:pPr>
            <a:endParaRPr lang="ru-RU" sz="2000" b="1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ru-RU" sz="20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с получением налогоплательщиками необоснованной налоговой </a:t>
            </a:r>
            <a:r>
              <a:rPr lang="ru-RU" sz="2000" b="1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выгоды </a:t>
            </a:r>
            <a:r>
              <a:rPr lang="ru-RU" sz="2000" b="1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по средствам применения схем дробления бизнеса</a:t>
            </a:r>
          </a:p>
          <a:p>
            <a:pPr algn="just">
              <a:spcAft>
                <a:spcPts val="1200"/>
              </a:spcAft>
            </a:pPr>
            <a:endParaRPr lang="ru-RU" sz="1600" b="1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5029113"/>
              </p:ext>
            </p:extLst>
          </p:nvPr>
        </p:nvGraphicFramePr>
        <p:xfrm>
          <a:off x="827584" y="1556792"/>
          <a:ext cx="7321550" cy="4829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C3AAC7B-5B8F-42B3-88A7-3F729EE16277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55576" y="548680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all" dirty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судебные споры с участием предприятий налогоплательщиков, применяющих УСН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570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543589"/>
            <a:ext cx="8280920" cy="65316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8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 </a:t>
            </a:r>
            <a:r>
              <a:rPr lang="ru-RU" sz="2000" cap="all" dirty="0" smtClean="0">
                <a:solidFill>
                  <a:srgbClr val="002060"/>
                </a:solidFill>
                <a:latin typeface="Arial Narrow" panose="020B0606020202030204" pitchFamily="34" charset="0"/>
                <a:cs typeface="Aharoni" panose="02010803020104030203" pitchFamily="2" charset="-79"/>
              </a:rPr>
              <a:t>обстоятельства, свидетельствующие о применении схемы дробления бизнеса</a:t>
            </a:r>
            <a:endParaRPr lang="ru-RU" sz="2000" cap="all" dirty="0">
              <a:solidFill>
                <a:srgbClr val="002060"/>
              </a:solidFill>
              <a:latin typeface="Arial Narrow" panose="020B0606020202030204" pitchFamily="34" charset="0"/>
              <a:cs typeface="Aharoni" panose="02010803020104030203" pitchFamily="2" charset="-79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856363" y="1324680"/>
            <a:ext cx="7848873" cy="442674"/>
          </a:xfrm>
          <a:prstGeom prst="round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ru-RU" sz="2000" dirty="0" smtClean="0"/>
              <a:t> </a:t>
            </a:r>
            <a:endParaRPr lang="ru-RU" sz="20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86853" y="3179228"/>
            <a:ext cx="3528393" cy="114808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806958" y="1499973"/>
            <a:ext cx="3898278" cy="597543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239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2000" cap="all" dirty="0">
              <a:solidFill>
                <a:srgbClr val="005AA9"/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1560" y="1544547"/>
            <a:ext cx="7713292" cy="4843284"/>
          </a:xfrm>
          <a:prstGeom prst="roundRect">
            <a:avLst>
              <a:gd name="adj" fmla="val 17948"/>
            </a:avLst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 дробление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одного бизнеса (производственного процесса) происходит между несколькими лицами, применяющими упрощенную систему налогообложения (далее - УСН)) вместо исчисления и уплаты НДС, налога на прибыль организаций и налога на имущество организаций основным участником, осуществляющим реальную деятельность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 smtClean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-</a:t>
            </a:r>
            <a:r>
              <a:rPr lang="ru-RU" sz="20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 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применение схемы </a:t>
            </a:r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дробления бизнеса оказало влияние на условия и экономические результаты деятельности всех участников данной схемы, в том числе на их налоговые обязательства, которые уменьшились или практически не изменились при расширении в целом всей хозяйственной деятельности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</a:p>
          <a:p>
            <a:pPr algn="just"/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  <a:p>
            <a:pPr algn="just"/>
            <a:r>
              <a:rPr lang="ru-RU" sz="1600" cap="all" dirty="0">
                <a:solidFill>
                  <a:srgbClr val="1F4E79"/>
                </a:solidFill>
                <a:latin typeface="Arial Narrow" panose="020B0606020202030204" pitchFamily="34" charset="0"/>
              </a:rPr>
              <a:t>- налогоплательщик, его участники, должностные лица или лица, осуществляющие фактическое управление деятельностью схемы, являются выгодоприобретателями от использования схемы дробления бизнеса</a:t>
            </a:r>
            <a:r>
              <a:rPr lang="ru-RU" sz="1600" cap="all" dirty="0" smtClean="0">
                <a:solidFill>
                  <a:srgbClr val="1F4E79"/>
                </a:solidFill>
                <a:latin typeface="Arial Narrow" panose="020B0606020202030204" pitchFamily="34" charset="0"/>
              </a:rPr>
              <a:t>;</a:t>
            </a:r>
            <a:endParaRPr lang="ru-RU" sz="1600" cap="all" dirty="0">
              <a:solidFill>
                <a:srgbClr val="1F4E79"/>
              </a:solidFill>
              <a:latin typeface="Arial Narrow" panose="020B0606020202030204" pitchFamily="34" charset="0"/>
            </a:endParaRPr>
          </a:p>
        </p:txBody>
      </p:sp>
      <p:sp>
        <p:nvSpPr>
          <p:cNvPr id="19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852" y="6093296"/>
            <a:ext cx="619125" cy="580576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fld id="{C60DF16F-9F8A-4E8E-8F33-483CA6DE486F}" type="slidenum">
              <a:rPr lang="ru-RU" sz="2400">
                <a:solidFill>
                  <a:prstClr val="white"/>
                </a:solidFill>
                <a:latin typeface="Arial Narrow" panose="020B0606020202030204" pitchFamily="34" charset="0"/>
              </a:rPr>
              <a:pPr algn="ctr">
                <a:defRPr/>
              </a:pPr>
              <a:t>9</a:t>
            </a:fld>
            <a:endParaRPr lang="ru-RU" sz="2400" dirty="0">
              <a:latin typeface="Arial Narrow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06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25385</TotalTime>
  <Words>1145</Words>
  <Application>Microsoft Office PowerPoint</Application>
  <PresentationFormat>Экран (4:3)</PresentationFormat>
  <Paragraphs>158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Специальное оформление</vt:lpstr>
      <vt:lpstr>1_Специальное оформление</vt:lpstr>
      <vt:lpstr>2_Специальное оформление</vt:lpstr>
      <vt:lpstr>Present_FNS2012_A4</vt:lpstr>
      <vt:lpstr>Результаты правоприменительной практики,  по спорам с участием  налогоплательщиков, применяющих  упрощенную систему налогообложения</vt:lpstr>
      <vt:lpstr>Презентация PowerPoint</vt:lpstr>
      <vt:lpstr> Основные показатели судебно-правовой работы налоговых органов Республики Хакасия</vt:lpstr>
      <vt:lpstr>Основные показатели судебно-правовой работы налоговых органов Республики Хакасия</vt:lpstr>
      <vt:lpstr> Основные причины удовлетворения судами требований налогоплательщиков   </vt:lpstr>
      <vt:lpstr>Презентация PowerPoint</vt:lpstr>
      <vt:lpstr>  судебные споры с участием налогоплательщиков, применяющих УСН, связаны </vt:lpstr>
      <vt:lpstr> </vt:lpstr>
      <vt:lpstr> обстоятельства, свидетельствующие о применении схемы дробления бизнеса</vt:lpstr>
      <vt:lpstr> обстоятельства, свидетельствующие о применении схемы дробления бизнеса</vt:lpstr>
      <vt:lpstr> обстоятельства, свидетельствующие о применении схемы дробления бизнеса</vt:lpstr>
      <vt:lpstr> обстоятельства, свидетельствующие о применении схемы дробления бизнеса</vt:lpstr>
      <vt:lpstr> Основные Изменения в законодательстве, связанные с вопросом получения налоговой выгоды</vt:lpstr>
      <vt:lpstr>Основные подходы сформированные положениями  статьи 54.1 НК РФ</vt:lpstr>
      <vt:lpstr>что необходимо учитывать с целью избежание  негативных последствий:</vt:lpstr>
      <vt:lpstr>Спасибо за внимание!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Касянюк</dc:creator>
  <cp:lastModifiedBy>Соболева Татьяна Анатольевна</cp:lastModifiedBy>
  <cp:revision>1198</cp:revision>
  <cp:lastPrinted>2018-02-27T01:42:16Z</cp:lastPrinted>
  <dcterms:created xsi:type="dcterms:W3CDTF">2012-06-29T04:11:25Z</dcterms:created>
  <dcterms:modified xsi:type="dcterms:W3CDTF">2018-02-27T02:29:15Z</dcterms:modified>
</cp:coreProperties>
</file>