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0" r:id="rId3"/>
    <p:sldId id="315" r:id="rId4"/>
    <p:sldId id="314" r:id="rId5"/>
    <p:sldId id="313" r:id="rId6"/>
    <p:sldId id="316" r:id="rId7"/>
    <p:sldId id="317" r:id="rId8"/>
    <p:sldId id="318" r:id="rId9"/>
    <p:sldId id="319" r:id="rId10"/>
    <p:sldId id="320" r:id="rId11"/>
    <p:sldId id="312" r:id="rId12"/>
    <p:sldId id="323" r:id="rId13"/>
    <p:sldId id="322" r:id="rId14"/>
    <p:sldId id="321" r:id="rId15"/>
    <p:sldId id="311" r:id="rId16"/>
  </p:sldIdLst>
  <p:sldSz cx="9144000" cy="5143500" type="screen16x9"/>
  <p:notesSz cx="6797675" cy="9928225"/>
  <p:defaultTextStyle>
    <a:defPPr>
      <a:defRPr lang="ru-RU"/>
    </a:defPPr>
    <a:lvl1pPr marL="0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EC9B4"/>
    <a:srgbClr val="E6E688"/>
    <a:srgbClr val="FF6600"/>
    <a:srgbClr val="93C394"/>
    <a:srgbClr val="AAAFA7"/>
    <a:srgbClr val="FC4B04"/>
    <a:srgbClr val="88D496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41" autoAdjust="0"/>
  </p:normalViewPr>
  <p:slideViewPr>
    <p:cSldViewPr showGuides="1">
      <p:cViewPr>
        <p:scale>
          <a:sx n="122" d="100"/>
          <a:sy n="122" d="100"/>
        </p:scale>
        <p:origin x="-474" y="-6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F53ADF-7268-4ADC-BD14-7A9E38A089E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41BB8C-1A0D-43C0-B126-9B39522CA483}">
      <dgm:prSet phldrT="[Текст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Сервис «Прозрачный бизнес»</a:t>
          </a:r>
        </a:p>
        <a:p>
          <a:r>
            <a:rPr lang="en-US" sz="1400" b="1" dirty="0" smtClean="0">
              <a:solidFill>
                <a:schemeClr val="tx1"/>
              </a:solidFill>
            </a:rPr>
            <a:t>https://pb.nalog.ru/</a:t>
          </a:r>
          <a:endParaRPr lang="ru-RU" sz="1400" b="1" dirty="0">
            <a:solidFill>
              <a:schemeClr val="tx1"/>
            </a:solidFill>
          </a:endParaRPr>
        </a:p>
      </dgm:t>
    </dgm:pt>
    <dgm:pt modelId="{6AC10BF2-62FA-464B-A369-E575A454785C}" type="parTrans" cxnId="{80F5E820-DFBA-4A64-B88A-6A11CA4B98ED}">
      <dgm:prSet/>
      <dgm:spPr/>
      <dgm:t>
        <a:bodyPr/>
        <a:lstStyle/>
        <a:p>
          <a:endParaRPr lang="ru-RU"/>
        </a:p>
      </dgm:t>
    </dgm:pt>
    <dgm:pt modelId="{6F84F91B-1445-4439-BA95-FEA8C52E9C46}" type="sibTrans" cxnId="{80F5E820-DFBA-4A64-B88A-6A11CA4B98ED}">
      <dgm:prSet/>
      <dgm:spPr/>
      <dgm:t>
        <a:bodyPr/>
        <a:lstStyle/>
        <a:p>
          <a:endParaRPr lang="ru-RU"/>
        </a:p>
      </dgm:t>
    </dgm:pt>
    <dgm:pt modelId="{D67780B0-1DD7-4A21-B868-803FCAAE9E93}">
      <dgm:prSet phldrT="[Текст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Сервис «Единый реестр субъектов малого и среднего предпринимательства» </a:t>
          </a:r>
          <a:r>
            <a:rPr lang="en-US" sz="1400" b="1" dirty="0" smtClean="0">
              <a:solidFill>
                <a:schemeClr val="tx1"/>
              </a:solidFill>
            </a:rPr>
            <a:t>https://rmsp.nalog.ru/</a:t>
          </a:r>
          <a:endParaRPr lang="ru-RU" sz="1400" b="1" dirty="0">
            <a:solidFill>
              <a:schemeClr val="tx1"/>
            </a:solidFill>
          </a:endParaRPr>
        </a:p>
      </dgm:t>
    </dgm:pt>
    <dgm:pt modelId="{9C54DDD6-597D-4ABB-9151-C42FE8DD367C}" type="parTrans" cxnId="{BF7F3CB9-12AB-4C4C-88D3-73E63C650C79}">
      <dgm:prSet/>
      <dgm:spPr/>
      <dgm:t>
        <a:bodyPr/>
        <a:lstStyle/>
        <a:p>
          <a:endParaRPr lang="ru-RU"/>
        </a:p>
      </dgm:t>
    </dgm:pt>
    <dgm:pt modelId="{BF21BB36-47DD-4199-BDF6-AC63D6EE4D08}" type="sibTrans" cxnId="{BF7F3CB9-12AB-4C4C-88D3-73E63C650C79}">
      <dgm:prSet/>
      <dgm:spPr/>
      <dgm:t>
        <a:bodyPr/>
        <a:lstStyle/>
        <a:p>
          <a:endParaRPr lang="ru-RU"/>
        </a:p>
      </dgm:t>
    </dgm:pt>
    <dgm:pt modelId="{7290F701-9F70-4D05-A1B2-08713B47D64E}">
      <dgm:prSet phldrT="[Текст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Сервис «Открытые и общедоступные сведения ЕГРН об иностранных организациях» </a:t>
          </a:r>
          <a:r>
            <a:rPr lang="en-US" sz="1400" b="1" dirty="0" smtClean="0">
              <a:solidFill>
                <a:schemeClr val="tx1"/>
              </a:solidFill>
            </a:rPr>
            <a:t>https://service.nalog.ru/io-info.do/</a:t>
          </a:r>
          <a:endParaRPr lang="ru-RU" sz="1400" b="1" dirty="0">
            <a:solidFill>
              <a:schemeClr val="tx1"/>
            </a:solidFill>
          </a:endParaRPr>
        </a:p>
      </dgm:t>
    </dgm:pt>
    <dgm:pt modelId="{B086BDDD-2382-42A1-A0C7-F1BF84C3978D}" type="parTrans" cxnId="{0302E99F-06A3-40E2-B83E-813D5A326B9D}">
      <dgm:prSet/>
      <dgm:spPr/>
      <dgm:t>
        <a:bodyPr/>
        <a:lstStyle/>
        <a:p>
          <a:endParaRPr lang="ru-RU"/>
        </a:p>
      </dgm:t>
    </dgm:pt>
    <dgm:pt modelId="{4D3B29A3-E7F9-41CC-BDCA-493E3CCFDB20}" type="sibTrans" cxnId="{0302E99F-06A3-40E2-B83E-813D5A326B9D}">
      <dgm:prSet/>
      <dgm:spPr/>
      <dgm:t>
        <a:bodyPr/>
        <a:lstStyle/>
        <a:p>
          <a:endParaRPr lang="ru-RU"/>
        </a:p>
      </dgm:t>
    </dgm:pt>
    <dgm:pt modelId="{CB8FB744-3432-40EB-95EB-878DA4C7A1C9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Сервис «Предоставление сведений из ЕГРЮЛ/ЕГРИП в электронном виде» </a:t>
          </a:r>
          <a:r>
            <a:rPr lang="en-US" sz="1400" b="1" dirty="0" smtClean="0">
              <a:solidFill>
                <a:schemeClr val="tx1"/>
              </a:solidFill>
            </a:rPr>
            <a:t>https://egrul.nalog.ru/</a:t>
          </a:r>
          <a:endParaRPr lang="ru-RU" sz="1400" b="1" dirty="0">
            <a:solidFill>
              <a:schemeClr val="tx1"/>
            </a:solidFill>
          </a:endParaRPr>
        </a:p>
      </dgm:t>
    </dgm:pt>
    <dgm:pt modelId="{DC252859-A2E8-4C8E-B29F-5AEC2F1B95F9}" type="parTrans" cxnId="{8A4BC6EA-AAC3-40B9-A618-5EA3F0B92D1F}">
      <dgm:prSet/>
      <dgm:spPr/>
      <dgm:t>
        <a:bodyPr/>
        <a:lstStyle/>
        <a:p>
          <a:endParaRPr lang="ru-RU"/>
        </a:p>
      </dgm:t>
    </dgm:pt>
    <dgm:pt modelId="{B3DF3D11-E5D9-41D9-82A8-CF59131E6D4D}" type="sibTrans" cxnId="{8A4BC6EA-AAC3-40B9-A618-5EA3F0B92D1F}">
      <dgm:prSet/>
      <dgm:spPr/>
      <dgm:t>
        <a:bodyPr/>
        <a:lstStyle/>
        <a:p>
          <a:endParaRPr lang="ru-RU"/>
        </a:p>
      </dgm:t>
    </dgm:pt>
    <dgm:pt modelId="{D69FD6F3-6CEC-4DE3-A023-FFBFEBC1F49E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Сервис «Интеграция и доступ к базам данных ЕГРЮЛ и ЕГРИП» </a:t>
          </a:r>
          <a:r>
            <a:rPr lang="en-US" sz="1400" b="1" dirty="0" smtClean="0">
              <a:solidFill>
                <a:schemeClr val="tx1"/>
              </a:solidFill>
            </a:rPr>
            <a:t>https://www.nalog.ru/rn77/service/egrip2/</a:t>
          </a:r>
          <a:endParaRPr lang="ru-RU" sz="1400" b="1" dirty="0">
            <a:solidFill>
              <a:schemeClr val="tx1"/>
            </a:solidFill>
          </a:endParaRPr>
        </a:p>
      </dgm:t>
    </dgm:pt>
    <dgm:pt modelId="{58812D25-9C6A-48B4-8869-FC0357CE6B36}" type="parTrans" cxnId="{90991F0A-5675-4EB3-97D6-72B576FB8E4B}">
      <dgm:prSet/>
      <dgm:spPr/>
      <dgm:t>
        <a:bodyPr/>
        <a:lstStyle/>
        <a:p>
          <a:endParaRPr lang="ru-RU"/>
        </a:p>
      </dgm:t>
    </dgm:pt>
    <dgm:pt modelId="{125CCEF8-9295-45D7-A598-823CC6702A39}" type="sibTrans" cxnId="{90991F0A-5675-4EB3-97D6-72B576FB8E4B}">
      <dgm:prSet/>
      <dgm:spPr/>
      <dgm:t>
        <a:bodyPr/>
        <a:lstStyle/>
        <a:p>
          <a:endParaRPr lang="ru-RU"/>
        </a:p>
      </dgm:t>
    </dgm:pt>
    <dgm:pt modelId="{05FA7A76-1DB4-43AA-80A9-7A00AF78F5C1}">
      <dgm:prSet phldrT="[Текст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Сервис «Государственный реестр аккредитованных филиалов, представительств иностранных юридических лиц (РАФП)» </a:t>
          </a:r>
          <a:r>
            <a:rPr lang="en-US" sz="1400" b="1" dirty="0" smtClean="0">
              <a:solidFill>
                <a:schemeClr val="tx1"/>
              </a:solidFill>
            </a:rPr>
            <a:t>https://service.nalog.ru/rafp/</a:t>
          </a:r>
          <a:endParaRPr lang="ru-RU" sz="1400" b="1" dirty="0">
            <a:solidFill>
              <a:schemeClr val="tx1"/>
            </a:solidFill>
          </a:endParaRPr>
        </a:p>
      </dgm:t>
    </dgm:pt>
    <dgm:pt modelId="{C19E844C-7535-4F17-8777-BD47EE09CEC1}" type="parTrans" cxnId="{8B683B08-F15B-48B3-AA60-0D16F4B618AB}">
      <dgm:prSet/>
      <dgm:spPr/>
      <dgm:t>
        <a:bodyPr/>
        <a:lstStyle/>
        <a:p>
          <a:endParaRPr lang="ru-RU"/>
        </a:p>
      </dgm:t>
    </dgm:pt>
    <dgm:pt modelId="{66956F74-7846-4E62-8C60-EB419E65031E}" type="sibTrans" cxnId="{8B683B08-F15B-48B3-AA60-0D16F4B618AB}">
      <dgm:prSet/>
      <dgm:spPr/>
      <dgm:t>
        <a:bodyPr/>
        <a:lstStyle/>
        <a:p>
          <a:endParaRPr lang="ru-RU"/>
        </a:p>
      </dgm:t>
    </dgm:pt>
    <dgm:pt modelId="{425FA8D1-E45E-46DB-B55B-92892B4DD612}" type="pres">
      <dgm:prSet presAssocID="{A0F53ADF-7268-4ADC-BD14-7A9E38A089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9ED85D-4019-4305-BD5E-6CB49D7810BC}" type="pres">
      <dgm:prSet presAssocID="{D341BB8C-1A0D-43C0-B126-9B39522CA483}" presName="node" presStyleLbl="node1" presStyleIdx="0" presStyleCnt="6" custLinFactNeighborY="7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26A989-9059-41DC-8890-517571A40BB3}" type="pres">
      <dgm:prSet presAssocID="{6F84F91B-1445-4439-BA95-FEA8C52E9C46}" presName="sibTrans" presStyleCnt="0"/>
      <dgm:spPr/>
    </dgm:pt>
    <dgm:pt modelId="{CB19C0A5-6620-44FA-B5AE-CA1B1F4695E9}" type="pres">
      <dgm:prSet presAssocID="{CB8FB744-3432-40EB-95EB-878DA4C7A1C9}" presName="node" presStyleLbl="node1" presStyleIdx="1" presStyleCnt="6" custLinFactNeighborX="-1488" custLinFactNeighborY="7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EEF19E-DD33-4223-8221-B138AB5EF828}" type="pres">
      <dgm:prSet presAssocID="{B3DF3D11-E5D9-41D9-82A8-CF59131E6D4D}" presName="sibTrans" presStyleCnt="0"/>
      <dgm:spPr/>
    </dgm:pt>
    <dgm:pt modelId="{322BCEDB-566F-4784-9ACE-E2C7584E3784}" type="pres">
      <dgm:prSet presAssocID="{D69FD6F3-6CEC-4DE3-A023-FFBFEBC1F49E}" presName="node" presStyleLbl="node1" presStyleIdx="2" presStyleCnt="6" custLinFactNeighborX="-28" custLinFactNeighborY="7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2B147B-6F39-4846-B8A3-1F31E3BCC796}" type="pres">
      <dgm:prSet presAssocID="{125CCEF8-9295-45D7-A598-823CC6702A39}" presName="sibTrans" presStyleCnt="0"/>
      <dgm:spPr/>
    </dgm:pt>
    <dgm:pt modelId="{85D3798C-CF49-4E81-B41D-1450C8790E5A}" type="pres">
      <dgm:prSet presAssocID="{D67780B0-1DD7-4A21-B868-803FCAAE9E9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EB8CC-5E0E-4552-8358-F7AADFCEDABC}" type="pres">
      <dgm:prSet presAssocID="{BF21BB36-47DD-4199-BDF6-AC63D6EE4D08}" presName="sibTrans" presStyleCnt="0"/>
      <dgm:spPr/>
    </dgm:pt>
    <dgm:pt modelId="{97D6EB4B-1653-440B-9ECE-684B212ED9D2}" type="pres">
      <dgm:prSet presAssocID="{7290F701-9F70-4D05-A1B2-08713B47D64E}" presName="node" presStyleLbl="node1" presStyleIdx="4" presStyleCnt="6" custLinFactNeighborX="-1488" custLinFactNeighborY="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41FB14-3BFA-46A2-B40C-B48901BD11A2}" type="pres">
      <dgm:prSet presAssocID="{4D3B29A3-E7F9-41CC-BDCA-493E3CCFDB20}" presName="sibTrans" presStyleCnt="0"/>
      <dgm:spPr/>
    </dgm:pt>
    <dgm:pt modelId="{CB09B591-AD60-4CDF-AE16-03D966F55103}" type="pres">
      <dgm:prSet presAssocID="{05FA7A76-1DB4-43AA-80A9-7A00AF78F5C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991F0A-5675-4EB3-97D6-72B576FB8E4B}" srcId="{A0F53ADF-7268-4ADC-BD14-7A9E38A089E5}" destId="{D69FD6F3-6CEC-4DE3-A023-FFBFEBC1F49E}" srcOrd="2" destOrd="0" parTransId="{58812D25-9C6A-48B4-8869-FC0357CE6B36}" sibTransId="{125CCEF8-9295-45D7-A598-823CC6702A39}"/>
    <dgm:cxn modelId="{8B683B08-F15B-48B3-AA60-0D16F4B618AB}" srcId="{A0F53ADF-7268-4ADC-BD14-7A9E38A089E5}" destId="{05FA7A76-1DB4-43AA-80A9-7A00AF78F5C1}" srcOrd="5" destOrd="0" parTransId="{C19E844C-7535-4F17-8777-BD47EE09CEC1}" sibTransId="{66956F74-7846-4E62-8C60-EB419E65031E}"/>
    <dgm:cxn modelId="{0302E99F-06A3-40E2-B83E-813D5A326B9D}" srcId="{A0F53ADF-7268-4ADC-BD14-7A9E38A089E5}" destId="{7290F701-9F70-4D05-A1B2-08713B47D64E}" srcOrd="4" destOrd="0" parTransId="{B086BDDD-2382-42A1-A0C7-F1BF84C3978D}" sibTransId="{4D3B29A3-E7F9-41CC-BDCA-493E3CCFDB20}"/>
    <dgm:cxn modelId="{8A4BC6EA-AAC3-40B9-A618-5EA3F0B92D1F}" srcId="{A0F53ADF-7268-4ADC-BD14-7A9E38A089E5}" destId="{CB8FB744-3432-40EB-95EB-878DA4C7A1C9}" srcOrd="1" destOrd="0" parTransId="{DC252859-A2E8-4C8E-B29F-5AEC2F1B95F9}" sibTransId="{B3DF3D11-E5D9-41D9-82A8-CF59131E6D4D}"/>
    <dgm:cxn modelId="{E0936D72-F1B3-4B04-9491-1CE4E49BF250}" type="presOf" srcId="{D69FD6F3-6CEC-4DE3-A023-FFBFEBC1F49E}" destId="{322BCEDB-566F-4784-9ACE-E2C7584E3784}" srcOrd="0" destOrd="0" presId="urn:microsoft.com/office/officeart/2005/8/layout/default"/>
    <dgm:cxn modelId="{1BFC7E5D-80F2-4887-8014-9A369F33338A}" type="presOf" srcId="{D67780B0-1DD7-4A21-B868-803FCAAE9E93}" destId="{85D3798C-CF49-4E81-B41D-1450C8790E5A}" srcOrd="0" destOrd="0" presId="urn:microsoft.com/office/officeart/2005/8/layout/default"/>
    <dgm:cxn modelId="{BF7F3CB9-12AB-4C4C-88D3-73E63C650C79}" srcId="{A0F53ADF-7268-4ADC-BD14-7A9E38A089E5}" destId="{D67780B0-1DD7-4A21-B868-803FCAAE9E93}" srcOrd="3" destOrd="0" parTransId="{9C54DDD6-597D-4ABB-9151-C42FE8DD367C}" sibTransId="{BF21BB36-47DD-4199-BDF6-AC63D6EE4D08}"/>
    <dgm:cxn modelId="{42750797-ED79-45F1-9DED-52F01270368C}" type="presOf" srcId="{7290F701-9F70-4D05-A1B2-08713B47D64E}" destId="{97D6EB4B-1653-440B-9ECE-684B212ED9D2}" srcOrd="0" destOrd="0" presId="urn:microsoft.com/office/officeart/2005/8/layout/default"/>
    <dgm:cxn modelId="{908E7551-5813-48F8-800A-0EB9CD0D10CF}" type="presOf" srcId="{CB8FB744-3432-40EB-95EB-878DA4C7A1C9}" destId="{CB19C0A5-6620-44FA-B5AE-CA1B1F4695E9}" srcOrd="0" destOrd="0" presId="urn:microsoft.com/office/officeart/2005/8/layout/default"/>
    <dgm:cxn modelId="{6EEB99C6-790E-40B8-A3EF-7BCB9E167BF4}" type="presOf" srcId="{D341BB8C-1A0D-43C0-B126-9B39522CA483}" destId="{F09ED85D-4019-4305-BD5E-6CB49D7810BC}" srcOrd="0" destOrd="0" presId="urn:microsoft.com/office/officeart/2005/8/layout/default"/>
    <dgm:cxn modelId="{18FE9CD7-72EE-4E0A-98D6-7361EF1084AD}" type="presOf" srcId="{05FA7A76-1DB4-43AA-80A9-7A00AF78F5C1}" destId="{CB09B591-AD60-4CDF-AE16-03D966F55103}" srcOrd="0" destOrd="0" presId="urn:microsoft.com/office/officeart/2005/8/layout/default"/>
    <dgm:cxn modelId="{267ADB79-C96C-4905-B98E-7F2D5BF2F052}" type="presOf" srcId="{A0F53ADF-7268-4ADC-BD14-7A9E38A089E5}" destId="{425FA8D1-E45E-46DB-B55B-92892B4DD612}" srcOrd="0" destOrd="0" presId="urn:microsoft.com/office/officeart/2005/8/layout/default"/>
    <dgm:cxn modelId="{80F5E820-DFBA-4A64-B88A-6A11CA4B98ED}" srcId="{A0F53ADF-7268-4ADC-BD14-7A9E38A089E5}" destId="{D341BB8C-1A0D-43C0-B126-9B39522CA483}" srcOrd="0" destOrd="0" parTransId="{6AC10BF2-62FA-464B-A369-E575A454785C}" sibTransId="{6F84F91B-1445-4439-BA95-FEA8C52E9C46}"/>
    <dgm:cxn modelId="{8724062A-BE8C-4185-9D7F-FB8287768E74}" type="presParOf" srcId="{425FA8D1-E45E-46DB-B55B-92892B4DD612}" destId="{F09ED85D-4019-4305-BD5E-6CB49D7810BC}" srcOrd="0" destOrd="0" presId="urn:microsoft.com/office/officeart/2005/8/layout/default"/>
    <dgm:cxn modelId="{8DD53CD0-83DF-4AFB-8DBC-B29485FC8C06}" type="presParOf" srcId="{425FA8D1-E45E-46DB-B55B-92892B4DD612}" destId="{1626A989-9059-41DC-8890-517571A40BB3}" srcOrd="1" destOrd="0" presId="urn:microsoft.com/office/officeart/2005/8/layout/default"/>
    <dgm:cxn modelId="{84D4685B-990B-4745-88AB-8883092AEC1B}" type="presParOf" srcId="{425FA8D1-E45E-46DB-B55B-92892B4DD612}" destId="{CB19C0A5-6620-44FA-B5AE-CA1B1F4695E9}" srcOrd="2" destOrd="0" presId="urn:microsoft.com/office/officeart/2005/8/layout/default"/>
    <dgm:cxn modelId="{DB452EFB-30D2-4F5A-A57D-05F994028936}" type="presParOf" srcId="{425FA8D1-E45E-46DB-B55B-92892B4DD612}" destId="{99EEF19E-DD33-4223-8221-B138AB5EF828}" srcOrd="3" destOrd="0" presId="urn:microsoft.com/office/officeart/2005/8/layout/default"/>
    <dgm:cxn modelId="{8763AA39-EB8E-4D0E-8786-7CD5D31E35F3}" type="presParOf" srcId="{425FA8D1-E45E-46DB-B55B-92892B4DD612}" destId="{322BCEDB-566F-4784-9ACE-E2C7584E3784}" srcOrd="4" destOrd="0" presId="urn:microsoft.com/office/officeart/2005/8/layout/default"/>
    <dgm:cxn modelId="{A2EDEF03-301D-4952-A580-B9552BEC1B4C}" type="presParOf" srcId="{425FA8D1-E45E-46DB-B55B-92892B4DD612}" destId="{EB2B147B-6F39-4846-B8A3-1F31E3BCC796}" srcOrd="5" destOrd="0" presId="urn:microsoft.com/office/officeart/2005/8/layout/default"/>
    <dgm:cxn modelId="{69944E2D-BD9B-4397-A948-1A505E6CD2A0}" type="presParOf" srcId="{425FA8D1-E45E-46DB-B55B-92892B4DD612}" destId="{85D3798C-CF49-4E81-B41D-1450C8790E5A}" srcOrd="6" destOrd="0" presId="urn:microsoft.com/office/officeart/2005/8/layout/default"/>
    <dgm:cxn modelId="{7D33E020-FD02-4960-9760-DB1574B5D7CB}" type="presParOf" srcId="{425FA8D1-E45E-46DB-B55B-92892B4DD612}" destId="{BDAEB8CC-5E0E-4552-8358-F7AADFCEDABC}" srcOrd="7" destOrd="0" presId="urn:microsoft.com/office/officeart/2005/8/layout/default"/>
    <dgm:cxn modelId="{480F0BDB-A9B5-4F81-B52C-414375C8B993}" type="presParOf" srcId="{425FA8D1-E45E-46DB-B55B-92892B4DD612}" destId="{97D6EB4B-1653-440B-9ECE-684B212ED9D2}" srcOrd="8" destOrd="0" presId="urn:microsoft.com/office/officeart/2005/8/layout/default"/>
    <dgm:cxn modelId="{77E12F28-A0D8-4A29-A0A0-C48A9AB5B598}" type="presParOf" srcId="{425FA8D1-E45E-46DB-B55B-92892B4DD612}" destId="{2D41FB14-3BFA-46A2-B40C-B48901BD11A2}" srcOrd="9" destOrd="0" presId="urn:microsoft.com/office/officeart/2005/8/layout/default"/>
    <dgm:cxn modelId="{6FA2288E-9B32-450E-A52B-9FC688946446}" type="presParOf" srcId="{425FA8D1-E45E-46DB-B55B-92892B4DD612}" destId="{CB09B591-AD60-4CDF-AE16-03D966F5510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9ED85D-4019-4305-BD5E-6CB49D7810BC}">
      <dsp:nvSpPr>
        <dsp:cNvPr id="0" name=""/>
        <dsp:cNvSpPr/>
      </dsp:nvSpPr>
      <dsp:spPr>
        <a:xfrm>
          <a:off x="0" y="504048"/>
          <a:ext cx="2519566" cy="151174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Сервис «Прозрачный бизнес»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https://pb.nalog.ru/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0" y="504048"/>
        <a:ext cx="2519566" cy="1511740"/>
      </dsp:txXfrm>
    </dsp:sp>
    <dsp:sp modelId="{CB19C0A5-6620-44FA-B5AE-CA1B1F4695E9}">
      <dsp:nvSpPr>
        <dsp:cNvPr id="0" name=""/>
        <dsp:cNvSpPr/>
      </dsp:nvSpPr>
      <dsp:spPr>
        <a:xfrm>
          <a:off x="2734032" y="504048"/>
          <a:ext cx="2519566" cy="151174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Сервис «Предоставление сведений из ЕГРЮЛ/ЕГРИП в электронном виде» </a:t>
          </a:r>
          <a:r>
            <a:rPr lang="en-US" sz="1400" b="1" kern="1200" dirty="0" smtClean="0">
              <a:solidFill>
                <a:schemeClr val="tx1"/>
              </a:solidFill>
            </a:rPr>
            <a:t>https://egrul.nalog.ru/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734032" y="504048"/>
        <a:ext cx="2519566" cy="1511740"/>
      </dsp:txXfrm>
    </dsp:sp>
    <dsp:sp modelId="{322BCEDB-566F-4784-9ACE-E2C7584E3784}">
      <dsp:nvSpPr>
        <dsp:cNvPr id="0" name=""/>
        <dsp:cNvSpPr/>
      </dsp:nvSpPr>
      <dsp:spPr>
        <a:xfrm>
          <a:off x="5542341" y="504048"/>
          <a:ext cx="2519566" cy="151174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Сервис «Интеграция и доступ к базам данных ЕГРЮЛ и ЕГРИП» </a:t>
          </a:r>
          <a:r>
            <a:rPr lang="en-US" sz="1400" b="1" kern="1200" dirty="0" smtClean="0">
              <a:solidFill>
                <a:schemeClr val="tx1"/>
              </a:solidFill>
            </a:rPr>
            <a:t>https://www.nalog.ru/rn77/service/egrip2/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542341" y="504048"/>
        <a:ext cx="2519566" cy="1511740"/>
      </dsp:txXfrm>
    </dsp:sp>
    <dsp:sp modelId="{85D3798C-CF49-4E81-B41D-1450C8790E5A}">
      <dsp:nvSpPr>
        <dsp:cNvPr id="0" name=""/>
        <dsp:cNvSpPr/>
      </dsp:nvSpPr>
      <dsp:spPr>
        <a:xfrm>
          <a:off x="0" y="2157978"/>
          <a:ext cx="2519566" cy="151174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Сервис «Единый реестр субъектов малого и среднего предпринимательства» </a:t>
          </a:r>
          <a:r>
            <a:rPr lang="en-US" sz="1400" b="1" kern="1200" dirty="0" smtClean="0">
              <a:solidFill>
                <a:schemeClr val="tx1"/>
              </a:solidFill>
            </a:rPr>
            <a:t>https://rmsp.nalog.ru/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0" y="2157978"/>
        <a:ext cx="2519566" cy="1511740"/>
      </dsp:txXfrm>
    </dsp:sp>
    <dsp:sp modelId="{97D6EB4B-1653-440B-9ECE-684B212ED9D2}">
      <dsp:nvSpPr>
        <dsp:cNvPr id="0" name=""/>
        <dsp:cNvSpPr/>
      </dsp:nvSpPr>
      <dsp:spPr>
        <a:xfrm>
          <a:off x="2734032" y="2160245"/>
          <a:ext cx="2519566" cy="151174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Сервис «Открытые и общедоступные сведения ЕГРН об иностранных организациях» </a:t>
          </a:r>
          <a:r>
            <a:rPr lang="en-US" sz="1400" b="1" kern="1200" dirty="0" smtClean="0">
              <a:solidFill>
                <a:schemeClr val="tx1"/>
              </a:solidFill>
            </a:rPr>
            <a:t>https://service.nalog.ru/io-info.do/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734032" y="2160245"/>
        <a:ext cx="2519566" cy="1511740"/>
      </dsp:txXfrm>
    </dsp:sp>
    <dsp:sp modelId="{CB09B591-AD60-4CDF-AE16-03D966F55103}">
      <dsp:nvSpPr>
        <dsp:cNvPr id="0" name=""/>
        <dsp:cNvSpPr/>
      </dsp:nvSpPr>
      <dsp:spPr>
        <a:xfrm>
          <a:off x="5543047" y="2157978"/>
          <a:ext cx="2519566" cy="151174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Сервис «Государственный реестр аккредитованных филиалов, представительств иностранных юридических лиц (РАФП)» </a:t>
          </a:r>
          <a:r>
            <a:rPr lang="en-US" sz="1400" b="1" kern="1200" dirty="0" smtClean="0">
              <a:solidFill>
                <a:schemeClr val="tx1"/>
              </a:solidFill>
            </a:rPr>
            <a:t>https://service.nalog.ru/rafp/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543047" y="2157978"/>
        <a:ext cx="2519566" cy="1511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984" cy="49665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069" y="0"/>
            <a:ext cx="2945984" cy="49665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9763D18F-160B-41A7-836F-1C4C86CAB538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9959"/>
            <a:ext cx="2945984" cy="49665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069" y="9429959"/>
            <a:ext cx="2945984" cy="49665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9DBDA549-CA42-480C-8E67-2E676EEA8F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297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03.03.2022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13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8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66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00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1" y="1169"/>
            <a:ext cx="9143998" cy="5142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558800"/>
            <a:ext cx="7632700" cy="925984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189" y="1491630"/>
            <a:ext cx="7632699" cy="3220070"/>
          </a:xfrm>
          <a:prstGeom prst="rect">
            <a:avLst/>
          </a:prstGeom>
        </p:spPr>
        <p:txBody>
          <a:bodyPr vert="horz" lIns="81630" tIns="40815" rIns="81630" bIns="40815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3431" y="4398169"/>
            <a:ext cx="503585" cy="51358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816296" rtl="0" eaLnBrk="1" latinLnBrk="0" hangingPunct="1">
        <a:spcBef>
          <a:spcPct val="0"/>
        </a:spcBef>
        <a:buNone/>
        <a:defRPr sz="3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505" indent="0" algn="l" defTabSz="816296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505" indent="0" algn="l" defTabSz="816296" rtl="0" eaLnBrk="1" latinLnBrk="0" hangingPunct="1">
        <a:spcBef>
          <a:spcPct val="20000"/>
        </a:spcBef>
        <a:buFont typeface="Arial" pitchFamily="34" charset="0"/>
        <a:buNone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28" indent="-203750" algn="l" defTabSz="816296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20" algn="just" defTabSz="816296" rtl="0" eaLnBrk="1" latinLnBrk="0" hangingPunct="1">
        <a:lnSpc>
          <a:spcPts val="19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109" indent="0" algn="l" defTabSz="81629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grul.nalog.r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ev.gosuslugi.r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www.nalog.gov.ru/" TargetMode="Externa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b.nalog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b.nalog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b.nalog.r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b.nalog.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b.nalog.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b.nalog.r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b.nalog.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9702"/>
            <a:ext cx="7772400" cy="1720979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Цифровая трансформация и оптимизация  оказания государственных услуг,  в том числе в рамках межведомственного взаимодействия по системе СМЭВ </a:t>
            </a:r>
            <a:r>
              <a:rPr lang="en-US" sz="2800" dirty="0" smtClean="0"/>
              <a:t>3.0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4155926"/>
            <a:ext cx="3960440" cy="108012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Управление ФНС России </a:t>
            </a:r>
          </a:p>
          <a:p>
            <a:r>
              <a:rPr lang="ru-RU" sz="1800" dirty="0" smtClean="0"/>
              <a:t>по Республике Хакасия</a:t>
            </a:r>
            <a:endParaRPr lang="ru-RU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1923678"/>
            <a:ext cx="5400600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7493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/>
              <a:t>Сервис </a:t>
            </a:r>
            <a:r>
              <a:rPr lang="ru-RU" b="1" dirty="0" smtClean="0"/>
              <a:t>«Предоставление </a:t>
            </a:r>
            <a:r>
              <a:rPr lang="ru-RU" b="1" dirty="0"/>
              <a:t>сведений из ЕГРЮЛ/ЕГРИП в электронном </a:t>
            </a:r>
            <a:r>
              <a:rPr lang="ru-RU" b="1" dirty="0" smtClean="0"/>
              <a:t>виде»</a:t>
            </a:r>
            <a:endParaRPr lang="ru-RU" dirty="0"/>
          </a:p>
          <a:p>
            <a:pPr lvl="0" algn="ctr"/>
            <a:r>
              <a:rPr lang="en-US" b="1" dirty="0">
                <a:hlinkClick r:id="rId3"/>
              </a:rPr>
              <a:t>https://egrul.nalog.ru</a:t>
            </a:r>
            <a:r>
              <a:rPr lang="en-US" b="1" dirty="0" smtClean="0">
                <a:hlinkClick r:id="rId3"/>
              </a:rPr>
              <a:t>/</a:t>
            </a:r>
            <a:endParaRPr lang="ru-RU" b="1" dirty="0" smtClean="0"/>
          </a:p>
          <a:p>
            <a:pPr lvl="0"/>
            <a:endParaRPr lang="ru-RU" b="1" dirty="0"/>
          </a:p>
          <a:p>
            <a:pPr lvl="0" algn="ctr"/>
            <a:endParaRPr lang="ru-RU" b="1" dirty="0" smtClean="0"/>
          </a:p>
        </p:txBody>
      </p:sp>
      <p:pic>
        <p:nvPicPr>
          <p:cNvPr id="8194" name="Picture 2" descr="C:\Docs\Публичные слушания\Слайды\Получение выписки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57175"/>
            <a:ext cx="5037584" cy="3992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Выноска-облако 6"/>
          <p:cNvSpPr/>
          <p:nvPr/>
        </p:nvSpPr>
        <p:spPr>
          <a:xfrm>
            <a:off x="5220072" y="616355"/>
            <a:ext cx="2808312" cy="1456711"/>
          </a:xfrm>
          <a:prstGeom prst="cloudCallout">
            <a:avLst>
              <a:gd name="adj1" fmla="val -40166"/>
              <a:gd name="adj2" fmla="val 70346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Выписка из ЕГРЮЛ</a:t>
            </a:r>
            <a:r>
              <a:rPr lang="en-US" b="1" dirty="0" smtClean="0">
                <a:solidFill>
                  <a:schemeClr val="tx1"/>
                </a:solidFill>
              </a:rPr>
              <a:t>/</a:t>
            </a:r>
            <a:r>
              <a:rPr lang="ru-RU" b="1" dirty="0" smtClean="0">
                <a:solidFill>
                  <a:schemeClr val="tx1"/>
                </a:solidFill>
              </a:rPr>
              <a:t>ЕГРИП с ЭЦП ФНС России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19820" y="2427734"/>
            <a:ext cx="3384376" cy="122413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Выписка из ЕГРЮЛ</a:t>
            </a:r>
            <a:r>
              <a:rPr lang="en-US" sz="1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/</a:t>
            </a:r>
            <a:r>
              <a:rPr lang="ru-RU" sz="1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ЕГРИП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т</a:t>
            </a:r>
            <a:r>
              <a:rPr kumimoji="0" lang="ru-RU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акже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может быть сформирована 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 сервисе «Прозрачный бизнес»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14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195486"/>
            <a:ext cx="7696817" cy="1440160"/>
          </a:xfrm>
        </p:spPr>
        <p:txBody>
          <a:bodyPr vert="horz" lIns="81630" tIns="40815" rIns="81630" bIns="40815" rtlCol="0" anchor="ctr">
            <a:no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ПЕРЕЧЕНЬ </a:t>
            </a:r>
            <a:r>
              <a:rPr lang="ru-RU" sz="1400" dirty="0">
                <a:solidFill>
                  <a:schemeClr val="tx1"/>
                </a:solidFill>
              </a:rPr>
              <a:t>ВИДОВ </a:t>
            </a:r>
            <a:r>
              <a:rPr lang="ru-RU" sz="1400" dirty="0" smtClean="0">
                <a:solidFill>
                  <a:schemeClr val="tx1"/>
                </a:solidFill>
              </a:rPr>
              <a:t>СВЕДЕНИЙ ФНС </a:t>
            </a:r>
            <a:r>
              <a:rPr lang="ru-RU" sz="1400" dirty="0">
                <a:solidFill>
                  <a:schemeClr val="tx1"/>
                </a:solidFill>
              </a:rPr>
              <a:t>РОССИИ В СМЭВ </a:t>
            </a:r>
            <a:r>
              <a:rPr lang="ru-RU" sz="1400" dirty="0" smtClean="0">
                <a:solidFill>
                  <a:schemeClr val="tx1"/>
                </a:solidFill>
              </a:rPr>
              <a:t>3</a:t>
            </a:r>
            <a:r>
              <a:rPr lang="en-US" sz="1400" dirty="0" smtClean="0">
                <a:solidFill>
                  <a:schemeClr val="tx1"/>
                </a:solidFill>
              </a:rPr>
              <a:t>.0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b="0" dirty="0">
                <a:solidFill>
                  <a:schemeClr val="tx1"/>
                </a:solidFill>
              </a:rPr>
              <a:t/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ПО ПРЕДОСТАВЛЕНИЮ СВЕДЕНИЙ ИЗ ЕГРЮЛ, ЕГРИП И О БАНКОВСКИХ СЧЕТАХ </a:t>
            </a:r>
            <a:r>
              <a:rPr lang="ru-RU" sz="1400" b="0" dirty="0">
                <a:solidFill>
                  <a:schemeClr val="tx1"/>
                </a:solidFill>
              </a:rPr>
              <a:t/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900" b="0" dirty="0" smtClean="0"/>
              <a:t> </a:t>
            </a:r>
            <a:r>
              <a:rPr lang="en-US" sz="900" b="0" dirty="0" smtClean="0"/>
              <a:t/>
            </a:r>
            <a:br>
              <a:rPr lang="en-US" sz="900" b="0" dirty="0" smtClean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900" b="0" dirty="0"/>
              <a:t/>
            </a:r>
            <a:br>
              <a:rPr lang="ru-RU" sz="900" b="0" dirty="0"/>
            </a:br>
            <a:endParaRPr lang="ru-RU" sz="9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642006"/>
              </p:ext>
            </p:extLst>
          </p:nvPr>
        </p:nvGraphicFramePr>
        <p:xfrm>
          <a:off x="827584" y="843558"/>
          <a:ext cx="7272808" cy="3976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3600400"/>
              </a:tblGrid>
              <a:tr h="634086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«Открытые сведения из ЕГРЮЛ по запросам органов </a:t>
                      </a:r>
                      <a:b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государственной власти и организаций, зарегистрированных в СМЭВ» 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>
                            <a:lumMod val="86000"/>
                            <a:lumOff val="14000"/>
                            <a:alpha val="61000"/>
                          </a:schemeClr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«Предоставление сведений об участии физического лица в юридических лицах в качестве руководителя, учредителя (участника)» 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>
                            <a:lumMod val="86000"/>
                            <a:lumOff val="14000"/>
                            <a:alpha val="61000"/>
                          </a:schemeClr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810221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«Открытые сведения из ЕГРЮЛ (включая сведения, доступ к которым ограничен абзацем 3 пункта 1 статьи 6 Федерального закона от 08.08.2001 № 129-ФЗ) по запросам органов государственной власти» 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«Предоставление учредительных документов ЮЛ в форме электронного документа»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634086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«Закрытые сведения из ЕГРЮЛ по запросам органов государственной власти, имеющих право на получение закрытых сведений» 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о банковских счетах резидентов - организаций, открытых в банках, расположенных за пределами территории Российской Федерации» 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634086">
                <a:tc>
                  <a:txBody>
                    <a:bodyPr/>
                    <a:lstStyle/>
                    <a:p>
                      <a:pPr marL="0" marR="0" indent="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«Открытые сведения из ЕГРИП по запросам органов государственной власти и организаций, зарегистрированных в СМЭВ» 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о банковских счетах (вкладах) физического лица, не являющегося индивидуальным предпринимателем» 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60156">
                <a:tc>
                  <a:txBody>
                    <a:bodyPr/>
                    <a:lstStyle/>
                    <a:p>
                      <a:pPr marL="0" marR="0" indent="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из ЕГРИП по запросам органов государственной власти (открытые сведения и сведения о рождении и адресе ИП)» 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о банковских счетах (депозитах) индивидуального предпринимателя»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715798">
                <a:tc>
                  <a:txBody>
                    <a:bodyPr/>
                    <a:lstStyle/>
                    <a:p>
                      <a:pPr marL="0" marR="0" indent="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«Закрытые сведения из ЕГРИП по запросам органов государственной власти, имеющих право на получение закрытых сведений» 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о банковских счетах (депозитах) организации»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28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195486"/>
            <a:ext cx="7696817" cy="1440160"/>
          </a:xfrm>
        </p:spPr>
        <p:txBody>
          <a:bodyPr vert="horz" lIns="81630" tIns="40815" rIns="81630" bIns="40815" rtlCol="0" anchor="ctr">
            <a:no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ПЕРЕЧЕНЬ ИНЫХ ВИДОВ СВЕДЕНИЙ ФНС </a:t>
            </a:r>
            <a:r>
              <a:rPr lang="ru-RU" sz="1400" dirty="0">
                <a:solidFill>
                  <a:schemeClr val="tx1"/>
                </a:solidFill>
              </a:rPr>
              <a:t>РОССИИ В СМЭВ </a:t>
            </a:r>
            <a:r>
              <a:rPr lang="ru-RU" sz="1400" dirty="0" smtClean="0">
                <a:solidFill>
                  <a:schemeClr val="tx1"/>
                </a:solidFill>
              </a:rPr>
              <a:t>3</a:t>
            </a:r>
            <a:r>
              <a:rPr lang="en-US" sz="1400" dirty="0" smtClean="0">
                <a:solidFill>
                  <a:schemeClr val="tx1"/>
                </a:solidFill>
              </a:rPr>
              <a:t>.0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b="0" dirty="0">
                <a:solidFill>
                  <a:schemeClr val="tx1"/>
                </a:solidFill>
              </a:rPr>
              <a:t/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900" b="0" dirty="0" smtClean="0"/>
              <a:t> </a:t>
            </a:r>
            <a:r>
              <a:rPr lang="en-US" sz="900" b="0" dirty="0" smtClean="0"/>
              <a:t/>
            </a:r>
            <a:br>
              <a:rPr lang="en-US" sz="900" b="0" dirty="0" smtClean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ru-RU" sz="1000" b="0" dirty="0"/>
              <a:t/>
            </a:r>
            <a:br>
              <a:rPr lang="ru-RU" sz="1000" b="0" dirty="0"/>
            </a:br>
            <a:r>
              <a:rPr lang="en-US" sz="1000" b="0" dirty="0"/>
              <a:t/>
            </a:r>
            <a:br>
              <a:rPr lang="en-US" sz="1000" b="0" dirty="0"/>
            </a:br>
            <a:r>
              <a:rPr lang="ru-RU" sz="900" b="0" dirty="0"/>
              <a:t/>
            </a:r>
            <a:br>
              <a:rPr lang="ru-RU" sz="900" b="0" dirty="0"/>
            </a:br>
            <a:endParaRPr lang="ru-RU" sz="9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058081"/>
              </p:ext>
            </p:extLst>
          </p:nvPr>
        </p:nvGraphicFramePr>
        <p:xfrm>
          <a:off x="827584" y="699542"/>
          <a:ext cx="7272808" cy="3716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3600400"/>
              </a:tblGrid>
              <a:tr h="720080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«Предоставление сведений из реестра малого и среднего предпринимательства»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>
                            <a:lumMod val="86000"/>
                            <a:lumOff val="14000"/>
                            <a:alpha val="61000"/>
                          </a:schemeClr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«Информация из государственного адресного реестра»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>
                            <a:lumMod val="86000"/>
                            <a:lumOff val="14000"/>
                            <a:alpha val="61000"/>
                          </a:schemeClr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703211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о доходах физических лиц, выплаченных налоговыми агентами»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об идентификаторах субъектов – участников ВЭД»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690666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о доходах физических лиц из налоговой декларации по форме 3-НДФЛ»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о среднесписочной численности работников за предшествующий календарный год»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644383">
                <a:tc>
                  <a:txBody>
                    <a:bodyPr/>
                    <a:lstStyle/>
                    <a:p>
                      <a:pPr marL="0" marR="0" indent="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о выездной проверке»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«Предоставление сведений о наличии (отсутствии) задолженности по уплате налогов, сборов, пеней, штрафов»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958141">
                <a:tc>
                  <a:txBody>
                    <a:bodyPr/>
                    <a:lstStyle/>
                    <a:p>
                      <a:pPr marL="0" marR="0" indent="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об учете организации в налоговом органе по месту нахождения ее обособленного подразделения»</a:t>
                      </a:r>
                    </a:p>
                    <a:p>
                      <a:pPr marL="0" marR="0" indent="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«Сведения о маркированных товарах и нанесенных на них контрольных (идентификационных) знаках»</a:t>
                      </a:r>
                    </a:p>
                    <a:p>
                      <a:pPr marL="0" marR="0" indent="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7001">
                          <a:schemeClr val="accent5">
                            <a:lumMod val="60000"/>
                            <a:lumOff val="40000"/>
                          </a:schemeClr>
                        </a:gs>
                        <a:gs pos="32001">
                          <a:schemeClr val="accent5">
                            <a:lumMod val="40000"/>
                            <a:lumOff val="60000"/>
                          </a:schemeClr>
                        </a:gs>
                        <a:gs pos="47000">
                          <a:schemeClr val="accent5">
                            <a:lumMod val="20000"/>
                            <a:lumOff val="80000"/>
                          </a:schemeClr>
                        </a:gs>
                        <a:gs pos="85001">
                          <a:schemeClr val="accent5"/>
                        </a:gs>
                        <a:gs pos="100000">
                          <a:schemeClr val="accent5">
                            <a:lumMod val="7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63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267494"/>
            <a:ext cx="7696817" cy="489830"/>
          </a:xfrm>
        </p:spPr>
        <p:txBody>
          <a:bodyPr vert="horz" lIns="81630" tIns="40815" rIns="81630" bIns="40815" rtlCol="0" anchor="ctr">
            <a:noAutofit/>
          </a:bodyPr>
          <a:lstStyle/>
          <a:p>
            <a:pPr algn="ctr">
              <a:lnSpc>
                <a:spcPts val="2348"/>
              </a:lnSpc>
            </a:pPr>
            <a:r>
              <a:rPr 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Использование СМЭВ 3.0</a:t>
            </a:r>
            <a:br>
              <a:rPr lang="ru-RU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  <a:hlinkClick r:id="rId3"/>
              </a:rPr>
              <a:t>https://www.smev.gosuslugi.ru</a:t>
            </a:r>
            <a:r>
              <a:rPr 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endParaRPr lang="ru-RU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13</a:t>
            </a:fld>
            <a:endParaRPr lang="ru-RU" dirty="0"/>
          </a:p>
        </p:txBody>
      </p:sp>
      <p:pic>
        <p:nvPicPr>
          <p:cNvPr id="1027" name="Picture 3" descr="C:\Docs\Публичные слушания\Слайды\СМЭВ глав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93228"/>
            <a:ext cx="7632848" cy="408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31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267494"/>
            <a:ext cx="7696817" cy="489830"/>
          </a:xfrm>
        </p:spPr>
        <p:txBody>
          <a:bodyPr vert="horz" lIns="81630" tIns="40815" rIns="81630" bIns="40815" rtlCol="0" anchor="ctr">
            <a:noAutofit/>
          </a:bodyPr>
          <a:lstStyle/>
          <a:p>
            <a:pPr algn="ctr">
              <a:lnSpc>
                <a:spcPts val="2348"/>
              </a:lnSpc>
            </a:pPr>
            <a:r>
              <a:rPr lang="ru-RU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Использование СМЭВ 3.0</a:t>
            </a:r>
            <a:endParaRPr lang="ru-RU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699542"/>
            <a:ext cx="799288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 smtClean="0"/>
              <a:t>Как получить доступ к электронному сервису в СМЭВ?</a:t>
            </a:r>
          </a:p>
          <a:p>
            <a:pPr algn="just"/>
            <a:r>
              <a:rPr lang="ru-RU" sz="1400" i="1" dirty="0" smtClean="0"/>
              <a:t>Для получения доступа к электронному сервису Поставщика в СМЭВ Потребителю необходимо:</a:t>
            </a:r>
          </a:p>
          <a:p>
            <a:pPr algn="just"/>
            <a:r>
              <a:rPr lang="ru-RU" sz="1400" dirty="0" smtClean="0">
                <a:solidFill>
                  <a:schemeClr val="tx2"/>
                </a:solidFill>
              </a:rPr>
              <a:t>1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. Определить наличие электронного сервиса Поставщика, предоставляющего интересующие сведения, воспользовавшись описанием сервисов на Федеральном или Региональном уровнях.</a:t>
            </a:r>
          </a:p>
          <a:p>
            <a:pPr marL="342900" indent="-342900" algn="just">
              <a:buAutoNum type="arabicPeriod"/>
            </a:pPr>
            <a:endParaRPr lang="ru-RU" sz="1400" dirty="0" smtClean="0"/>
          </a:p>
          <a:p>
            <a:pPr algn="just"/>
            <a:r>
              <a:rPr lang="ru-RU" sz="1400" dirty="0" smtClean="0">
                <a:solidFill>
                  <a:schemeClr val="accent4">
                    <a:lumMod val="75000"/>
                  </a:schemeClr>
                </a:solidFill>
              </a:rPr>
              <a:t>2. Заключить соглашение с Оператором СМЭВ.</a:t>
            </a:r>
          </a:p>
          <a:p>
            <a:pPr algn="just"/>
            <a:endParaRPr lang="ru-RU" sz="1400" dirty="0" smtClean="0"/>
          </a:p>
          <a:p>
            <a:pPr algn="just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3. Доработать свою информационную систему в соответствии с требованиями Оператора СМЭВ и Методическими рекомендациями.</a:t>
            </a:r>
          </a:p>
          <a:p>
            <a:pPr algn="just"/>
            <a:endParaRPr lang="ru-RU" sz="1400" dirty="0" smtClean="0"/>
          </a:p>
          <a:p>
            <a:pPr algn="just"/>
            <a:r>
              <a:rPr lang="ru-RU" sz="1400" dirty="0" smtClean="0">
                <a:solidFill>
                  <a:schemeClr val="accent4">
                    <a:lumMod val="75000"/>
                  </a:schemeClr>
                </a:solidFill>
              </a:rPr>
              <a:t>4. Направить в Департамент государственной политики в области создания и развития электронного правительства Министерства связи и массовых коммуникаций заявку на предоставление доступа к электронному сервису Федерального уровня или Регионального уровня.</a:t>
            </a:r>
          </a:p>
          <a:p>
            <a:pPr algn="just"/>
            <a:endParaRPr lang="ru-RU" sz="1400" dirty="0" smtClean="0"/>
          </a:p>
          <a:p>
            <a:pPr algn="just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5.Согласно поступившей заявке и в соответствии с реестром прав доступа для запрашиваемого сервиса Оператор СМЭВ предоставляет доступ/отказывает в доступе Потребителю.</a:t>
            </a:r>
          </a:p>
          <a:p>
            <a:pPr algn="just"/>
            <a:endParaRPr lang="ru-RU" sz="1400" dirty="0" smtClean="0"/>
          </a:p>
          <a:p>
            <a:pPr algn="just"/>
            <a:r>
              <a:rPr lang="ru-RU" sz="1400" dirty="0" smtClean="0">
                <a:solidFill>
                  <a:schemeClr val="accent4">
                    <a:lumMod val="75000"/>
                  </a:schemeClr>
                </a:solidFill>
              </a:rPr>
              <a:t>6.По факту предоставления доступа/отказа в доступе Оператор СМЭВ уведомляет об этом Потребителя.</a:t>
            </a:r>
            <a:endParaRPr lang="ru-RU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41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 idx="4294967295"/>
          </p:nvPr>
        </p:nvSpPr>
        <p:spPr>
          <a:xfrm>
            <a:off x="692804" y="2179886"/>
            <a:ext cx="7696817" cy="489830"/>
          </a:xfrm>
        </p:spPr>
        <p:txBody>
          <a:bodyPr vert="horz" lIns="81630" tIns="40815" rIns="81630" bIns="40815" rtlCol="0" anchor="ctr">
            <a:noAutofit/>
          </a:bodyPr>
          <a:lstStyle/>
          <a:p>
            <a:pPr algn="ctr">
              <a:lnSpc>
                <a:spcPts val="2348"/>
              </a:lnSpc>
            </a:pPr>
            <a:r>
              <a:rPr lang="ru-RU" sz="3600" dirty="0" smtClean="0">
                <a:latin typeface="Trebuchet MS" panose="020B0603020202020204" pitchFamily="34" charset="0"/>
              </a:rPr>
              <a:t>Благодарим </a:t>
            </a:r>
            <a:r>
              <a:rPr lang="ru-RU" sz="3600" dirty="0">
                <a:latin typeface="Trebuchet MS" panose="020B0603020202020204" pitchFamily="34" charset="0"/>
              </a:rPr>
              <a:t>за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50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810" y="-348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dirty="0"/>
              <a:t> </a:t>
            </a:r>
            <a:r>
              <a:rPr lang="ru-RU" b="1" dirty="0"/>
              <a:t>ПЕРЕЧЕНЬ СЕРВИСОВ ФНС РОССИИ, ПОЗВОЛЯЮЩИХ ПОЛУЧИТЬ СВЕДЕНИЯ ИЗ РЕЕСТРОВ В ЭЛЕКТРОННОМ ВИДЕ </a:t>
            </a:r>
            <a:endParaRPr lang="en-US" b="1" dirty="0" smtClean="0"/>
          </a:p>
          <a:p>
            <a:pPr algn="ctr"/>
            <a:r>
              <a:rPr lang="en-US" sz="2000" b="1" dirty="0" smtClean="0">
                <a:hlinkClick r:id="rId3"/>
              </a:rPr>
              <a:t>https://www.nalog.gov.ru</a:t>
            </a:r>
            <a:endParaRPr lang="en-US" sz="2000" b="1" dirty="0" smtClean="0"/>
          </a:p>
          <a:p>
            <a:pPr algn="ctr"/>
            <a:endParaRPr lang="ru-RU" dirty="0"/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550980164"/>
              </p:ext>
            </p:extLst>
          </p:nvPr>
        </p:nvGraphicFramePr>
        <p:xfrm>
          <a:off x="325810" y="771550"/>
          <a:ext cx="806261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50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749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/>
              <a:t>Сервис «Прозрачный бизнес»</a:t>
            </a:r>
          </a:p>
          <a:p>
            <a:pPr lvl="0" algn="ctr"/>
            <a:r>
              <a:rPr lang="en-US" b="1" dirty="0">
                <a:hlinkClick r:id="rId3"/>
              </a:rPr>
              <a:t>https://pb.nalog.ru</a:t>
            </a:r>
            <a:r>
              <a:rPr lang="en-US" b="1" dirty="0" smtClean="0">
                <a:hlinkClick r:id="rId3"/>
              </a:rPr>
              <a:t>/</a:t>
            </a:r>
            <a:endParaRPr lang="ru-RU" b="1" dirty="0"/>
          </a:p>
          <a:p>
            <a:pPr lvl="0" algn="ctr"/>
            <a:endParaRPr lang="ru-RU" b="1" dirty="0" smtClean="0"/>
          </a:p>
        </p:txBody>
      </p:sp>
      <p:pic>
        <p:nvPicPr>
          <p:cNvPr id="1026" name="Picture 2" descr="C:\Docs\Публичные слушания\Слайды\ПБ глав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915566"/>
            <a:ext cx="5688977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915566"/>
            <a:ext cx="1728192" cy="367240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685800" marR="0" indent="-6858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6453" y="712732"/>
            <a:ext cx="237626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400" dirty="0" smtClean="0"/>
              <a:t>Искать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sz="1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400" dirty="0" smtClean="0"/>
              <a:t>Организации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sz="1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400" dirty="0" smtClean="0"/>
              <a:t>Индивидуальный предприниматель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sz="1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400" dirty="0" smtClean="0"/>
              <a:t>Участие в ЮЛ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sz="1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400" dirty="0" smtClean="0"/>
              <a:t>Дисквалификация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sz="1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400" dirty="0" smtClean="0"/>
              <a:t>Адреса ЮЛ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sz="1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400" dirty="0" smtClean="0"/>
              <a:t>Ограничения участия в ЮЛ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sz="1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400" dirty="0" smtClean="0"/>
              <a:t>Информация о представленных </a:t>
            </a:r>
          </a:p>
          <a:p>
            <a:pPr lvl="0"/>
            <a:r>
              <a:rPr lang="ru-RU" sz="1400" dirty="0"/>
              <a:t> </a:t>
            </a:r>
            <a:r>
              <a:rPr lang="ru-RU" sz="1400" dirty="0" smtClean="0"/>
              <a:t>      документах</a:t>
            </a:r>
            <a:endParaRPr lang="ru-RU" sz="1400" dirty="0"/>
          </a:p>
          <a:p>
            <a:pPr lvl="0"/>
            <a:endParaRPr lang="ru-RU" b="1" dirty="0" smtClean="0"/>
          </a:p>
          <a:p>
            <a:pPr marL="285750" lvl="0" indent="-285750">
              <a:buFont typeface="Arial" pitchFamily="34" charset="0"/>
              <a:buChar char="•"/>
            </a:pPr>
            <a:endParaRPr lang="ru-RU" b="1" dirty="0"/>
          </a:p>
          <a:p>
            <a:pPr lvl="0"/>
            <a:endParaRPr lang="ru-RU" b="1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03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749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/>
              <a:t>Сервис «Прозрачный бизнес</a:t>
            </a:r>
            <a:r>
              <a:rPr lang="ru-RU" b="1" dirty="0" smtClean="0"/>
              <a:t>» - Индивидуальный предприниматель</a:t>
            </a:r>
            <a:endParaRPr lang="ru-RU" b="1" dirty="0"/>
          </a:p>
          <a:p>
            <a:pPr lvl="0" algn="ctr"/>
            <a:r>
              <a:rPr lang="en-US" b="1" dirty="0">
                <a:hlinkClick r:id="rId3"/>
              </a:rPr>
              <a:t>https://pb.nalog.ru</a:t>
            </a:r>
            <a:r>
              <a:rPr lang="en-US" b="1" dirty="0" smtClean="0">
                <a:hlinkClick r:id="rId3"/>
              </a:rPr>
              <a:t>/</a:t>
            </a:r>
            <a:endParaRPr lang="ru-RU" b="1" dirty="0"/>
          </a:p>
          <a:p>
            <a:pPr lvl="0" algn="ctr"/>
            <a:endParaRPr lang="ru-RU" b="1" dirty="0" smtClean="0"/>
          </a:p>
        </p:txBody>
      </p:sp>
      <p:pic>
        <p:nvPicPr>
          <p:cNvPr id="2050" name="Picture 2" descr="C:\Docs\Публичные слушания\Слайды\ПБ ИП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3558"/>
            <a:ext cx="6255382" cy="402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Выноска-облако 5"/>
          <p:cNvSpPr/>
          <p:nvPr/>
        </p:nvSpPr>
        <p:spPr>
          <a:xfrm>
            <a:off x="6084168" y="843558"/>
            <a:ext cx="2808312" cy="1456711"/>
          </a:xfrm>
          <a:prstGeom prst="cloudCallout">
            <a:avLst>
              <a:gd name="adj1" fmla="val -40166"/>
              <a:gd name="adj2" fmla="val 70346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Пример отбора действующих ИП в РХ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30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749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/>
              <a:t>Сервис «Прозрачный бизнес</a:t>
            </a:r>
            <a:r>
              <a:rPr lang="ru-RU" b="1" dirty="0" smtClean="0"/>
              <a:t>» - Искать (расширенный поиск)</a:t>
            </a:r>
            <a:endParaRPr lang="ru-RU" b="1" dirty="0"/>
          </a:p>
          <a:p>
            <a:pPr lvl="0" algn="ctr"/>
            <a:r>
              <a:rPr lang="en-US" b="1" dirty="0">
                <a:hlinkClick r:id="rId3"/>
              </a:rPr>
              <a:t>https://pb.nalog.ru</a:t>
            </a:r>
            <a:r>
              <a:rPr lang="en-US" b="1" dirty="0" smtClean="0">
                <a:hlinkClick r:id="rId3"/>
              </a:rPr>
              <a:t>/</a:t>
            </a:r>
            <a:endParaRPr lang="ru-RU" b="1" dirty="0"/>
          </a:p>
          <a:p>
            <a:pPr lvl="0" algn="ctr"/>
            <a:endParaRPr lang="ru-RU" b="1" dirty="0" smtClean="0"/>
          </a:p>
        </p:txBody>
      </p:sp>
      <p:pic>
        <p:nvPicPr>
          <p:cNvPr id="3075" name="Picture 3" descr="C:\Docs\Публичные слушания\Слайды\ПБ расш поиск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616" y="833289"/>
            <a:ext cx="5307077" cy="4048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Выноска-облако 1"/>
          <p:cNvSpPr/>
          <p:nvPr/>
        </p:nvSpPr>
        <p:spPr>
          <a:xfrm>
            <a:off x="323528" y="682991"/>
            <a:ext cx="2520280" cy="2104783"/>
          </a:xfrm>
          <a:prstGeom prst="cloudCallout">
            <a:avLst>
              <a:gd name="adj1" fmla="val 58123"/>
              <a:gd name="adj2" fmla="val 45810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Выборки по территории, кодам ОКВЭД, финансовым показателям и т.д.</a:t>
            </a:r>
          </a:p>
          <a:p>
            <a:pPr marL="285750" indent="-285750" algn="ctr"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522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749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/>
              <a:t>Сервис «Прозрачный бизнес</a:t>
            </a:r>
            <a:r>
              <a:rPr lang="ru-RU" b="1" dirty="0" smtClean="0"/>
              <a:t>» - Участие в ЮЛ</a:t>
            </a:r>
            <a:endParaRPr lang="ru-RU" b="1" dirty="0"/>
          </a:p>
          <a:p>
            <a:pPr lvl="0" algn="ctr"/>
            <a:r>
              <a:rPr lang="en-US" b="1" dirty="0">
                <a:hlinkClick r:id="rId3"/>
              </a:rPr>
              <a:t>https://pb.nalog.ru</a:t>
            </a:r>
            <a:r>
              <a:rPr lang="en-US" b="1" dirty="0" smtClean="0">
                <a:hlinkClick r:id="rId3"/>
              </a:rPr>
              <a:t>/</a:t>
            </a:r>
            <a:endParaRPr lang="ru-RU" b="1" dirty="0"/>
          </a:p>
          <a:p>
            <a:pPr lvl="0" algn="ctr"/>
            <a:endParaRPr lang="ru-RU" b="1" dirty="0" smtClean="0"/>
          </a:p>
        </p:txBody>
      </p:sp>
      <p:pic>
        <p:nvPicPr>
          <p:cNvPr id="4098" name="Picture 2" descr="C:\Docs\Публичные слушания\Слайды\ПБ участие в ЮЛ 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11374"/>
            <a:ext cx="6206232" cy="315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4227934"/>
            <a:ext cx="4392488" cy="57606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285750" marR="0" indent="-2857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Вводим ИНН или ФИО лица</a:t>
            </a:r>
          </a:p>
          <a:p>
            <a:pPr marL="285750" marR="0" indent="-2857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b="1" dirty="0" smtClean="0">
                <a:latin typeface="+mj-lt"/>
                <a:ea typeface="+mj-ea"/>
                <a:cs typeface="+mj-cs"/>
              </a:rPr>
              <a:t>Указываем критерий поиска – руководитель, участник или в одном лице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285750" marR="0" indent="-2857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kumimoji="0" lang="ru-RU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02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749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/>
              <a:t>Сервис «Прозрачный бизнес</a:t>
            </a:r>
            <a:r>
              <a:rPr lang="ru-RU" b="1" dirty="0" smtClean="0"/>
              <a:t>» - Участие в ЮЛ</a:t>
            </a:r>
            <a:endParaRPr lang="ru-RU" b="1" dirty="0"/>
          </a:p>
          <a:p>
            <a:pPr lvl="0" algn="ctr"/>
            <a:r>
              <a:rPr lang="en-US" b="1" dirty="0">
                <a:hlinkClick r:id="rId3"/>
              </a:rPr>
              <a:t>https://pb.nalog.ru</a:t>
            </a:r>
            <a:r>
              <a:rPr lang="en-US" b="1" dirty="0" smtClean="0">
                <a:hlinkClick r:id="rId3"/>
              </a:rPr>
              <a:t>/</a:t>
            </a:r>
            <a:endParaRPr lang="ru-RU" b="1" dirty="0"/>
          </a:p>
          <a:p>
            <a:pPr lvl="0" algn="ctr"/>
            <a:endParaRPr lang="ru-RU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51520" y="4310602"/>
            <a:ext cx="4392488" cy="57606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285750" marR="0" indent="-2857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Получаем список лиц и количество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ЮЛ, где лицо является руководителем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/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участником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285750" marR="0" indent="-2857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Отбираем нужное лицо, раскрываем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список ЮЛ, выбираем нужные реквизиты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 descr="C:\Docs\Публичные слушания\Слайды\ПБ участие в ЮЛ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88132"/>
            <a:ext cx="5472608" cy="3420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5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749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/>
              <a:t>Сервис «Прозрачный бизнес</a:t>
            </a:r>
            <a:r>
              <a:rPr lang="ru-RU" b="1" dirty="0" smtClean="0"/>
              <a:t>» - Адреса ЮЛ</a:t>
            </a:r>
            <a:endParaRPr lang="ru-RU" b="1" dirty="0"/>
          </a:p>
          <a:p>
            <a:pPr lvl="0" algn="ctr"/>
            <a:r>
              <a:rPr lang="en-US" b="1" dirty="0">
                <a:hlinkClick r:id="rId3"/>
              </a:rPr>
              <a:t>https://pb.nalog.ru</a:t>
            </a:r>
            <a:r>
              <a:rPr lang="en-US" b="1" dirty="0" smtClean="0">
                <a:hlinkClick r:id="rId3"/>
              </a:rPr>
              <a:t>/</a:t>
            </a:r>
            <a:endParaRPr lang="ru-RU" b="1" dirty="0"/>
          </a:p>
          <a:p>
            <a:pPr lvl="0" algn="ctr"/>
            <a:endParaRPr lang="ru-RU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51520" y="4155926"/>
            <a:ext cx="4392488" cy="57606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285750" marR="0" indent="-2857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Выбираем регион </a:t>
            </a:r>
          </a:p>
          <a:p>
            <a:pPr marL="285750" marR="0" indent="-2857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Вводим требуемый адрес регистрации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ЮЛ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 descr="C:\Docs\Публичные слушания\Слайды\ПБ адреса 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43558"/>
            <a:ext cx="797598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63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749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/>
              <a:t>Сервис «Прозрачный бизнес</a:t>
            </a:r>
            <a:r>
              <a:rPr lang="ru-RU" b="1" dirty="0" smtClean="0"/>
              <a:t>» - Адреса ЮЛ</a:t>
            </a:r>
            <a:endParaRPr lang="ru-RU" b="1" dirty="0"/>
          </a:p>
          <a:p>
            <a:pPr lvl="0" algn="ctr"/>
            <a:r>
              <a:rPr lang="en-US" b="1" dirty="0">
                <a:hlinkClick r:id="rId3"/>
              </a:rPr>
              <a:t>https://pb.nalog.ru</a:t>
            </a:r>
            <a:r>
              <a:rPr lang="en-US" b="1" dirty="0" smtClean="0">
                <a:hlinkClick r:id="rId3"/>
              </a:rPr>
              <a:t>/</a:t>
            </a:r>
            <a:endParaRPr lang="ru-RU" b="1" dirty="0"/>
          </a:p>
          <a:p>
            <a:pPr lvl="0" algn="ctr"/>
            <a:endParaRPr lang="ru-RU" b="1" dirty="0" smtClean="0"/>
          </a:p>
        </p:txBody>
      </p:sp>
      <p:pic>
        <p:nvPicPr>
          <p:cNvPr id="7170" name="Picture 2" descr="C:\Docs\Публичные слушания\Слайды\ПБ адрес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5781"/>
            <a:ext cx="6480720" cy="346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0" y="4310602"/>
            <a:ext cx="4392488" cy="57606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285750" marR="0" indent="-2857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Получаем список адресов и количество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ЮЛ, зарегистрированных на нём</a:t>
            </a:r>
          </a:p>
          <a:p>
            <a:pPr marL="285750" marR="0" indent="-28575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Отбираем нужный адрес, раскрываем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список ЮЛ, выбираем нужные реквизиты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454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Present_FNS2012_16-9</Template>
  <TotalTime>4029</TotalTime>
  <Words>839</Words>
  <Application>Microsoft Office PowerPoint</Application>
  <PresentationFormat>Экран (16:9)</PresentationFormat>
  <Paragraphs>129</Paragraphs>
  <Slides>15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Present_FNS2012_16-9</vt:lpstr>
      <vt:lpstr>Цифровая трансформация и оптимизация  оказания государственных услуг,  в том числе в рамках межведомственного взаимодействия по системе СМЭВ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ПЕРЕЧЕНЬ ВИДОВ СВЕДЕНИЙ ФНС РОССИИ В СМЭВ 3.0  ПО ПРЕДОСТАВЛЕНИЮ СВЕДЕНИЙ ИЗ ЕГРЮЛ, ЕГРИП И О БАНКОВСКИХ СЧЕТАХ                  </vt:lpstr>
      <vt:lpstr>       ПЕРЕЧЕНЬ ИНЫХ ВИДОВ СВЕДЕНИЙ ФНС РОССИИ В СМЭВ 3.0                  </vt:lpstr>
      <vt:lpstr>  Использование СМЭВ 3.0 https://www.smev.gosuslugi.ru  </vt:lpstr>
      <vt:lpstr>Использование СМЭВ 3.0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Монухин Я.А.</dc:creator>
  <cp:lastModifiedBy>Корнейчук Ольга Анатольевна</cp:lastModifiedBy>
  <cp:revision>423</cp:revision>
  <cp:lastPrinted>2017-11-01T06:09:25Z</cp:lastPrinted>
  <dcterms:created xsi:type="dcterms:W3CDTF">2017-02-16T05:04:59Z</dcterms:created>
  <dcterms:modified xsi:type="dcterms:W3CDTF">2022-03-03T06:50:09Z</dcterms:modified>
</cp:coreProperties>
</file>