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7" r:id="rId1"/>
  </p:sldMasterIdLst>
  <p:notesMasterIdLst>
    <p:notesMasterId r:id="rId20"/>
  </p:notesMasterIdLst>
  <p:sldIdLst>
    <p:sldId id="283" r:id="rId2"/>
    <p:sldId id="378" r:id="rId3"/>
    <p:sldId id="379" r:id="rId4"/>
    <p:sldId id="380" r:id="rId5"/>
    <p:sldId id="385" r:id="rId6"/>
    <p:sldId id="387" r:id="rId7"/>
    <p:sldId id="388" r:id="rId8"/>
    <p:sldId id="389" r:id="rId9"/>
    <p:sldId id="396" r:id="rId10"/>
    <p:sldId id="395" r:id="rId11"/>
    <p:sldId id="397" r:id="rId12"/>
    <p:sldId id="398" r:id="rId13"/>
    <p:sldId id="391" r:id="rId14"/>
    <p:sldId id="390" r:id="rId15"/>
    <p:sldId id="392" r:id="rId16"/>
    <p:sldId id="393" r:id="rId17"/>
    <p:sldId id="394" r:id="rId18"/>
    <p:sldId id="287" r:id="rId19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сянюк Алексей Александрович" initials="КАА" lastIdx="2" clrIdx="0">
    <p:extLst/>
  </p:cmAuthor>
  <p:cmAuthor id="2" name="Воробьев Алексей Максимович" initials="ВАМ" lastIdx="3" clrIdx="1">
    <p:extLst/>
  </p:cmAuthor>
  <p:cmAuthor id="3" name="Шмелев Алексей Константинович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EEF"/>
    <a:srgbClr val="FFF6C1"/>
    <a:srgbClr val="FDE6D3"/>
    <a:srgbClr val="FCD9BC"/>
    <a:srgbClr val="FAB882"/>
    <a:srgbClr val="2B6CA7"/>
    <a:srgbClr val="6C81B4"/>
    <a:srgbClr val="4F81BD"/>
    <a:srgbClr val="F79646"/>
    <a:srgbClr val="C05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0" autoAdjust="0"/>
    <p:restoredTop sz="71875" autoAdjust="0"/>
  </p:normalViewPr>
  <p:slideViewPr>
    <p:cSldViewPr>
      <p:cViewPr varScale="1">
        <p:scale>
          <a:sx n="57" d="100"/>
          <a:sy n="57" d="100"/>
        </p:scale>
        <p:origin x="-90" y="-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4"/>
            <a:ext cx="2945659" cy="496411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4"/>
            <a:ext cx="2945659" cy="496411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r">
              <a:defRPr sz="1200"/>
            </a:lvl1pPr>
          </a:lstStyle>
          <a:p>
            <a:fld id="{851BFEE2-8C22-486B-B394-4F571AC208F5}" type="datetimeFigureOut">
              <a:rPr lang="ru-RU" smtClean="0"/>
              <a:pPr/>
              <a:t>11.08.2022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3" tIns="46216" rIns="92433" bIns="462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11"/>
            <a:ext cx="5438140" cy="4467702"/>
          </a:xfrm>
          <a:prstGeom prst="rect">
            <a:avLst/>
          </a:prstGeom>
        </p:spPr>
        <p:txBody>
          <a:bodyPr vert="horz" lIns="92433" tIns="46216" rIns="92433" bIns="462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7" y="9430094"/>
            <a:ext cx="2945659" cy="496411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4"/>
            <a:ext cx="2945659" cy="496411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r">
              <a:defRPr sz="1200"/>
            </a:lvl1pPr>
          </a:lstStyle>
          <a:p>
            <a:fld id="{3DCD607D-6DB4-4588-82CA-05EC035ADA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12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D607D-6DB4-4588-82CA-05EC035ADA5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91"/>
            <a:ext cx="1218988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1"/>
            <a:ext cx="103632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325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6" indent="0">
              <a:buNone/>
              <a:defRPr sz="2400"/>
            </a:lvl3pPr>
            <a:lvl4pPr marL="1371324" indent="0">
              <a:buNone/>
              <a:defRPr sz="2000"/>
            </a:lvl4pPr>
            <a:lvl5pPr marL="1828432" indent="0">
              <a:buNone/>
              <a:defRPr sz="2000"/>
            </a:lvl5pPr>
            <a:lvl6pPr marL="2285539" indent="0">
              <a:buNone/>
              <a:defRPr sz="2000"/>
            </a:lvl6pPr>
            <a:lvl7pPr marL="2742647" indent="0">
              <a:buNone/>
              <a:defRPr sz="2000"/>
            </a:lvl7pPr>
            <a:lvl8pPr marL="3199755" indent="0">
              <a:buNone/>
              <a:defRPr sz="2000"/>
            </a:lvl8pPr>
            <a:lvl9pPr marL="3656863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7" indent="0">
              <a:buNone/>
              <a:defRPr sz="1200"/>
            </a:lvl2pPr>
            <a:lvl3pPr marL="914216" indent="0">
              <a:buNone/>
              <a:defRPr sz="1000"/>
            </a:lvl3pPr>
            <a:lvl4pPr marL="1371324" indent="0">
              <a:buNone/>
              <a:defRPr sz="900"/>
            </a:lvl4pPr>
            <a:lvl5pPr marL="1828432" indent="0">
              <a:buNone/>
              <a:defRPr sz="900"/>
            </a:lvl5pPr>
            <a:lvl6pPr marL="2285539" indent="0">
              <a:buNone/>
              <a:defRPr sz="900"/>
            </a:lvl6pPr>
            <a:lvl7pPr marL="2742647" indent="0">
              <a:buNone/>
              <a:defRPr sz="900"/>
            </a:lvl7pPr>
            <a:lvl8pPr marL="3199755" indent="0">
              <a:buNone/>
              <a:defRPr sz="900"/>
            </a:lvl8pPr>
            <a:lvl9pPr marL="365686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344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26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931" y="303213"/>
            <a:ext cx="3206751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651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7901519" y="5127625"/>
            <a:ext cx="1231900" cy="376238"/>
          </a:xfrm>
          <a:prstGeom prst="rect">
            <a:avLst/>
          </a:prstGeom>
          <a:noFill/>
        </p:spPr>
        <p:txBody>
          <a:bodyPr lIns="80147" tIns="40075" rIns="80147" bIns="40075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77"/>
            <a:ext cx="9760919" cy="4829253"/>
          </a:xfrm>
        </p:spPr>
        <p:txBody>
          <a:bodyPr/>
          <a:lstStyle>
            <a:lvl1pPr marL="318633" indent="0">
              <a:buFontTx/>
              <a:buNone/>
              <a:defRPr b="1">
                <a:latin typeface="+mj-lt"/>
              </a:defRPr>
            </a:lvl1pPr>
            <a:lvl2pPr marL="315851" indent="2783">
              <a:defRPr>
                <a:latin typeface="+mj-lt"/>
              </a:defRPr>
            </a:lvl2pPr>
            <a:lvl3pPr marL="550998" indent="-228192">
              <a:tabLst/>
              <a:defRPr>
                <a:latin typeface="+mj-lt"/>
              </a:defRPr>
            </a:lvl3pPr>
            <a:lvl4pPr marL="0" indent="315851">
              <a:lnSpc>
                <a:spcPts val="1579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9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9" y="501091"/>
            <a:ext cx="9782923" cy="1105803"/>
          </a:xfrm>
        </p:spPr>
        <p:txBody>
          <a:bodyPr/>
          <a:lstStyle>
            <a:lvl1pPr marL="0" marR="0" indent="0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873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1"/>
            <a:ext cx="12189884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62" y="1606877"/>
            <a:ext cx="9760919" cy="4829253"/>
          </a:xfrm>
        </p:spPr>
        <p:txBody>
          <a:bodyPr/>
          <a:lstStyle>
            <a:lvl1pPr marL="318633" indent="0">
              <a:buFontTx/>
              <a:buNone/>
              <a:defRPr b="1">
                <a:latin typeface="+mj-lt"/>
              </a:defRPr>
            </a:lvl1pPr>
            <a:lvl2pPr marL="318633" indent="0">
              <a:defRPr>
                <a:latin typeface="+mj-lt"/>
              </a:defRPr>
            </a:lvl2pPr>
            <a:lvl3pPr marL="550998" indent="-228192">
              <a:defRPr>
                <a:latin typeface="+mj-lt"/>
              </a:defRPr>
            </a:lvl3pPr>
            <a:lvl4pPr marL="0" indent="315851">
              <a:defRPr>
                <a:latin typeface="+mj-lt"/>
              </a:defRPr>
            </a:lvl4pPr>
            <a:lvl5pPr marL="125783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3" y="501091"/>
            <a:ext cx="9783868" cy="1105803"/>
          </a:xfrm>
        </p:spPr>
        <p:txBody>
          <a:bodyPr/>
          <a:lstStyle>
            <a:lvl1pPr marL="0" marR="0" indent="0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624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20"/>
            <a:ext cx="12189884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1012506"/>
            <a:ext cx="976091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3429720"/>
            <a:ext cx="976091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3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6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8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57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9" y="501068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8" y="1606874"/>
            <a:ext cx="4827685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33" y="1606874"/>
            <a:ext cx="4859863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478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7"/>
            <a:ext cx="10485555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70" y="1606872"/>
            <a:ext cx="4899671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6" indent="0">
              <a:buNone/>
              <a:defRPr sz="1800" b="1"/>
            </a:lvl3pPr>
            <a:lvl4pPr marL="1371324" indent="0">
              <a:buNone/>
              <a:defRPr sz="1600" b="1"/>
            </a:lvl4pPr>
            <a:lvl5pPr marL="1828432" indent="0">
              <a:buNone/>
              <a:defRPr sz="1600" b="1"/>
            </a:lvl5pPr>
            <a:lvl6pPr marL="2285539" indent="0">
              <a:buNone/>
              <a:defRPr sz="1600" b="1"/>
            </a:lvl6pPr>
            <a:lvl7pPr marL="2742647" indent="0">
              <a:buNone/>
              <a:defRPr sz="1600" b="1"/>
            </a:lvl7pPr>
            <a:lvl8pPr marL="3199755" indent="0">
              <a:buNone/>
              <a:defRPr sz="1600" b="1"/>
            </a:lvl8pPr>
            <a:lvl9pPr marL="365686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70" y="2174876"/>
            <a:ext cx="4899671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133" y="1606872"/>
            <a:ext cx="4783767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6" indent="0">
              <a:buNone/>
              <a:defRPr sz="1800" b="1"/>
            </a:lvl3pPr>
            <a:lvl4pPr marL="1371324" indent="0">
              <a:buNone/>
              <a:defRPr sz="1600" b="1"/>
            </a:lvl4pPr>
            <a:lvl5pPr marL="1828432" indent="0">
              <a:buNone/>
              <a:defRPr sz="1600" b="1"/>
            </a:lvl5pPr>
            <a:lvl6pPr marL="2285539" indent="0">
              <a:buNone/>
              <a:defRPr sz="1600" b="1"/>
            </a:lvl6pPr>
            <a:lvl7pPr marL="2742647" indent="0">
              <a:buNone/>
              <a:defRPr sz="1600" b="1"/>
            </a:lvl7pPr>
            <a:lvl8pPr marL="3199755" indent="0">
              <a:buNone/>
              <a:defRPr sz="1600" b="1"/>
            </a:lvl8pPr>
            <a:lvl9pPr marL="365686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133" y="2188098"/>
            <a:ext cx="4783767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372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7" y="1588"/>
            <a:ext cx="1218988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77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1" y="5872163"/>
            <a:ext cx="755651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21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7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7" indent="0">
              <a:buNone/>
              <a:defRPr sz="1200"/>
            </a:lvl2pPr>
            <a:lvl3pPr marL="914216" indent="0">
              <a:buNone/>
              <a:defRPr sz="1000"/>
            </a:lvl3pPr>
            <a:lvl4pPr marL="1371324" indent="0">
              <a:buNone/>
              <a:defRPr sz="900"/>
            </a:lvl4pPr>
            <a:lvl5pPr marL="1828432" indent="0">
              <a:buNone/>
              <a:defRPr sz="900"/>
            </a:lvl5pPr>
            <a:lvl6pPr marL="2285539" indent="0">
              <a:buNone/>
              <a:defRPr sz="900"/>
            </a:lvl6pPr>
            <a:lvl7pPr marL="2742647" indent="0">
              <a:buNone/>
              <a:defRPr sz="900"/>
            </a:lvl7pPr>
            <a:lvl8pPr marL="3199755" indent="0">
              <a:buNone/>
              <a:defRPr sz="900"/>
            </a:lvl8pPr>
            <a:lvl9pPr marL="365686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20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90538"/>
            <a:ext cx="97917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0"/>
            <a:ext cx="979170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47"/>
            <a:ext cx="2844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47"/>
            <a:ext cx="38608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3" y="6042222"/>
            <a:ext cx="825500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65679-BEBA-4483-A580-85B94F47C386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189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377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566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754" algn="l" defTabSz="912791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492" algn="l" defTabSz="912791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492" algn="l" defTabSz="912791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72" indent="-227008" algn="l" defTabSz="912791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17" algn="just" defTabSz="912791" rtl="0" fontAlgn="base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269" algn="l" defTabSz="912791" rtl="0" fontAlgn="base">
        <a:lnSpc>
          <a:spcPts val="1575"/>
        </a:lnSpc>
        <a:spcBef>
          <a:spcPts val="351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093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09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8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7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5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6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1"/>
            <a:ext cx="10363200" cy="2513581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>
                <a:cs typeface="Arial" pitchFamily="34" charset="0"/>
              </a:rPr>
              <a:t>Применение информационных технологий при проведении контрольных </a:t>
            </a:r>
            <a:r>
              <a:rPr lang="ru-RU" sz="3600" i="1" dirty="0" smtClean="0">
                <a:cs typeface="Arial" pitchFamily="34" charset="0"/>
              </a:rPr>
              <a:t>мероприятий</a:t>
            </a:r>
            <a:r>
              <a:rPr lang="ru-RU" sz="2800" i="1" dirty="0" smtClean="0">
                <a:cs typeface="Arial" pitchFamily="34" charset="0"/>
              </a:rPr>
              <a:t/>
            </a:r>
            <a:br>
              <a:rPr lang="ru-RU" sz="2800" i="1" dirty="0" smtClean="0">
                <a:cs typeface="Arial" pitchFamily="34" charset="0"/>
              </a:rPr>
            </a:br>
            <a:r>
              <a:rPr lang="ru-RU" sz="2400" i="1" dirty="0" smtClean="0">
                <a:latin typeface="Arial Narrow" pitchFamily="34" charset="0"/>
                <a:cs typeface="Arial" pitchFamily="34" charset="0"/>
              </a:rPr>
              <a:t>Спикер: заместитель начальника </a:t>
            </a:r>
            <a:r>
              <a:rPr lang="ru-RU" sz="2400" i="1" dirty="0">
                <a:latin typeface="Arial Narrow" pitchFamily="34" charset="0"/>
                <a:cs typeface="Arial" pitchFamily="34" charset="0"/>
              </a:rPr>
              <a:t>отдела камерального контроля НДС</a:t>
            </a:r>
            <a:r>
              <a:rPr lang="ru-RU" sz="2400" i="1" dirty="0">
                <a:cs typeface="Arial" pitchFamily="34" charset="0"/>
              </a:rPr>
              <a:t/>
            </a:r>
            <a:br>
              <a:rPr lang="ru-RU" sz="2400" i="1" dirty="0">
                <a:cs typeface="Arial" pitchFamily="34" charset="0"/>
              </a:rPr>
            </a:br>
            <a:r>
              <a:rPr lang="ru-RU" sz="2800" i="1" dirty="0" smtClean="0">
                <a:cs typeface="Arial" pitchFamily="34" charset="0"/>
              </a:rPr>
              <a:t>Руттен Артем Сергеевич</a:t>
            </a:r>
            <a:endParaRPr lang="ru-RU" sz="2800" i="1" dirty="0"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4816" y="5630470"/>
            <a:ext cx="316835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31904" y="836712"/>
            <a:ext cx="180020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904" y="692696"/>
            <a:ext cx="1872208" cy="194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420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404664"/>
            <a:ext cx="9760919" cy="6031460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- в отношении лица, имеющего право без доверенности действовать от имени налогоплательщика (плательщика сбора, плательщика страховых взносов, налогового агента) и подписавшего налоговую декларацию (расчет), в ЕГРЮЛ внесена запись о недостоверности сведений об указанном лице ранее даты представления в налоговый орган такой налоговой декларации (расчета);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в отношении налогоплательщика (плательщика сбора, плательщика страховых взносов, налогового агента) - организации в ЕГРЮЛ внесена запись о прекращении юридического лица (путем реорганизации, ликвидации или исключения из ЕГРЮЛ по решению регистрирующего органа) ранее даты представления таким лицом в налоговый орган налоговой декларации (расчета);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обстоятельства, предусмотренные п. 5.3 ст. 174 либо п. 7 ст. 431 НК РФ, - несоответствие показателей представленной декларации по НДС контрольным соотношениям либо ошибки (несоответствия) по сведениям по физическим лицам, представляемые в составе расчета по страховым взносам.</a:t>
            </a:r>
          </a:p>
          <a:p>
            <a:r>
              <a:rPr lang="ru-RU" sz="1800" dirty="0">
                <a:solidFill>
                  <a:schemeClr val="tx1"/>
                </a:solidFill>
              </a:rPr>
              <a:t> 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При установлении хотя бы одного из приведенных обстоятельств налоговый орган в срок не позднее пяти дней со дня установления такого обстоятельства обязан уведомить налогоплательщика (плательщика сбора, плательщика страховых взносов, налогового агента) о признании соответствующей налоговой декларации (расчета) непредставленной.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180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448" y="332656"/>
            <a:ext cx="9760919" cy="1224136"/>
          </a:xfrm>
        </p:spPr>
        <p:txBody>
          <a:bodyPr/>
          <a:lstStyle/>
          <a:p>
            <a:pPr algn="ctr"/>
            <a:r>
              <a:rPr lang="ru-RU" sz="3200" dirty="0"/>
              <a:t>О ПРИЗНАНИИ НАЛОГОВОЙ ДЕКЛАРАЦИИ </a:t>
            </a:r>
            <a:r>
              <a:rPr lang="ru-RU" sz="3200" dirty="0" smtClean="0"/>
              <a:t>НЕПРЕДСТАВЛЕННОЙ В </a:t>
            </a:r>
            <a:r>
              <a:rPr lang="ru-RU" sz="3200" dirty="0"/>
              <a:t>СЛУЧАЕ НАРУШЕНИЯ КС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1424" y="1412776"/>
            <a:ext cx="10513168" cy="5023348"/>
          </a:xfrm>
        </p:spPr>
        <p:txBody>
          <a:bodyPr/>
          <a:lstStyle/>
          <a:p>
            <a:r>
              <a:rPr lang="ru-RU" sz="1800" b="1" dirty="0">
                <a:solidFill>
                  <a:schemeClr val="tx1"/>
                </a:solidFill>
              </a:rPr>
              <a:t>Подпунктом б) пункта 4 статьи 2 Федерального закона от 23.11.2020 N 374-ФЗ </a:t>
            </a:r>
            <a:r>
              <a:rPr lang="ru-RU" sz="1800" dirty="0">
                <a:solidFill>
                  <a:schemeClr val="tx1"/>
                </a:solidFill>
              </a:rPr>
              <a:t>(ред. от 26.03.2022) "О внесении изменений в части первую и вторую Налогового кодекса Российской Федерации и отдельные законодательные акты Российской Федерации" </a:t>
            </a:r>
            <a:r>
              <a:rPr lang="ru-RU" sz="1800" b="1" dirty="0">
                <a:solidFill>
                  <a:schemeClr val="tx1"/>
                </a:solidFill>
              </a:rPr>
              <a:t>статья 174 Налогового кодекса дополнена пунктами 5.3 и 5.4</a:t>
            </a:r>
            <a:r>
              <a:rPr lang="ru-RU" sz="1800" dirty="0">
                <a:solidFill>
                  <a:schemeClr val="tx1"/>
                </a:solidFill>
              </a:rPr>
              <a:t> следующего содержания: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-</a:t>
            </a:r>
            <a:r>
              <a:rPr lang="ru-RU" sz="1800" b="1" dirty="0">
                <a:solidFill>
                  <a:schemeClr val="tx1"/>
                </a:solidFill>
              </a:rPr>
              <a:t> </a:t>
            </a:r>
            <a:r>
              <a:rPr lang="ru-RU" sz="1800" b="1" dirty="0" smtClean="0">
                <a:solidFill>
                  <a:schemeClr val="tx1"/>
                </a:solidFill>
              </a:rPr>
              <a:t>5.3</a:t>
            </a:r>
            <a:r>
              <a:rPr lang="ru-RU" sz="1800" b="1" dirty="0">
                <a:solidFill>
                  <a:schemeClr val="tx1"/>
                </a:solidFill>
              </a:rPr>
              <a:t>. </a:t>
            </a:r>
            <a:r>
              <a:rPr lang="ru-RU" sz="1800" dirty="0" smtClean="0">
                <a:solidFill>
                  <a:schemeClr val="tx1"/>
                </a:solidFill>
              </a:rPr>
              <a:t>В </a:t>
            </a:r>
            <a:r>
              <a:rPr lang="ru-RU" sz="1800" dirty="0">
                <a:solidFill>
                  <a:schemeClr val="tx1"/>
                </a:solidFill>
              </a:rPr>
              <a:t>случае обнаружения налоговым органом факта несоответствия показателей представленной налоговой декларации контрольным соотношениям, свидетельствующего о нарушении порядка ее заполнения, такая налоговая декларация считается непредставленной, о чем налогоплательщику (налоговому агенту, лицу, указанному в пункте 5 статьи 173 Налогового кодекса</a:t>
            </a:r>
            <a:r>
              <a:rPr lang="ru-RU" sz="1800" dirty="0" smtClean="0">
                <a:solidFill>
                  <a:schemeClr val="tx1"/>
                </a:solidFill>
              </a:rPr>
              <a:t>) </a:t>
            </a:r>
            <a:r>
              <a:rPr lang="ru-RU" sz="1800" dirty="0">
                <a:solidFill>
                  <a:schemeClr val="tx1"/>
                </a:solidFill>
              </a:rPr>
              <a:t>не позднее дня, следующего за днем получения налоговой декларации, направляется уведомление в электронной форме по телекоммуникационным каналам связи через оператора электронного документооборота.</a:t>
            </a:r>
          </a:p>
          <a:p>
            <a:r>
              <a:rPr lang="ru-RU" sz="1800" dirty="0">
                <a:solidFill>
                  <a:schemeClr val="tx1"/>
                </a:solidFill>
              </a:rPr>
              <a:t>Перечень контрольных соотношений, указанных в настоящем пункте, утверждается федеральным органом исполнительной власти, уполномоченным по контролю и надзору в области налогов и сборов.</a:t>
            </a:r>
          </a:p>
          <a:p>
            <a:endParaRPr lang="ru-RU" sz="1800" i="1" dirty="0" smtClean="0">
              <a:solidFill>
                <a:schemeClr val="tx1"/>
              </a:solidFill>
            </a:endParaRPr>
          </a:p>
          <a:p>
            <a:r>
              <a:rPr lang="ru-RU" sz="1800" i="1" dirty="0" smtClean="0">
                <a:solidFill>
                  <a:schemeClr val="tx1"/>
                </a:solidFill>
              </a:rPr>
              <a:t>Приказ </a:t>
            </a:r>
            <a:r>
              <a:rPr lang="ru-RU" sz="1800" i="1" dirty="0">
                <a:solidFill>
                  <a:schemeClr val="tx1"/>
                </a:solidFill>
              </a:rPr>
              <a:t>ФНС России от 25.05.2021 N ЕД-7-15/519@ "Об утверждении перечня контрольных соотношений показателей налоговой декларации по налогу на добавленную стоимость, предусмотренных пунктом 5.3 статьи 174 Налогового кодекса Российской Федерации" (Зарегистрировано в Минюсте России 18.06.2021 N 63912)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833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476672"/>
            <a:ext cx="9760919" cy="5959452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- 5.4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 пятидневный срок с даты направления в электронной форме уведомления, указанного в пункте 5.3 настоящей статьи, налогоплательщик (налоговый агент, лицо, указанное в пункте 5 статьи 173 Налогового </a:t>
            </a:r>
            <a:r>
              <a:rPr lang="ru-RU" dirty="0" smtClean="0">
                <a:solidFill>
                  <a:schemeClr val="tx1"/>
                </a:solidFill>
              </a:rPr>
              <a:t>кодекса) </a:t>
            </a:r>
            <a:r>
              <a:rPr lang="ru-RU" dirty="0">
                <a:solidFill>
                  <a:schemeClr val="tx1"/>
                </a:solidFill>
              </a:rPr>
              <a:t>обязан представить налоговую декларацию, в которой устранены несоответствия контрольным соотношениям, указанным в пункте 5.3 статьи 174 Налогового кодекса 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 случае представления налогоплательщиком (налоговым агентом, лицом, указанным в пункте 5 статьи 173 Налогового кодекса</a:t>
            </a:r>
            <a:r>
              <a:rPr lang="ru-RU" dirty="0" smtClean="0">
                <a:solidFill>
                  <a:schemeClr val="tx1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в срок, установленный настоящим пунктом, налоговой декларации, в которой устранены несоответствия контрольным соотношениям, указанным в пункте 5.3 статьи 174 Налогового </a:t>
            </a:r>
            <a:r>
              <a:rPr lang="ru-RU" dirty="0" smtClean="0">
                <a:solidFill>
                  <a:schemeClr val="tx1"/>
                </a:solidFill>
              </a:rPr>
              <a:t>кодекса, </a:t>
            </a:r>
            <a:r>
              <a:rPr lang="ru-RU" dirty="0">
                <a:solidFill>
                  <a:schemeClr val="tx1"/>
                </a:solidFill>
              </a:rPr>
              <a:t>датой представления указанной налоговой декларации считается дата представления налоговой декларации, которая в соответствии с пунктом 5.3 </a:t>
            </a:r>
            <a:r>
              <a:rPr lang="ru-RU" dirty="0" smtClean="0">
                <a:solidFill>
                  <a:schemeClr val="tx1"/>
                </a:solidFill>
              </a:rPr>
              <a:t>статьи 174 </a:t>
            </a:r>
            <a:r>
              <a:rPr lang="ru-RU" dirty="0">
                <a:solidFill>
                  <a:schemeClr val="tx1"/>
                </a:solidFill>
              </a:rPr>
              <a:t>Налогового кодекса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была признана непредставленной.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59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332656"/>
            <a:ext cx="10687770" cy="504056"/>
          </a:xfrm>
        </p:spPr>
        <p:txBody>
          <a:bodyPr/>
          <a:lstStyle/>
          <a:p>
            <a:pPr algn="ctr"/>
            <a:r>
              <a:rPr lang="ru-RU" sz="3600" dirty="0"/>
              <a:t>АВТОЦЕПОЧКИ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16" y="908720"/>
            <a:ext cx="10441160" cy="5760640"/>
          </a:xfrm>
        </p:spPr>
        <p:txBody>
          <a:bodyPr/>
          <a:lstStyle/>
          <a:p>
            <a:r>
              <a:rPr lang="ru-RU" sz="1800" b="1" dirty="0">
                <a:solidFill>
                  <a:schemeClr val="tx1"/>
                </a:solidFill>
              </a:rPr>
              <a:t>«</a:t>
            </a:r>
            <a:r>
              <a:rPr lang="ru-RU" sz="1800" b="1" dirty="0" err="1">
                <a:solidFill>
                  <a:schemeClr val="tx1"/>
                </a:solidFill>
              </a:rPr>
              <a:t>Автоцепочки</a:t>
            </a:r>
            <a:r>
              <a:rPr lang="ru-RU" sz="1800" b="1" dirty="0">
                <a:solidFill>
                  <a:schemeClr val="tx1"/>
                </a:solidFill>
              </a:rPr>
              <a:t>»</a:t>
            </a:r>
            <a:r>
              <a:rPr lang="ru-RU" sz="1800" dirty="0">
                <a:solidFill>
                  <a:schemeClr val="tx1"/>
                </a:solidFill>
              </a:rPr>
              <a:t> - установление при проведении камеральных налоговых проверок в автоматизированном режиме программным комплексом «АСК НДС-2» налоговых деклараций по налогу на добавленную стоимость, в отношении которых выявлены признаки нарушения налогового законодательства, сформированные с использованием схем взаимосвязанных операций.</a:t>
            </a:r>
          </a:p>
          <a:p>
            <a:r>
              <a:rPr lang="ru-RU" sz="1800" u="sng" dirty="0" smtClean="0">
                <a:solidFill>
                  <a:schemeClr val="tx1"/>
                </a:solidFill>
              </a:rPr>
              <a:t>К </a:t>
            </a:r>
            <a:r>
              <a:rPr lang="ru-RU" sz="1800" u="sng" dirty="0">
                <a:solidFill>
                  <a:schemeClr val="tx1"/>
                </a:solidFill>
              </a:rPr>
              <a:t>признакам нарушения налогового законодательства относятся</a:t>
            </a:r>
            <a:r>
              <a:rPr lang="ru-RU" sz="1800" dirty="0">
                <a:solidFill>
                  <a:schemeClr val="tx1"/>
                </a:solidFill>
              </a:rPr>
              <a:t>: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</a:t>
            </a:r>
            <a:r>
              <a:rPr lang="ru-RU" sz="1800" b="1" dirty="0">
                <a:solidFill>
                  <a:schemeClr val="tx1"/>
                </a:solidFill>
              </a:rPr>
              <a:t>расхождения вида «Разрыв» и вида «Проверка НДС»</a:t>
            </a:r>
            <a:r>
              <a:rPr lang="ru-RU" sz="1800" dirty="0">
                <a:solidFill>
                  <a:schemeClr val="tx1"/>
                </a:solidFill>
              </a:rPr>
              <a:t>; 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операции с признаками нарушения налогового законодательства, попадающие под автоматизированный контроль, а также позволяющие налогоплательщику избежать формирования расхождений вида «Проверка НДС» и «Разрыв» в налоговых декларациях по разделу 8 «Сведения из книги покупок об операциях, отражаемых за истекший налоговый период» (</a:t>
            </a:r>
            <a:r>
              <a:rPr lang="ru-RU" sz="1800" b="1" dirty="0">
                <a:solidFill>
                  <a:schemeClr val="tx1"/>
                </a:solidFill>
              </a:rPr>
              <a:t>операции особого </a:t>
            </a:r>
            <a:r>
              <a:rPr lang="ru-RU" sz="1800" b="1" dirty="0" smtClean="0">
                <a:solidFill>
                  <a:schemeClr val="tx1"/>
                </a:solidFill>
              </a:rPr>
              <a:t>контроля - ООК</a:t>
            </a:r>
            <a:r>
              <a:rPr lang="ru-RU" sz="1800" dirty="0" smtClean="0">
                <a:solidFill>
                  <a:schemeClr val="tx1"/>
                </a:solidFill>
              </a:rPr>
              <a:t>);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- </a:t>
            </a:r>
            <a:r>
              <a:rPr lang="ru-RU" sz="1800" b="1" dirty="0">
                <a:solidFill>
                  <a:schemeClr val="tx1"/>
                </a:solidFill>
              </a:rPr>
              <a:t>расхождения по Журналам </a:t>
            </a:r>
            <a:r>
              <a:rPr lang="ru-RU" sz="1800" dirty="0">
                <a:solidFill>
                  <a:schemeClr val="tx1"/>
                </a:solidFill>
              </a:rPr>
              <a:t>полученных и выставленных счетов-фактур; 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суммы налога, исчисленные к уплате в бюджет, и фактически неуплаченные </a:t>
            </a:r>
            <a:r>
              <a:rPr lang="ru-RU" sz="1800" b="1" dirty="0">
                <a:solidFill>
                  <a:schemeClr val="tx1"/>
                </a:solidFill>
              </a:rPr>
              <a:t>(«сомнительные» начисления</a:t>
            </a:r>
            <a:r>
              <a:rPr lang="ru-RU" sz="1800" dirty="0">
                <a:solidFill>
                  <a:schemeClr val="tx1"/>
                </a:solidFill>
              </a:rPr>
              <a:t>); 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применение налоговых вычетов </a:t>
            </a:r>
            <a:r>
              <a:rPr lang="ru-RU" sz="1800" b="1" dirty="0">
                <a:solidFill>
                  <a:schemeClr val="tx1"/>
                </a:solidFill>
              </a:rPr>
              <a:t>по счетам-фактурам, датированным до 01.01.2015 года</a:t>
            </a:r>
            <a:r>
              <a:rPr lang="ru-RU" sz="1800" dirty="0">
                <a:solidFill>
                  <a:schemeClr val="tx1"/>
                </a:solidFill>
              </a:rPr>
              <a:t>; 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применение налоговых вычетов по отдельным кодам видов </a:t>
            </a:r>
            <a:r>
              <a:rPr lang="ru-RU" sz="1800" dirty="0" smtClean="0">
                <a:solidFill>
                  <a:schemeClr val="tx1"/>
                </a:solidFill>
              </a:rPr>
              <a:t>операций, </a:t>
            </a:r>
            <a:r>
              <a:rPr lang="ru-RU" sz="1800" dirty="0">
                <a:solidFill>
                  <a:schemeClr val="tx1"/>
                </a:solidFill>
              </a:rPr>
              <a:t>наиболее часто используемым с целью ухода от автоматизированного </a:t>
            </a:r>
            <a:r>
              <a:rPr lang="ru-RU" sz="1800" dirty="0" smtClean="0">
                <a:solidFill>
                  <a:schemeClr val="tx1"/>
                </a:solidFill>
              </a:rPr>
              <a:t>контроля </a:t>
            </a:r>
            <a:r>
              <a:rPr lang="ru-RU" sz="1800" b="1" dirty="0" smtClean="0">
                <a:solidFill>
                  <a:schemeClr val="tx1"/>
                </a:solidFill>
              </a:rPr>
              <a:t>(не сопоставляемые </a:t>
            </a:r>
            <a:r>
              <a:rPr lang="ru-RU" sz="1800" b="1" dirty="0">
                <a:solidFill>
                  <a:schemeClr val="tx1"/>
                </a:solidFill>
              </a:rPr>
              <a:t>КВО)</a:t>
            </a:r>
            <a:r>
              <a:rPr lang="ru-RU" sz="1800" dirty="0" smtClean="0">
                <a:solidFill>
                  <a:schemeClr val="tx1"/>
                </a:solidFill>
              </a:rPr>
              <a:t>; 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- </a:t>
            </a:r>
            <a:r>
              <a:rPr lang="ru-RU" sz="1800" b="1" dirty="0">
                <a:solidFill>
                  <a:schemeClr val="tx1"/>
                </a:solidFill>
              </a:rPr>
              <a:t>нарушение контрольных </a:t>
            </a:r>
            <a:r>
              <a:rPr lang="ru-RU" sz="1800" b="1" dirty="0" smtClean="0">
                <a:solidFill>
                  <a:schemeClr val="tx1"/>
                </a:solidFill>
              </a:rPr>
              <a:t>соотношений (КС)</a:t>
            </a:r>
            <a:r>
              <a:rPr lang="ru-RU" sz="1800" dirty="0" smtClean="0">
                <a:solidFill>
                  <a:schemeClr val="tx1"/>
                </a:solidFill>
              </a:rPr>
              <a:t>; 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- иные признаки нарушения налогового законодательства.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476672"/>
            <a:ext cx="10255722" cy="1224136"/>
          </a:xfrm>
        </p:spPr>
        <p:txBody>
          <a:bodyPr/>
          <a:lstStyle/>
          <a:p>
            <a:pPr algn="ctr"/>
            <a:r>
              <a:rPr lang="ru-RU" sz="3200" dirty="0"/>
              <a:t>Информационно-аналитическая система контрольного </a:t>
            </a:r>
            <a:r>
              <a:rPr lang="ru-RU" sz="3200" dirty="0" smtClean="0"/>
              <a:t>блока (ИАС КБ)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1628800"/>
            <a:ext cx="10327730" cy="480732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ИАС </a:t>
            </a:r>
            <a:r>
              <a:rPr lang="ru-RU" b="1" dirty="0">
                <a:solidFill>
                  <a:schemeClr val="tx1"/>
                </a:solidFill>
              </a:rPr>
              <a:t>КБ </a:t>
            </a:r>
            <a:r>
              <a:rPr lang="ru-RU" dirty="0">
                <a:solidFill>
                  <a:schemeClr val="tx1"/>
                </a:solidFill>
              </a:rPr>
              <a:t>- Информационно-аналитическая система контрольного блока, введенная в промышленную эксплуатацию в соответствие с приказом ФНС России № ЕД-7-15/97@ от 25.01.2021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ИАС </a:t>
            </a:r>
            <a:r>
              <a:rPr lang="ru-RU" b="1" dirty="0" smtClean="0">
                <a:solidFill>
                  <a:schemeClr val="tx1"/>
                </a:solidFill>
              </a:rPr>
              <a:t>КБ </a:t>
            </a:r>
            <a:r>
              <a:rPr lang="ru-RU" dirty="0">
                <a:solidFill>
                  <a:schemeClr val="tx1"/>
                </a:solidFill>
              </a:rPr>
              <a:t>– система аналитических инструментов, обеспечивающая автоматизированное управление жизненным циклом рисков и схем уклонения от этапа их выявления до анализа результатов их отработки ТНО и принятия управленческих решений.</a:t>
            </a:r>
          </a:p>
          <a:p>
            <a:r>
              <a:rPr lang="ru-RU" dirty="0">
                <a:solidFill>
                  <a:schemeClr val="tx1"/>
                </a:solidFill>
              </a:rPr>
              <a:t>Используется для проведения </a:t>
            </a:r>
            <a:r>
              <a:rPr lang="ru-RU" b="1" dirty="0">
                <a:solidFill>
                  <a:schemeClr val="tx1"/>
                </a:solidFill>
              </a:rPr>
              <a:t>риск-ориентированного камерального контроля</a:t>
            </a:r>
            <a:r>
              <a:rPr lang="ru-RU" dirty="0">
                <a:solidFill>
                  <a:schemeClr val="tx1"/>
                </a:solidFill>
              </a:rPr>
              <a:t> с применением информационно-аналитической системы контрольного блока, служит для повышения эффективности камерального контроля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ИАС КБ </a:t>
            </a:r>
            <a:r>
              <a:rPr lang="ru-RU" dirty="0">
                <a:solidFill>
                  <a:schemeClr val="tx1"/>
                </a:solidFill>
              </a:rPr>
              <a:t>состоит из набора функциональных модулей, в </a:t>
            </a:r>
            <a:r>
              <a:rPr lang="ru-RU" dirty="0" err="1">
                <a:solidFill>
                  <a:schemeClr val="tx1"/>
                </a:solidFill>
              </a:rPr>
              <a:t>т.ч</a:t>
            </a:r>
            <a:r>
              <a:rPr lang="ru-RU" dirty="0">
                <a:solidFill>
                  <a:schemeClr val="tx1"/>
                </a:solidFill>
              </a:rPr>
              <a:t>. Система управления </a:t>
            </a:r>
            <a:r>
              <a:rPr lang="ru-RU" dirty="0" smtClean="0">
                <a:solidFill>
                  <a:schemeClr val="tx1"/>
                </a:solidFill>
              </a:rPr>
              <a:t>рисками (СУР), </a:t>
            </a:r>
            <a:r>
              <a:rPr lang="ru-RU" dirty="0">
                <a:solidFill>
                  <a:schemeClr val="tx1"/>
                </a:solidFill>
              </a:rPr>
              <a:t>Типологии схем, Досье проверки, Визуально-сетевого анализа, Реестра </a:t>
            </a:r>
            <a:r>
              <a:rPr lang="ru-RU" dirty="0" smtClean="0">
                <a:solidFill>
                  <a:schemeClr val="tx1"/>
                </a:solidFill>
              </a:rPr>
              <a:t>рисков.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1424" y="476672"/>
            <a:ext cx="10225136" cy="5959452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«СУР (Система управления рисками)»</a:t>
            </a:r>
            <a:r>
              <a:rPr lang="ru-RU" dirty="0">
                <a:solidFill>
                  <a:schemeClr val="tx1"/>
                </a:solidFill>
              </a:rPr>
              <a:t> - Модуль, предназначенный для выявления рисков на основе настроенных профилей рисков, информирования уполномоченных лиц о таких рисках, получения обратной связи по результатам анализа и обработки ситуаций, связанных с выявленными рисками, улучшения профилей рисков путем обработки совокупности результатов выявления рисков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СУР – содержит основную информацию о профиле Риска. СУР осуществляет автоматизированный отбор НД или НП, соответствующих условиям, заданным в профиле риска и характеризующим наличие риска.</a:t>
            </a: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r>
              <a:rPr lang="ru-RU" b="1" dirty="0">
                <a:solidFill>
                  <a:schemeClr val="tx1"/>
                </a:solidFill>
              </a:rPr>
              <a:t>«Типология схем»</a:t>
            </a:r>
            <a:r>
              <a:rPr lang="ru-RU" dirty="0">
                <a:solidFill>
                  <a:schemeClr val="tx1"/>
                </a:solidFill>
              </a:rPr>
              <a:t> - модуль, задачей которого является автоматизированное регламентное выявление потенциальных схем получения необоснованной налоговой выгоды и их маршрутизация до ТНО для анализа и отработки, а также сбор обратной связи работы ТНО.</a:t>
            </a:r>
          </a:p>
          <a:p>
            <a:r>
              <a:rPr lang="ru-RU" dirty="0">
                <a:solidFill>
                  <a:schemeClr val="tx1"/>
                </a:solidFill>
              </a:rPr>
              <a:t>Типология – содержит основную информацию о шаблоне схемы. Типология схем осуществляет автоматизированный отбор НД или НП из числа потенциальных выгодоприобретателей и его окружения из числа контрагентов, соответствующим условиям, а также связям, заданным в шаблоне схемы.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62" y="620688"/>
            <a:ext cx="10615762" cy="5815436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 smtClean="0">
                <a:solidFill>
                  <a:schemeClr val="tx1"/>
                </a:solidFill>
              </a:rPr>
              <a:t>«</a:t>
            </a:r>
            <a:r>
              <a:rPr lang="ru-RU" b="1" dirty="0">
                <a:solidFill>
                  <a:schemeClr val="tx1"/>
                </a:solidFill>
              </a:rPr>
              <a:t>Досье проверки» </a:t>
            </a:r>
            <a:r>
              <a:rPr lang="ru-RU" dirty="0">
                <a:solidFill>
                  <a:schemeClr val="tx1"/>
                </a:solidFill>
              </a:rPr>
              <a:t>- инструмент анализа и отработки выявленных рисков и потенциальных схем уклонения, а также проведения МНК.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Основная </a:t>
            </a:r>
            <a:r>
              <a:rPr lang="ru-RU" dirty="0">
                <a:solidFill>
                  <a:schemeClr val="tx1"/>
                </a:solidFill>
              </a:rPr>
              <a:t>функция Модуля «Досье проверки» – автоматизация деятельности сотрудников налоговых органов в части проведения мероприятий налогового контроля в рамках камеральных налоговых проверок налоговых деклараций. </a:t>
            </a:r>
          </a:p>
          <a:p>
            <a:r>
              <a:rPr lang="ru-RU" dirty="0">
                <a:solidFill>
                  <a:schemeClr val="tx1"/>
                </a:solidFill>
              </a:rPr>
              <a:t>Модуль позволяет оптимизировать соблюдение регламентных процедур налогового администрирования, мониторинг деятельности налоговых органов, повышает качество контрольной работы в части следующих мероприятий налогового </a:t>
            </a:r>
            <a:r>
              <a:rPr lang="ru-RU" dirty="0" smtClean="0">
                <a:solidFill>
                  <a:schemeClr val="tx1"/>
                </a:solidFill>
              </a:rPr>
              <a:t>контроля, в </a:t>
            </a:r>
            <a:r>
              <a:rPr lang="ru-RU" dirty="0" err="1" smtClean="0">
                <a:solidFill>
                  <a:schemeClr val="tx1"/>
                </a:solidFill>
              </a:rPr>
              <a:t>т.ч</a:t>
            </a:r>
            <a:r>
              <a:rPr lang="ru-RU" dirty="0" smtClean="0">
                <a:solidFill>
                  <a:schemeClr val="tx1"/>
                </a:solidFill>
              </a:rPr>
              <a:t>.: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- осмотр территорий, помещений, документов и предметов (ст. 92 НК РФ); </a:t>
            </a:r>
          </a:p>
          <a:p>
            <a:r>
              <a:rPr lang="ru-RU" dirty="0">
                <a:solidFill>
                  <a:schemeClr val="tx1"/>
                </a:solidFill>
              </a:rPr>
              <a:t>- допрос свидетеля (ст. 90 НК РФ); </a:t>
            </a:r>
          </a:p>
          <a:p>
            <a:r>
              <a:rPr lang="ru-RU" dirty="0">
                <a:solidFill>
                  <a:schemeClr val="tx1"/>
                </a:solidFill>
              </a:rPr>
              <a:t>- вызов налогоплательщика в налоговые органы для дачи пояснений (ст. 31 НК РФ); 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истребование документов </a:t>
            </a:r>
            <a:r>
              <a:rPr lang="ru-RU" dirty="0">
                <a:solidFill>
                  <a:schemeClr val="tx1"/>
                </a:solidFill>
              </a:rPr>
              <a:t>(информации) (ст. 93.1 НК РФ) и т.п</a:t>
            </a:r>
            <a:r>
              <a:rPr lang="ru-RU" dirty="0" smtClean="0">
                <a:solidFill>
                  <a:schemeClr val="tx1"/>
                </a:solidFill>
              </a:rPr>
              <a:t>.).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 «</a:t>
            </a:r>
            <a:r>
              <a:rPr lang="ru-RU" b="1" dirty="0">
                <a:solidFill>
                  <a:schemeClr val="tx1"/>
                </a:solidFill>
              </a:rPr>
              <a:t>Визуальный сетевой анализ (ВСА)»</a:t>
            </a:r>
            <a:r>
              <a:rPr lang="ru-RU" dirty="0">
                <a:solidFill>
                  <a:schemeClr val="tx1"/>
                </a:solidFill>
              </a:rPr>
              <a:t> - Визуальный сетевой анализ объектов и связей информационно-аналитической системы контрольного блока, служащий для графического представления потенциальных схем в виде дерева связей с кластеризацией узлов по подконтрольности и(или) согласованности.</a:t>
            </a:r>
          </a:p>
          <a:p>
            <a:pPr marL="285750" indent="-285750">
              <a:buFontTx/>
              <a:buChar char="-"/>
            </a:pP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16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16" y="692696"/>
            <a:ext cx="10441160" cy="583264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Модуль </a:t>
            </a:r>
            <a:r>
              <a:rPr lang="ru-RU" sz="1800" b="1" dirty="0">
                <a:solidFill>
                  <a:schemeClr val="tx1"/>
                </a:solidFill>
              </a:rPr>
              <a:t>«ВСА» </a:t>
            </a:r>
            <a:r>
              <a:rPr lang="ru-RU" sz="1800" dirty="0">
                <a:solidFill>
                  <a:schemeClr val="tx1"/>
                </a:solidFill>
              </a:rPr>
              <a:t>позволяет проводить автоматизированный анализ налоговой отчетности, окружения налогоплательщиков, а также данных, содержащихся в информационных ресурсах ФНС России на основании обновленных данных из Единой информационно-аналитической платформы (ЕИАП) и выявленных схем в Типологии схем, в целях выявления кооперации, подконтрольности и согласованности действий между налогоплательщиками, установления бизнес-ролей и присвоения аналитических ролей налогоплательщикам, с последующим графическим представлением полученных сведений и доведением информации до территориальных налоговых органов.</a:t>
            </a:r>
          </a:p>
          <a:p>
            <a:endParaRPr lang="ru-RU" sz="1800" b="1" dirty="0" smtClean="0">
              <a:solidFill>
                <a:schemeClr val="tx1"/>
              </a:solidFill>
            </a:endParaRPr>
          </a:p>
          <a:p>
            <a:r>
              <a:rPr lang="ru-RU" sz="1800" b="1" dirty="0" smtClean="0">
                <a:solidFill>
                  <a:schemeClr val="tx1"/>
                </a:solidFill>
              </a:rPr>
              <a:t>«</a:t>
            </a:r>
            <a:r>
              <a:rPr lang="ru-RU" sz="1800" b="1" dirty="0">
                <a:solidFill>
                  <a:schemeClr val="tx1"/>
                </a:solidFill>
              </a:rPr>
              <a:t>Реестра рисков»</a:t>
            </a:r>
            <a:r>
              <a:rPr lang="ru-RU" sz="1800" dirty="0">
                <a:solidFill>
                  <a:schemeClr val="tx1"/>
                </a:solidFill>
              </a:rPr>
              <a:t> – реестр потенциальных нарушений налогоплательщиком  законодательства Российской Федерации о налогах и сборах, приводящее к фискальным </a:t>
            </a:r>
            <a:r>
              <a:rPr lang="ru-RU" sz="1800" dirty="0" smtClean="0">
                <a:solidFill>
                  <a:schemeClr val="tx1"/>
                </a:solidFill>
              </a:rPr>
              <a:t>последствиям, в </a:t>
            </a:r>
            <a:r>
              <a:rPr lang="ru-RU" sz="1800" dirty="0" err="1" smtClean="0">
                <a:solidFill>
                  <a:schemeClr val="tx1"/>
                </a:solidFill>
              </a:rPr>
              <a:t>т.ч</a:t>
            </a:r>
            <a:r>
              <a:rPr lang="ru-RU" sz="1800" dirty="0">
                <a:solidFill>
                  <a:schemeClr val="tx1"/>
                </a:solidFill>
              </a:rPr>
              <a:t>. в части </a:t>
            </a:r>
            <a:r>
              <a:rPr lang="ru-RU" sz="1800" dirty="0" smtClean="0">
                <a:solidFill>
                  <a:schemeClr val="tx1"/>
                </a:solidFill>
              </a:rPr>
              <a:t>НДС: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- Риск применения налоговых вычетов по НДС в период освобождения от исполнения обязанностей налогоплательщика в связи переходом на специальные налоговые </a:t>
            </a:r>
            <a:r>
              <a:rPr lang="ru-RU" sz="1800" dirty="0" smtClean="0">
                <a:solidFill>
                  <a:schemeClr val="tx1"/>
                </a:solidFill>
              </a:rPr>
              <a:t>режимы;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- Риск занижения суммы НДС к уплате в налоговой декларации по НДС с выручки от реализации в сравнении с данными ККТ;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Риск не восстановления сумм НДС, принятых к вычету налогоплательщиком по товарам (работам, услугам), </a:t>
            </a:r>
            <a:r>
              <a:rPr lang="ru-RU" sz="1800" dirty="0" smtClean="0">
                <a:solidFill>
                  <a:schemeClr val="tx1"/>
                </a:solidFill>
              </a:rPr>
              <a:t>при </a:t>
            </a:r>
            <a:r>
              <a:rPr lang="ru-RU" sz="1800" dirty="0">
                <a:solidFill>
                  <a:schemeClr val="tx1"/>
                </a:solidFill>
              </a:rPr>
              <a:t>переходе налогоплательщика на специальные налоговые </a:t>
            </a:r>
            <a:r>
              <a:rPr lang="ru-RU" sz="1800" dirty="0" smtClean="0">
                <a:solidFill>
                  <a:schemeClr val="tx1"/>
                </a:solidFill>
              </a:rPr>
              <a:t>режимы;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- Риск завышения суммы НДС, подлежащей вычету, вследствие </a:t>
            </a:r>
            <a:r>
              <a:rPr lang="ru-RU" sz="1800" dirty="0" err="1">
                <a:solidFill>
                  <a:schemeClr val="tx1"/>
                </a:solidFill>
              </a:rPr>
              <a:t>несопоставления</a:t>
            </a:r>
            <a:r>
              <a:rPr lang="ru-RU" sz="1800" dirty="0">
                <a:solidFill>
                  <a:schemeClr val="tx1"/>
                </a:solidFill>
              </a:rPr>
              <a:t> данных р.3 и р. 8, 8.1 декларации по НДС (КС 1.28</a:t>
            </a:r>
            <a:r>
              <a:rPr lang="ru-RU" sz="1800" dirty="0" smtClean="0">
                <a:solidFill>
                  <a:schemeClr val="tx1"/>
                </a:solidFill>
              </a:rPr>
              <a:t>).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17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4816" y="5630470"/>
            <a:ext cx="316835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31904" y="836712"/>
            <a:ext cx="1800200" cy="158417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692696"/>
            <a:ext cx="1872208" cy="194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992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16" y="476672"/>
            <a:ext cx="10801200" cy="5904656"/>
          </a:xfrm>
        </p:spPr>
        <p:txBody>
          <a:bodyPr/>
          <a:lstStyle/>
          <a:p>
            <a:pPr algn="just"/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АИС </a:t>
            </a:r>
            <a:r>
              <a:rPr lang="ru-RU" b="1" dirty="0">
                <a:solidFill>
                  <a:schemeClr val="tx1"/>
                </a:solidFill>
              </a:rPr>
              <a:t>«Налог-3»</a:t>
            </a:r>
            <a:r>
              <a:rPr lang="ru-RU" dirty="0">
                <a:solidFill>
                  <a:schemeClr val="tx1"/>
                </a:solidFill>
              </a:rPr>
              <a:t> - Единая информационная система ФНС России, обеспечивающая автоматизацию деятельности ФНС России по всем выполняемым функциям, определяемым Положением о Федеральной налоговой службе, утвержденным постановлением Правительства Российской Федерации от 30.09.2004 № 506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«АСК НДС-2»</a:t>
            </a:r>
            <a:r>
              <a:rPr lang="ru-RU" dirty="0">
                <a:solidFill>
                  <a:schemeClr val="tx1"/>
                </a:solidFill>
              </a:rPr>
              <a:t> - Автоматизированные средств перекрестных проверок, реализующих функции камеральной налоговой проверки налоговых деклараций по НДС на основе сведений из книг покупок, книг продаж и журналов учета выставленных и полученных счетов-фактур. 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«АСК НДС-2» введен в эксплуатацию на технических средствах АИС «Налог-3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Приказом </a:t>
            </a:r>
            <a:r>
              <a:rPr lang="ru-RU" i="1" dirty="0">
                <a:solidFill>
                  <a:schemeClr val="tx1"/>
                </a:solidFill>
              </a:rPr>
              <a:t>ФНС России от 13.02.2015 N ММВ-7-6/68@ (ред. от 29.01.2016) </a:t>
            </a:r>
            <a:r>
              <a:rPr lang="ru-RU" i="1" dirty="0" smtClean="0">
                <a:solidFill>
                  <a:schemeClr val="tx1"/>
                </a:solidFill>
              </a:rPr>
              <a:t>«О </a:t>
            </a:r>
            <a:r>
              <a:rPr lang="ru-RU" i="1" dirty="0">
                <a:solidFill>
                  <a:schemeClr val="tx1"/>
                </a:solidFill>
              </a:rPr>
              <a:t>проведении опытной и опытно-промышленной эксплуатации программных средств, обеспечивающих автоматизацию перекрестных проверок, реализующих функции камеральной налоговой проверки налоговых деклараций по НДС на основе сведений из книг покупок, книг продаж и журналов учета выставленных и полученных </a:t>
            </a:r>
            <a:r>
              <a:rPr lang="ru-RU" i="1" dirty="0" smtClean="0">
                <a:solidFill>
                  <a:schemeClr val="tx1"/>
                </a:solidFill>
              </a:rPr>
              <a:t>счетов-фактур».</a:t>
            </a:r>
            <a:endParaRPr lang="ru-RU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404664"/>
            <a:ext cx="10687770" cy="648072"/>
          </a:xfrm>
        </p:spPr>
        <p:txBody>
          <a:bodyPr/>
          <a:lstStyle/>
          <a:p>
            <a:pPr algn="ctr"/>
            <a:r>
              <a:rPr lang="ru-RU" sz="3200" dirty="0"/>
              <a:t>РАСХОЖДЕНИЯ ПО </a:t>
            </a:r>
            <a:r>
              <a:rPr lang="ru-RU" sz="3200" dirty="0" smtClean="0"/>
              <a:t>СЧЕТАМ-ФАКТУРАМ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1424" y="1052736"/>
            <a:ext cx="10297144" cy="538338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Расхождение </a:t>
            </a:r>
            <a:r>
              <a:rPr lang="ru-RU" sz="1800" b="1" dirty="0">
                <a:solidFill>
                  <a:schemeClr val="tx1"/>
                </a:solidFill>
              </a:rPr>
              <a:t>-</a:t>
            </a:r>
            <a:r>
              <a:rPr lang="ru-RU" sz="1800" dirty="0">
                <a:solidFill>
                  <a:schemeClr val="tx1"/>
                </a:solidFill>
              </a:rPr>
              <a:t> Ошибка в налоговой декларации (расчете) и (или) противоречия между сведениями, содержащимися в представленных документах, либо несоответствия сведений, представленных налогоплательщиком, сведениям, содержащимся в документах, имеющихся у налогового органа, и полученным им в ходе налогового контроля. В «АСК НДС-2» рассматриваются расхождения двух типов: Расхождение по СФ и Расхождение по КС и (или) ФЛК.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Расхождения </a:t>
            </a:r>
            <a:r>
              <a:rPr lang="ru-RU" sz="1800" b="1" dirty="0">
                <a:solidFill>
                  <a:schemeClr val="tx1"/>
                </a:solidFill>
              </a:rPr>
              <a:t>по СФ (счетам-фактурам)</a:t>
            </a:r>
            <a:r>
              <a:rPr lang="ru-RU" sz="1800" dirty="0">
                <a:solidFill>
                  <a:schemeClr val="tx1"/>
                </a:solidFill>
              </a:rPr>
              <a:t> - Расхождения, отражающие несоответствия в книгах покупок/продаж и журналах учета выставленных и полученных счетов-фактур (как при сопоставлении с данными других контрагентов, так и по книгам/журналам одного налогоплательщика).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«</a:t>
            </a:r>
            <a:r>
              <a:rPr lang="ru-RU" sz="1800" b="1" dirty="0">
                <a:solidFill>
                  <a:schemeClr val="tx1"/>
                </a:solidFill>
              </a:rPr>
              <a:t>АСК НДС-2»</a:t>
            </a:r>
            <a:r>
              <a:rPr lang="ru-RU" sz="1800" dirty="0">
                <a:solidFill>
                  <a:schemeClr val="tx1"/>
                </a:solidFill>
              </a:rPr>
              <a:t> сопоставляет НДС, начисленный продавцом (по книге продаж), и НДС, принятый к вычету покупателем (по книге покупок), то есть проводятся "перекрестные" проверки в отношении счетов-фактур, отраженных в разделе 8 декларации у покупателя и в разделе 9 - у продавца. Если эти данные не совпадают, программа выясняет, отразил ли реализацию продавец и насколько правомерно покупатель заявил вычеты по </a:t>
            </a:r>
            <a:r>
              <a:rPr lang="ru-RU" sz="1800" dirty="0" smtClean="0">
                <a:solidFill>
                  <a:schemeClr val="tx1"/>
                </a:solidFill>
              </a:rPr>
              <a:t>налогу. </a:t>
            </a:r>
            <a:r>
              <a:rPr lang="ru-RU" sz="1800" b="1" dirty="0" smtClean="0">
                <a:solidFill>
                  <a:schemeClr val="tx1"/>
                </a:solidFill>
              </a:rPr>
              <a:t>Расхождения </a:t>
            </a:r>
            <a:r>
              <a:rPr lang="ru-RU" sz="1800" b="1" dirty="0">
                <a:solidFill>
                  <a:schemeClr val="tx1"/>
                </a:solidFill>
              </a:rPr>
              <a:t>бывают двух </a:t>
            </a:r>
            <a:r>
              <a:rPr lang="ru-RU" sz="1800" b="1" dirty="0" smtClean="0">
                <a:solidFill>
                  <a:schemeClr val="tx1"/>
                </a:solidFill>
              </a:rPr>
              <a:t>видов</a:t>
            </a:r>
            <a:r>
              <a:rPr lang="ru-RU" sz="1800" b="1" dirty="0">
                <a:solidFill>
                  <a:schemeClr val="tx1"/>
                </a:solidFill>
              </a:rPr>
              <a:t>: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Первый </a:t>
            </a:r>
            <a:r>
              <a:rPr lang="ru-RU" sz="1800" b="1" dirty="0" smtClean="0">
                <a:solidFill>
                  <a:schemeClr val="tx1"/>
                </a:solidFill>
              </a:rPr>
              <a:t>вид - </a:t>
            </a:r>
            <a:r>
              <a:rPr lang="ru-RU" sz="1800" b="1" dirty="0">
                <a:solidFill>
                  <a:schemeClr val="tx1"/>
                </a:solidFill>
              </a:rPr>
              <a:t>Расхождения вида «НДС</a:t>
            </a:r>
            <a:r>
              <a:rPr lang="ru-RU" sz="1800" b="1" dirty="0" smtClean="0">
                <a:solidFill>
                  <a:schemeClr val="tx1"/>
                </a:solidFill>
              </a:rPr>
              <a:t>» </a:t>
            </a:r>
            <a:r>
              <a:rPr lang="ru-RU" sz="1800" dirty="0" smtClean="0">
                <a:solidFill>
                  <a:schemeClr val="tx1"/>
                </a:solidFill>
              </a:rPr>
              <a:t>и </a:t>
            </a:r>
            <a:r>
              <a:rPr lang="ru-RU" sz="1800" dirty="0">
                <a:solidFill>
                  <a:schemeClr val="tx1"/>
                </a:solidFill>
              </a:rPr>
              <a:t>означает, что оба контрагента показали сделки в декларациях, но у них не сошлись суммы налога. 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Второй вид - Расхождения вида «Разрыв»</a:t>
            </a:r>
            <a:r>
              <a:rPr lang="ru-RU" sz="1800" dirty="0" smtClean="0">
                <a:solidFill>
                  <a:schemeClr val="tx1"/>
                </a:solidFill>
              </a:rPr>
              <a:t>. </a:t>
            </a:r>
            <a:r>
              <a:rPr lang="ru-RU" sz="1800" dirty="0">
                <a:solidFill>
                  <a:schemeClr val="tx1"/>
                </a:solidFill>
              </a:rPr>
              <a:t>Он означает, что контрагент не представил декларацию, или сдал декларацию с нулевыми показателями, или операция отсутствует, или сильно искажены данные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332656"/>
            <a:ext cx="10831786" cy="648072"/>
          </a:xfrm>
        </p:spPr>
        <p:txBody>
          <a:bodyPr/>
          <a:lstStyle/>
          <a:p>
            <a:pPr algn="ctr"/>
            <a:r>
              <a:rPr lang="ru-RU" sz="3200" dirty="0"/>
              <a:t>РАСХОЖДЕНИЯ ПО КОНТРОЛЬНЫМ СООТНОШЕНИЯМ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16" y="980728"/>
            <a:ext cx="10369152" cy="5455396"/>
          </a:xfrm>
        </p:spPr>
        <p:txBody>
          <a:bodyPr/>
          <a:lstStyle/>
          <a:p>
            <a:r>
              <a:rPr lang="ru-RU" sz="1800" b="1" dirty="0">
                <a:solidFill>
                  <a:schemeClr val="tx1"/>
                </a:solidFill>
              </a:rPr>
              <a:t>Расхождения по КС (контрольным соотношениям)</a:t>
            </a:r>
            <a:r>
              <a:rPr lang="ru-RU" sz="1800" dirty="0">
                <a:solidFill>
                  <a:schemeClr val="tx1"/>
                </a:solidFill>
              </a:rPr>
              <a:t> - Расхождения, отражающие невыполнение контрольных соотношений по налоговой декларации по налогу на добавленную стоимость, включающей книги покупок, книги продаж и журналы учета полученных и выставленных счетов-фактур.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Письмом </a:t>
            </a:r>
            <a:r>
              <a:rPr lang="ru-RU" sz="1800" b="1" dirty="0">
                <a:solidFill>
                  <a:schemeClr val="tx1"/>
                </a:solidFill>
              </a:rPr>
              <a:t>ФНС России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b="1" dirty="0">
                <a:solidFill>
                  <a:schemeClr val="tx1"/>
                </a:solidFill>
              </a:rPr>
              <a:t>от 23 марта 2015г N ГД-4-3/4550@</a:t>
            </a:r>
            <a:r>
              <a:rPr lang="ru-RU" sz="1800" dirty="0">
                <a:solidFill>
                  <a:schemeClr val="tx1"/>
                </a:solidFill>
              </a:rPr>
              <a:t> «О направлении контрольных соотношений показателей налоговой декларации по налогу на добавленную стоимость» установлены Контрольные соотношения показателей, утвержденные </a:t>
            </a:r>
            <a:r>
              <a:rPr lang="ru-RU" sz="1800" b="1" dirty="0">
                <a:solidFill>
                  <a:schemeClr val="tx1"/>
                </a:solidFill>
              </a:rPr>
              <a:t>приказом ФНС России от 29.10.2014 N ММВ-7-3/558@</a:t>
            </a:r>
            <a:r>
              <a:rPr lang="ru-RU" sz="1800" dirty="0">
                <a:solidFill>
                  <a:schemeClr val="tx1"/>
                </a:solidFill>
              </a:rPr>
              <a:t> "Об утверждении формы налоговой декларации по налогу на добавленную стоимость, порядка ее заполнения, а также формата представления налоговой декларации по налогу на добавленную стоимость в электронной форме".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Зачастую </a:t>
            </a:r>
            <a:r>
              <a:rPr lang="ru-RU" sz="1800" b="1" dirty="0">
                <a:solidFill>
                  <a:schemeClr val="tx1"/>
                </a:solidFill>
              </a:rPr>
              <a:t>расхождения по Контрольным соотношениям </a:t>
            </a:r>
            <a:r>
              <a:rPr lang="ru-RU" sz="1800" dirty="0">
                <a:solidFill>
                  <a:schemeClr val="tx1"/>
                </a:solidFill>
              </a:rPr>
              <a:t>(далее – расхождения по КС) носят технический характер, однако, в случае, если допущенная ошибка приводит к искажению данных, содержащихся в разделе 3 декларации по НДС, приводит к занижению суммы налога, подлежащей уплате в бюджет/завышению суммы, заявленной к возмещению из бюджета.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ФЛК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- Форматно-логический контроль налоговой декларации по налогу на добавленную стоимость.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АИС </a:t>
            </a:r>
            <a:r>
              <a:rPr lang="ru-RU" sz="1800" b="1" dirty="0">
                <a:solidFill>
                  <a:schemeClr val="tx1"/>
                </a:solidFill>
              </a:rPr>
              <a:t>«Налог-3» (АСК НДС-2) </a:t>
            </a:r>
            <a:r>
              <a:rPr lang="ru-RU" sz="1800" dirty="0">
                <a:solidFill>
                  <a:schemeClr val="tx1"/>
                </a:solidFill>
              </a:rPr>
              <a:t>проверяет разделы с 8 по 12 декларации по НДС на предмет соответствия форматно-логическому контролю (ФЛК). Например, в графах, где должны быть числовые значения (дата, сумма) присутствуют буквенные значения, либо дата записи соответствует более позднему периоду, чем период составления декларации по НДС.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332656"/>
            <a:ext cx="10687770" cy="864096"/>
          </a:xfrm>
        </p:spPr>
        <p:txBody>
          <a:bodyPr/>
          <a:lstStyle/>
          <a:p>
            <a:pPr algn="ctr"/>
            <a:r>
              <a:rPr lang="ru-RU" dirty="0"/>
              <a:t>АВТОТРЕБОВАНИЕ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1424" y="1340768"/>
            <a:ext cx="10297144" cy="489654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случае выявления АИС «Налог-3» (АСК НДС-2) ошибок в налоговой декларации (расчете) и (или) противоречий между сведениями, содержащимися в представленных документах, либо выявлены несоответствия сведений, представленных налогоплательщиком, сведениям, содержащимся в документах, имеющихся у налогового органа, и полученным им в ходе налогового контроля, на основании пункта 3 статьи 88 Налогового кодекса </a:t>
            </a: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адрес налогоплательщика направляется Автотребование о представлении в течение пяти рабочих дней необходимых пояснений или внесения соответствующих исправлений в установленный срок.</a:t>
            </a: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Автотребование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- Требование о представлении пояснений, направляемое в автоматизированном режиме налогоплательщику в соответствии с пунктом 3 статьи 88 Налогового кодекса.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Автотребование </a:t>
            </a:r>
            <a:r>
              <a:rPr lang="ru-RU" b="1" dirty="0">
                <a:solidFill>
                  <a:schemeClr val="tx1"/>
                </a:solidFill>
              </a:rPr>
              <a:t>автоматически формируется системой после нахождения расхождений по КС или обнаружения дефектных записей по СФ (расхождения ФЛК, СФ), и автоматически направляется налогоплательщику, подавшему декларацию.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404664"/>
            <a:ext cx="10615762" cy="504056"/>
          </a:xfrm>
        </p:spPr>
        <p:txBody>
          <a:bodyPr/>
          <a:lstStyle/>
          <a:p>
            <a:pPr algn="ctr"/>
            <a:r>
              <a:rPr lang="ru-RU" sz="3200" dirty="0" smtClean="0"/>
              <a:t>квитанция </a:t>
            </a:r>
            <a:r>
              <a:rPr lang="ru-RU" sz="3200" dirty="0"/>
              <a:t>о </a:t>
            </a:r>
            <a:r>
              <a:rPr lang="ru-RU" sz="3200" dirty="0" smtClean="0"/>
              <a:t>приеме документов по ТКС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16" y="908720"/>
            <a:ext cx="10369152" cy="5616624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</a:rPr>
              <a:t>В соответствие </a:t>
            </a:r>
            <a:r>
              <a:rPr lang="ru-RU" sz="1800" b="1" dirty="0">
                <a:solidFill>
                  <a:schemeClr val="tx1"/>
                </a:solidFill>
              </a:rPr>
              <a:t>с пунктом 5.1 статьи 23 Налогового кодекса</a:t>
            </a:r>
            <a:r>
              <a:rPr lang="ru-RU" sz="1800" dirty="0">
                <a:solidFill>
                  <a:schemeClr val="tx1"/>
                </a:solidFill>
              </a:rPr>
              <a:t> лицо, относящееся к категории налогоплательщиков, обязанных в соответствии с пунктом 3 статьи 80 Налогового кодекса представлять налоговые декларации (расчеты) в электронной форме, должно не позднее 10 дней со дня возникновения любого из оснований отнесения этого лица к указанной категории налогоплательщиков обеспечить получение документов, которые используются налоговыми органами при реализации своих полномочий в отношениях, регулируемых законодательством о налогах и сборах, от налогового органа по месту учета в электронной форме по телекоммуникационным каналам связи через оператора электронного документооборота.</a:t>
            </a:r>
          </a:p>
          <a:p>
            <a:r>
              <a:rPr lang="ru-RU" sz="1800" dirty="0">
                <a:solidFill>
                  <a:schemeClr val="tx1"/>
                </a:solidFill>
              </a:rPr>
              <a:t>Указанное в абзаце первом настоящего пункта лицо </a:t>
            </a:r>
            <a:r>
              <a:rPr lang="ru-RU" sz="1800" b="1" dirty="0">
                <a:solidFill>
                  <a:schemeClr val="tx1"/>
                </a:solidFill>
              </a:rPr>
              <a:t>обязано передать</a:t>
            </a:r>
            <a:r>
              <a:rPr lang="ru-RU" sz="1800" dirty="0">
                <a:solidFill>
                  <a:schemeClr val="tx1"/>
                </a:solidFill>
              </a:rPr>
              <a:t> налоговому органу в электронной форме по телекоммуникационным каналам связи через оператора электронного документооборота </a:t>
            </a:r>
            <a:r>
              <a:rPr lang="ru-RU" sz="1800" b="1" dirty="0">
                <a:solidFill>
                  <a:schemeClr val="tx1"/>
                </a:solidFill>
              </a:rPr>
              <a:t>квитанцию о приеме таких документов в течение шести дней со дня их отправки налоговым органом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В </a:t>
            </a:r>
            <a:r>
              <a:rPr lang="ru-RU" sz="1800" dirty="0">
                <a:solidFill>
                  <a:schemeClr val="tx1"/>
                </a:solidFill>
              </a:rPr>
              <a:t>соответствие с </a:t>
            </a:r>
            <a:r>
              <a:rPr lang="ru-RU" sz="1800" b="1" dirty="0">
                <a:solidFill>
                  <a:schemeClr val="tx1"/>
                </a:solidFill>
              </a:rPr>
              <a:t>подпунктом 2) пункта 3 статьи 76 Налогового кодекса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b="1" dirty="0">
                <a:solidFill>
                  <a:schemeClr val="tx1"/>
                </a:solidFill>
              </a:rPr>
              <a:t>в случае неисполнения налогоплательщиком-организацией установленной пунктом 5.1 статьи 23 Налогового кодекса</a:t>
            </a:r>
            <a:r>
              <a:rPr lang="ru-RU" sz="1800" dirty="0">
                <a:solidFill>
                  <a:schemeClr val="tx1"/>
                </a:solidFill>
              </a:rPr>
              <a:t> обязанности по передаче налоговому органу квитанции о приеме требования о представлении документов, требования о представлении пояснений и (или) уведомления о вызове в налоговый орган - в течение 10 дней со дня истечения срока, установленного для передачи налогоплательщиком-организацией квитанции о приеме документов, направленных налоговым органом, </a:t>
            </a:r>
            <a:r>
              <a:rPr lang="ru-RU" sz="1800" b="1" dirty="0">
                <a:solidFill>
                  <a:schemeClr val="tx1"/>
                </a:solidFill>
              </a:rPr>
              <a:t>принимается Решение о приостановлении операций налогоплательщика-организации по его счетам</a:t>
            </a:r>
            <a:r>
              <a:rPr lang="ru-RU" sz="1800" dirty="0">
                <a:solidFill>
                  <a:schemeClr val="tx1"/>
                </a:solidFill>
              </a:rPr>
              <a:t> в банке и переводов его </a:t>
            </a:r>
            <a:r>
              <a:rPr lang="ru-RU" dirty="0">
                <a:solidFill>
                  <a:schemeClr val="tx1"/>
                </a:solidFill>
              </a:rPr>
              <a:t>электронных денежных средств.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62" y="404664"/>
            <a:ext cx="10831786" cy="57606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200" dirty="0" smtClean="0"/>
              <a:t>ПРЕДСТАВЛЕНИЯ ПОЯСНЕНИЙ </a:t>
            </a:r>
            <a:r>
              <a:rPr lang="ru-RU" sz="3200" dirty="0"/>
              <a:t>ПО ТКС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7408" y="980728"/>
            <a:ext cx="10513168" cy="5688632"/>
          </a:xfrm>
        </p:spPr>
        <p:txBody>
          <a:bodyPr/>
          <a:lstStyle/>
          <a:p>
            <a:r>
              <a:rPr lang="ru-RU" sz="1800" b="1" dirty="0">
                <a:solidFill>
                  <a:schemeClr val="tx1"/>
                </a:solidFill>
              </a:rPr>
              <a:t>В соответствие с абзацем 4 пункта 3 статьи 88 Налогового кодекса </a:t>
            </a:r>
            <a:r>
              <a:rPr lang="ru-RU" sz="1800" dirty="0">
                <a:solidFill>
                  <a:schemeClr val="tx1"/>
                </a:solidFill>
              </a:rPr>
              <a:t>налогоплательщики, на которых возложена обязанность представлять налоговую декларацию по налогу на добавленную стоимость в электронной форме, при проведении камеральной налоговой проверки такой налоговой декларации представляют пояснения, предусмотренные настоящим пунктом, в электронной форме по телекоммуникационным каналам связи через оператора электронного документооборота по формату, установленному федеральным органом исполнительной власти, уполномоченным по контролю и надзору в области налогов и сборов. </a:t>
            </a:r>
            <a:r>
              <a:rPr lang="ru-RU" sz="1800" b="1" dirty="0">
                <a:solidFill>
                  <a:schemeClr val="tx1"/>
                </a:solidFill>
              </a:rPr>
              <a:t>При представлении указанных пояснений не по формату, установленному федеральным органом исполнительной власти, уполномоченным по контролю и надзору в области налогов и сборов, или на бумажном носителе такие пояснения не считаются представленными.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i="1" dirty="0" smtClean="0">
                <a:solidFill>
                  <a:schemeClr val="tx1"/>
                </a:solidFill>
              </a:rPr>
              <a:t>Формат </a:t>
            </a:r>
            <a:r>
              <a:rPr lang="ru-RU" sz="1800" i="1" dirty="0">
                <a:solidFill>
                  <a:schemeClr val="tx1"/>
                </a:solidFill>
              </a:rPr>
              <a:t>установлен Приказом ФНС России от 16.12.2016 N ММВ-7-15/682@ "Об утверждении формата представления пояснений к налоговой декларации по налогу на добавленную стоимость в электронной форме" (Зарегистрировано в Минюсте России 13.01.2017 N 45195).</a:t>
            </a:r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Для </a:t>
            </a:r>
            <a:r>
              <a:rPr lang="ru-RU" sz="1800" dirty="0">
                <a:solidFill>
                  <a:schemeClr val="tx1"/>
                </a:solidFill>
              </a:rPr>
              <a:t>возможности пояснения записей в формализованном виде используются формы приложений согласно Приложениям N </a:t>
            </a:r>
            <a:r>
              <a:rPr lang="ru-RU" sz="1800" dirty="0" err="1">
                <a:solidFill>
                  <a:schemeClr val="tx1"/>
                </a:solidFill>
              </a:rPr>
              <a:t>N</a:t>
            </a:r>
            <a:r>
              <a:rPr lang="ru-RU" sz="1800" dirty="0">
                <a:solidFill>
                  <a:schemeClr val="tx1"/>
                </a:solidFill>
              </a:rPr>
              <a:t> 2.1 - 2.9 к Рекомендациям, утвержденным Письмом ФНС России от 16.07.2013 N АС-4-2/12705 (п. 2.7 указанных Рекомендаций).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Внесение </a:t>
            </a:r>
            <a:r>
              <a:rPr lang="ru-RU" sz="1800" dirty="0">
                <a:solidFill>
                  <a:schemeClr val="tx1"/>
                </a:solidFill>
              </a:rPr>
              <a:t>налогоплательщиком изменений в налоговую декларацию по НДС путем представления формализованных пояснений позволяет устранить выявленные АИС «Налог-3» (АСК НДС-2) расхождения/несоответствия без предоставления уточненной (корректирующей) налоговой декларации по НДС.</a:t>
            </a:r>
          </a:p>
          <a:p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448" y="548680"/>
            <a:ext cx="10543754" cy="57606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200" dirty="0"/>
              <a:t>ПРИВЛЕЧЕНИЕ </a:t>
            </a:r>
            <a:r>
              <a:rPr lang="ru-RU" sz="3200" dirty="0" smtClean="0"/>
              <a:t>К НАЛОГОВОЙ </a:t>
            </a:r>
            <a:r>
              <a:rPr lang="ru-RU" sz="3200" dirty="0"/>
              <a:t>ОТВЕТСТВЕННОСТИ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55440" y="1412776"/>
            <a:ext cx="10255722" cy="44644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	В </a:t>
            </a:r>
            <a:r>
              <a:rPr lang="ru-RU" dirty="0">
                <a:solidFill>
                  <a:schemeClr val="tx1"/>
                </a:solidFill>
              </a:rPr>
              <a:t>соответствие </a:t>
            </a:r>
            <a:r>
              <a:rPr lang="ru-RU" b="1" dirty="0">
                <a:solidFill>
                  <a:schemeClr val="tx1"/>
                </a:solidFill>
              </a:rPr>
              <a:t>со статьей 129.1. Налогового кодекса</a:t>
            </a:r>
            <a:r>
              <a:rPr lang="ru-RU" dirty="0">
                <a:solidFill>
                  <a:schemeClr val="tx1"/>
                </a:solidFill>
              </a:rPr>
              <a:t> в случае неправомерного несообщения (несвоевременного сообщения) лицом сведений, которые в соответствии с Налоговым кодексом это лицо должно сообщить налоговому органу, в том числе непредставление (несвоевременное представление) лицом в налоговый орган предусмотренных пунктом 3 статьи 88 Налогового кодекса пояснений в случае непредставления в установленный срок уточненной налоговой декларации, при отсутствии признаков налогового правонарушения, предусмотренного статьей 126 Налогового </a:t>
            </a:r>
            <a:r>
              <a:rPr lang="ru-RU" dirty="0" smtClean="0">
                <a:solidFill>
                  <a:schemeClr val="tx1"/>
                </a:solidFill>
              </a:rPr>
              <a:t>кодекса,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- влечет взыскание штрафа в размере </a:t>
            </a:r>
            <a:r>
              <a:rPr lang="ru-RU" b="1" dirty="0">
                <a:solidFill>
                  <a:schemeClr val="tx1"/>
                </a:solidFill>
              </a:rPr>
              <a:t>5 000 рублей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	Те </a:t>
            </a:r>
            <a:r>
              <a:rPr lang="ru-RU" dirty="0">
                <a:solidFill>
                  <a:schemeClr val="tx1"/>
                </a:solidFill>
              </a:rPr>
              <a:t>же деяния, совершенные повторно в течение календарного года,</a:t>
            </a:r>
          </a:p>
          <a:p>
            <a:r>
              <a:rPr lang="ru-RU" dirty="0">
                <a:solidFill>
                  <a:schemeClr val="tx1"/>
                </a:solidFill>
              </a:rPr>
              <a:t>- влекут взыскание штрафа в размере </a:t>
            </a:r>
            <a:r>
              <a:rPr lang="ru-RU" b="1" dirty="0">
                <a:solidFill>
                  <a:schemeClr val="tx1"/>
                </a:solidFill>
              </a:rPr>
              <a:t>20 000 рублей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448" y="332656"/>
            <a:ext cx="9760919" cy="1152128"/>
          </a:xfrm>
        </p:spPr>
        <p:txBody>
          <a:bodyPr/>
          <a:lstStyle/>
          <a:p>
            <a:pPr algn="ctr"/>
            <a:r>
              <a:rPr lang="ru-RU" sz="3200" dirty="0"/>
              <a:t>О ПРИЗНАНИИ НАЛОГОВОЙ ДЕКЛАРАЦИИ НЕПРЕДСТАВЛЕННОЙ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1424" y="1412776"/>
            <a:ext cx="10297144" cy="5023348"/>
          </a:xfrm>
        </p:spPr>
        <p:txBody>
          <a:bodyPr/>
          <a:lstStyle/>
          <a:p>
            <a:r>
              <a:rPr lang="ru-RU" sz="1800" b="1" dirty="0">
                <a:solidFill>
                  <a:schemeClr val="tx1"/>
                </a:solidFill>
              </a:rPr>
              <a:t>Федеральным законом от 23.11.2020 N 374-ФЗ</a:t>
            </a:r>
            <a:r>
              <a:rPr lang="ru-RU" sz="1800" dirty="0">
                <a:solidFill>
                  <a:schemeClr val="tx1"/>
                </a:solidFill>
              </a:rPr>
              <a:t> (ред. от 26.03.2022) "О внесении изменений в части первую и вторую Налогового кодекса Российской Федерации и отдельные законодательные акты Российской Федерации" статья 80 Налогового кодекса </a:t>
            </a:r>
            <a:r>
              <a:rPr lang="ru-RU" sz="1800" dirty="0" smtClean="0">
                <a:solidFill>
                  <a:schemeClr val="tx1"/>
                </a:solidFill>
              </a:rPr>
              <a:t>дополнена </a:t>
            </a:r>
            <a:r>
              <a:rPr lang="ru-RU" sz="1800" dirty="0">
                <a:solidFill>
                  <a:schemeClr val="tx1"/>
                </a:solidFill>
              </a:rPr>
              <a:t>п. 4.1 и 4.2.: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Налоговая декларация (расчет) будет считаться непредставленной</a:t>
            </a:r>
            <a:r>
              <a:rPr lang="ru-RU" sz="1800" dirty="0">
                <a:solidFill>
                  <a:schemeClr val="tx1"/>
                </a:solidFill>
              </a:rPr>
              <a:t>, если при проведении камеральной налоговой проверки на основе такой налоговой декларации (расчета) установлено хотя бы одно из следующих обстоятельств: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в ходе мероприятий налогового контроля установлен факт подписания налоговой декларации (расчета) неуполномоченным лицом;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физическое лицо, имеющее право без доверенности действовать от имени налогоплательщика (плательщика сбора, плательщика страховых взносов, налогового агента) и подписавшее налоговую декларацию (расчет), дисквалифицировано на основании вступившего в силу постановления о дисквалификации по делу об административном правонарушении и срок, на который установлена дисквалификация, не истек ранее даты представления в налоговый орган такой налоговой декларации (расчета);</a:t>
            </a:r>
          </a:p>
          <a:p>
            <a:r>
              <a:rPr lang="ru-RU" sz="1800" dirty="0">
                <a:solidFill>
                  <a:schemeClr val="tx1"/>
                </a:solidFill>
              </a:rPr>
              <a:t>- в Едином государственном реестре записей актов гражданского состояния содержатся сведения о дате смерти физического лица, наступившей ранее даты подписания налоговой декларации (расчета) усиленной квалифицированной электронной подписью этого физического лица;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734329"/>
      </p:ext>
    </p:extLst>
  </p:cSld>
  <p:clrMapOvr>
    <a:masterClrMapping/>
  </p:clrMapOvr>
</p:sld>
</file>

<file path=ppt/theme/theme1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20366</TotalTime>
  <Words>2329</Words>
  <Application>Microsoft Office PowerPoint</Application>
  <PresentationFormat>Произвольный</PresentationFormat>
  <Paragraphs>119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5_Present_FNS2012_A4</vt:lpstr>
      <vt:lpstr>Применение информационных технологий при проведении контрольных мероприятий Спикер: заместитель начальника отдела камерального контроля НДС Руттен Артем Сергеевич</vt:lpstr>
      <vt:lpstr>Презентация PowerPoint</vt:lpstr>
      <vt:lpstr>РАСХОЖДЕНИЯ ПО СЧЕТАМ-ФАКТУРАМ </vt:lpstr>
      <vt:lpstr>РАСХОЖДЕНИЯ ПО КОНТРОЛЬНЫМ СООТНОШЕНИЯМ</vt:lpstr>
      <vt:lpstr>АВТОТРЕБОВАНИЕ</vt:lpstr>
      <vt:lpstr>квитанция о приеме документов по ТКС</vt:lpstr>
      <vt:lpstr>ПРЕДСТАВЛЕНИЯ ПОЯСНЕНИЙ ПО ТКС</vt:lpstr>
      <vt:lpstr>ПРИВЛЕЧЕНИЕ К НАЛОГОВОЙ ОТВЕТСТВЕННОСТИ</vt:lpstr>
      <vt:lpstr>О ПРИЗНАНИИ НАЛОГОВОЙ ДЕКЛАРАЦИИ НЕПРЕДСТАВЛЕННОЙ</vt:lpstr>
      <vt:lpstr>Презентация PowerPoint</vt:lpstr>
      <vt:lpstr>О ПРИЗНАНИИ НАЛОГОВОЙ ДЕКЛАРАЦИИ НЕПРЕДСТАВЛЕННОЙ В СЛУЧАЕ НАРУШЕНИЯ КС</vt:lpstr>
      <vt:lpstr>Презентация PowerPoint</vt:lpstr>
      <vt:lpstr>АВТОЦЕПОЧКИ</vt:lpstr>
      <vt:lpstr>Информационно-аналитическая система контрольного блока (ИАС КБ)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Силакова Светлана Сергеевна</dc:creator>
  <cp:lastModifiedBy>Руттен Артем Сергеевич</cp:lastModifiedBy>
  <cp:revision>600</cp:revision>
  <cp:lastPrinted>2021-05-06T15:48:32Z</cp:lastPrinted>
  <dcterms:created xsi:type="dcterms:W3CDTF">2016-03-09T07:13:01Z</dcterms:created>
  <dcterms:modified xsi:type="dcterms:W3CDTF">2022-08-12T01:41:54Z</dcterms:modified>
</cp:coreProperties>
</file>