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7" r:id="rId1"/>
  </p:sldMasterIdLst>
  <p:notesMasterIdLst>
    <p:notesMasterId r:id="rId16"/>
  </p:notesMasterIdLst>
  <p:sldIdLst>
    <p:sldId id="283" r:id="rId2"/>
    <p:sldId id="378" r:id="rId3"/>
    <p:sldId id="379" r:id="rId4"/>
    <p:sldId id="380" r:id="rId5"/>
    <p:sldId id="381" r:id="rId6"/>
    <p:sldId id="395" r:id="rId7"/>
    <p:sldId id="396" r:id="rId8"/>
    <p:sldId id="397" r:id="rId9"/>
    <p:sldId id="398" r:id="rId10"/>
    <p:sldId id="399" r:id="rId11"/>
    <p:sldId id="383" r:id="rId12"/>
    <p:sldId id="384" r:id="rId13"/>
    <p:sldId id="385" r:id="rId14"/>
    <p:sldId id="287" r:id="rId15"/>
  </p:sldIdLst>
  <p:sldSz cx="12192000" cy="6858000"/>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Касянюк Алексей Александрович" initials="КАА" lastIdx="2" clrIdx="0">
    <p:extLst/>
  </p:cmAuthor>
  <p:cmAuthor id="2" name="Воробьев Алексей Максимович" initials="ВАМ" lastIdx="3" clrIdx="1">
    <p:extLst/>
  </p:cmAuthor>
  <p:cmAuthor id="3" name="Шмелев Алексей Константинович"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DEEEF"/>
    <a:srgbClr val="FFF6C1"/>
    <a:srgbClr val="FDE6D3"/>
    <a:srgbClr val="FCD9BC"/>
    <a:srgbClr val="FAB882"/>
    <a:srgbClr val="2B6CA7"/>
    <a:srgbClr val="6C81B4"/>
    <a:srgbClr val="4F81BD"/>
    <a:srgbClr val="F79646"/>
    <a:srgbClr val="C0504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0" autoAdjust="0"/>
    <p:restoredTop sz="71875" autoAdjust="0"/>
  </p:normalViewPr>
  <p:slideViewPr>
    <p:cSldViewPr>
      <p:cViewPr varScale="1">
        <p:scale>
          <a:sx n="92" d="100"/>
          <a:sy n="92" d="100"/>
        </p:scale>
        <p:origin x="-1200"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7" y="4"/>
            <a:ext cx="2945659" cy="496411"/>
          </a:xfrm>
          <a:prstGeom prst="rect">
            <a:avLst/>
          </a:prstGeom>
        </p:spPr>
        <p:txBody>
          <a:bodyPr vert="horz" lIns="92433" tIns="46216" rIns="92433" bIns="46216" rtlCol="0"/>
          <a:lstStyle>
            <a:lvl1pPr algn="l">
              <a:defRPr sz="1200"/>
            </a:lvl1pPr>
          </a:lstStyle>
          <a:p>
            <a:endParaRPr lang="ru-RU"/>
          </a:p>
        </p:txBody>
      </p:sp>
      <p:sp>
        <p:nvSpPr>
          <p:cNvPr id="3" name="Дата 2"/>
          <p:cNvSpPr>
            <a:spLocks noGrp="1"/>
          </p:cNvSpPr>
          <p:nvPr>
            <p:ph type="dt" idx="1"/>
          </p:nvPr>
        </p:nvSpPr>
        <p:spPr>
          <a:xfrm>
            <a:off x="3850449" y="4"/>
            <a:ext cx="2945659" cy="496411"/>
          </a:xfrm>
          <a:prstGeom prst="rect">
            <a:avLst/>
          </a:prstGeom>
        </p:spPr>
        <p:txBody>
          <a:bodyPr vert="horz" lIns="92433" tIns="46216" rIns="92433" bIns="46216" rtlCol="0"/>
          <a:lstStyle>
            <a:lvl1pPr algn="r">
              <a:defRPr sz="1200"/>
            </a:lvl1pPr>
          </a:lstStyle>
          <a:p>
            <a:fld id="{851BFEE2-8C22-486B-B394-4F571AC208F5}" type="datetimeFigureOut">
              <a:rPr lang="ru-RU" smtClean="0"/>
              <a:pPr/>
              <a:t>12.08.2022</a:t>
            </a:fld>
            <a:endParaRPr lang="ru-RU"/>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2433" tIns="46216" rIns="92433" bIns="46216" rtlCol="0" anchor="ctr"/>
          <a:lstStyle/>
          <a:p>
            <a:endParaRPr lang="ru-RU"/>
          </a:p>
        </p:txBody>
      </p:sp>
      <p:sp>
        <p:nvSpPr>
          <p:cNvPr id="5" name="Заметки 4"/>
          <p:cNvSpPr>
            <a:spLocks noGrp="1"/>
          </p:cNvSpPr>
          <p:nvPr>
            <p:ph type="body" sz="quarter" idx="3"/>
          </p:nvPr>
        </p:nvSpPr>
        <p:spPr>
          <a:xfrm>
            <a:off x="679768" y="4715911"/>
            <a:ext cx="5438140" cy="4467702"/>
          </a:xfrm>
          <a:prstGeom prst="rect">
            <a:avLst/>
          </a:prstGeom>
        </p:spPr>
        <p:txBody>
          <a:bodyPr vert="horz" lIns="92433" tIns="46216" rIns="92433" bIns="46216"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7" y="9430094"/>
            <a:ext cx="2945659" cy="496411"/>
          </a:xfrm>
          <a:prstGeom prst="rect">
            <a:avLst/>
          </a:prstGeom>
        </p:spPr>
        <p:txBody>
          <a:bodyPr vert="horz" lIns="92433" tIns="46216" rIns="92433" bIns="46216" rtlCol="0" anchor="b"/>
          <a:lstStyle>
            <a:lvl1pPr algn="l">
              <a:defRPr sz="1200"/>
            </a:lvl1pPr>
          </a:lstStyle>
          <a:p>
            <a:endParaRPr lang="ru-RU"/>
          </a:p>
        </p:txBody>
      </p:sp>
      <p:sp>
        <p:nvSpPr>
          <p:cNvPr id="7" name="Номер слайда 6"/>
          <p:cNvSpPr>
            <a:spLocks noGrp="1"/>
          </p:cNvSpPr>
          <p:nvPr>
            <p:ph type="sldNum" sz="quarter" idx="5"/>
          </p:nvPr>
        </p:nvSpPr>
        <p:spPr>
          <a:xfrm>
            <a:off x="3850449" y="9430094"/>
            <a:ext cx="2945659" cy="496411"/>
          </a:xfrm>
          <a:prstGeom prst="rect">
            <a:avLst/>
          </a:prstGeom>
        </p:spPr>
        <p:txBody>
          <a:bodyPr vert="horz" lIns="92433" tIns="46216" rIns="92433" bIns="46216" rtlCol="0" anchor="b"/>
          <a:lstStyle>
            <a:lvl1pPr algn="r">
              <a:defRPr sz="1200"/>
            </a:lvl1pPr>
          </a:lstStyle>
          <a:p>
            <a:fld id="{3DCD607D-6DB4-4588-82CA-05EC035ADA58}" type="slidenum">
              <a:rPr lang="ru-RU" smtClean="0"/>
              <a:pPr/>
              <a:t>‹#›</a:t>
            </a:fld>
            <a:endParaRPr lang="ru-RU"/>
          </a:p>
        </p:txBody>
      </p:sp>
    </p:spTree>
    <p:extLst>
      <p:ext uri="{BB962C8B-B14F-4D97-AF65-F5344CB8AC3E}">
        <p14:creationId xmlns="" xmlns:p14="http://schemas.microsoft.com/office/powerpoint/2010/main" val="118112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DCD607D-6DB4-4588-82CA-05EC035ADA58}"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DCD607D-6DB4-4588-82CA-05EC035ADA58}" type="slidenum">
              <a:rPr lang="ru-RU" smtClean="0"/>
              <a:pPr/>
              <a:t>10</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DCD607D-6DB4-4588-82CA-05EC035ADA58}"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91"/>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en-US" dirty="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07" indent="0" algn="ctr">
              <a:buNone/>
              <a:defRPr>
                <a:solidFill>
                  <a:schemeClr val="tx1">
                    <a:tint val="75000"/>
                  </a:schemeClr>
                </a:solidFill>
              </a:defRPr>
            </a:lvl2pPr>
            <a:lvl3pPr marL="914216" indent="0" algn="ctr">
              <a:buNone/>
              <a:defRPr>
                <a:solidFill>
                  <a:schemeClr val="tx1">
                    <a:tint val="75000"/>
                  </a:schemeClr>
                </a:solidFill>
              </a:defRPr>
            </a:lvl3pPr>
            <a:lvl4pPr marL="1371324" indent="0" algn="ctr">
              <a:buNone/>
              <a:defRPr>
                <a:solidFill>
                  <a:schemeClr val="tx1">
                    <a:tint val="75000"/>
                  </a:schemeClr>
                </a:solidFill>
              </a:defRPr>
            </a:lvl4pPr>
            <a:lvl5pPr marL="1828432" indent="0" algn="ctr">
              <a:buNone/>
              <a:defRPr>
                <a:solidFill>
                  <a:schemeClr val="tx1">
                    <a:tint val="75000"/>
                  </a:schemeClr>
                </a:solidFill>
              </a:defRPr>
            </a:lvl5pPr>
            <a:lvl6pPr marL="2285539" indent="0" algn="ctr">
              <a:buNone/>
              <a:defRPr>
                <a:solidFill>
                  <a:schemeClr val="tx1">
                    <a:tint val="75000"/>
                  </a:schemeClr>
                </a:solidFill>
              </a:defRPr>
            </a:lvl6pPr>
            <a:lvl7pPr marL="2742647" indent="0" algn="ctr">
              <a:buNone/>
              <a:defRPr>
                <a:solidFill>
                  <a:schemeClr val="tx1">
                    <a:tint val="75000"/>
                  </a:schemeClr>
                </a:solidFill>
              </a:defRPr>
            </a:lvl7pPr>
            <a:lvl8pPr marL="3199755" indent="0" algn="ctr">
              <a:buNone/>
              <a:defRPr>
                <a:solidFill>
                  <a:schemeClr val="tx1">
                    <a:tint val="75000"/>
                  </a:schemeClr>
                </a:solidFill>
              </a:defRPr>
            </a:lvl8pPr>
            <a:lvl9pPr marL="3656863" indent="0" algn="ctr">
              <a:buNone/>
              <a:defRPr>
                <a:solidFill>
                  <a:schemeClr val="tx1">
                    <a:tint val="75000"/>
                  </a:schemeClr>
                </a:solidFill>
              </a:defRPr>
            </a:lvl9pPr>
          </a:lstStyle>
          <a:p>
            <a:r>
              <a:rPr lang="en-US" dirty="0"/>
              <a:t>Образец подзаголовка</a:t>
            </a:r>
            <a:endParaRPr lang="ru-RU" dirty="0"/>
          </a:p>
        </p:txBody>
      </p:sp>
    </p:spTree>
    <p:extLst>
      <p:ext uri="{BB962C8B-B14F-4D97-AF65-F5344CB8AC3E}">
        <p14:creationId xmlns="" xmlns:p14="http://schemas.microsoft.com/office/powerpoint/2010/main" val="2745325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07" indent="0">
              <a:buNone/>
              <a:defRPr sz="2800"/>
            </a:lvl2pPr>
            <a:lvl3pPr marL="914216" indent="0">
              <a:buNone/>
              <a:defRPr sz="2400"/>
            </a:lvl3pPr>
            <a:lvl4pPr marL="1371324" indent="0">
              <a:buNone/>
              <a:defRPr sz="2000"/>
            </a:lvl4pPr>
            <a:lvl5pPr marL="1828432" indent="0">
              <a:buNone/>
              <a:defRPr sz="2000"/>
            </a:lvl5pPr>
            <a:lvl6pPr marL="2285539" indent="0">
              <a:buNone/>
              <a:defRPr sz="2000"/>
            </a:lvl6pPr>
            <a:lvl7pPr marL="2742647" indent="0">
              <a:buNone/>
              <a:defRPr sz="2000"/>
            </a:lvl7pPr>
            <a:lvl8pPr marL="3199755" indent="0">
              <a:buNone/>
              <a:defRPr sz="2000"/>
            </a:lvl8pPr>
            <a:lvl9pPr marL="3656863" indent="0">
              <a:buNone/>
              <a:defRPr sz="2000"/>
            </a:lvl9pPr>
          </a:lstStyle>
          <a:p>
            <a:pPr lvl="0"/>
            <a:r>
              <a:rPr lang="ru-RU" noProof="0" dirty="0"/>
              <a:t>Вставка рисунка</a:t>
            </a:r>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07" indent="0">
              <a:buNone/>
              <a:defRPr sz="1200"/>
            </a:lvl2pPr>
            <a:lvl3pPr marL="914216" indent="0">
              <a:buNone/>
              <a:defRPr sz="1000"/>
            </a:lvl3pPr>
            <a:lvl4pPr marL="1371324" indent="0">
              <a:buNone/>
              <a:defRPr sz="900"/>
            </a:lvl4pPr>
            <a:lvl5pPr marL="1828432" indent="0">
              <a:buNone/>
              <a:defRPr sz="900"/>
            </a:lvl5pPr>
            <a:lvl6pPr marL="2285539" indent="0">
              <a:buNone/>
              <a:defRPr sz="900"/>
            </a:lvl6pPr>
            <a:lvl7pPr marL="2742647" indent="0">
              <a:buNone/>
              <a:defRPr sz="900"/>
            </a:lvl7pPr>
            <a:lvl8pPr marL="3199755" indent="0">
              <a:buNone/>
              <a:defRPr sz="900"/>
            </a:lvl8pPr>
            <a:lvl9pPr marL="3656863"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7F6333E6-6B9D-45C5-80AC-9FEA02D3D99A}"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1086344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0A6BC9E-C8DB-4E98-B502-6E40796A294F}"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3950426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931" y="303213"/>
            <a:ext cx="3206751" cy="645160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5B0E4C7-E392-431E-BAA7-5DECF0DD72B2}"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1198651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9"/>
          <p:cNvSpPr txBox="1"/>
          <p:nvPr/>
        </p:nvSpPr>
        <p:spPr>
          <a:xfrm>
            <a:off x="7901519" y="5127625"/>
            <a:ext cx="1231900" cy="376238"/>
          </a:xfrm>
          <a:prstGeom prst="rect">
            <a:avLst/>
          </a:prstGeom>
          <a:noFill/>
        </p:spPr>
        <p:txBody>
          <a:bodyPr lIns="80147" tIns="40075" rIns="80147" bIns="40075"/>
          <a:lstStyle/>
          <a:p>
            <a:pPr fontAlgn="base">
              <a:spcBef>
                <a:spcPct val="0"/>
              </a:spcBef>
              <a:spcAft>
                <a:spcPct val="0"/>
              </a:spcAft>
              <a:defRPr/>
            </a:pPr>
            <a:endParaRPr lang="ru-RU" sz="1800" dirty="0">
              <a:solidFill>
                <a:prstClr val="black"/>
              </a:solidFill>
              <a:latin typeface="Arial" pitchFamily="34" charset="0"/>
            </a:endParaRPr>
          </a:p>
        </p:txBody>
      </p:sp>
      <p:sp>
        <p:nvSpPr>
          <p:cNvPr id="3" name="Содержимое 2"/>
          <p:cNvSpPr>
            <a:spLocks noGrp="1"/>
          </p:cNvSpPr>
          <p:nvPr>
            <p:ph idx="1"/>
          </p:nvPr>
        </p:nvSpPr>
        <p:spPr>
          <a:xfrm>
            <a:off x="1096862" y="1606877"/>
            <a:ext cx="9760919" cy="4829253"/>
          </a:xfrm>
        </p:spPr>
        <p:txBody>
          <a:bodyPr/>
          <a:lstStyle>
            <a:lvl1pPr marL="318633" indent="0">
              <a:buFontTx/>
              <a:buNone/>
              <a:defRPr b="1">
                <a:latin typeface="+mj-lt"/>
              </a:defRPr>
            </a:lvl1pPr>
            <a:lvl2pPr marL="315851" indent="2783">
              <a:defRPr>
                <a:latin typeface="+mj-lt"/>
              </a:defRPr>
            </a:lvl2pPr>
            <a:lvl3pPr marL="550998" indent="-228192">
              <a:tabLst/>
              <a:defRPr>
                <a:latin typeface="+mj-lt"/>
              </a:defRPr>
            </a:lvl3pPr>
            <a:lvl4pPr marL="0" indent="315851">
              <a:lnSpc>
                <a:spcPts val="1579"/>
              </a:lnSpc>
              <a:spcBef>
                <a:spcPts val="351"/>
              </a:spcBef>
              <a:defRPr>
                <a:latin typeface="+mj-lt"/>
              </a:defRPr>
            </a:lvl4pPr>
            <a:lvl5pPr>
              <a:lnSpc>
                <a:spcPts val="1579"/>
              </a:lnSpc>
              <a:spcBef>
                <a:spcPts val="351"/>
              </a:spcBef>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3" name="Заголовок 12"/>
          <p:cNvSpPr>
            <a:spLocks noGrp="1"/>
          </p:cNvSpPr>
          <p:nvPr>
            <p:ph type="title"/>
          </p:nvPr>
        </p:nvSpPr>
        <p:spPr>
          <a:xfrm>
            <a:off x="1096849" y="501091"/>
            <a:ext cx="9782923" cy="1105803"/>
          </a:xfrm>
        </p:spPr>
        <p:txBody>
          <a:bodyPr/>
          <a:lstStyle>
            <a:lvl1pPr marL="0" marR="0" indent="0" defTabSz="914216" rtl="0" eaLnBrk="1" fontAlgn="auto" latinLnBrk="0" hangingPunct="1">
              <a:lnSpc>
                <a:spcPct val="100000"/>
              </a:lnSpc>
              <a:spcBef>
                <a:spcPct val="0"/>
              </a:spcBef>
              <a:spcAft>
                <a:spcPts val="0"/>
              </a:spcAft>
              <a:tabLst/>
              <a:defRPr sz="4700"/>
            </a:lvl1pPr>
          </a:lstStyle>
          <a:p>
            <a:pPr lvl="0"/>
            <a:r>
              <a:rPr lang="en-US" noProof="0" dirty="0"/>
              <a:t>Образец заголовка</a:t>
            </a:r>
            <a:endParaRPr lang="ru-RU" noProof="0" dirty="0"/>
          </a:p>
        </p:txBody>
      </p:sp>
      <p:sp>
        <p:nvSpPr>
          <p:cNvPr id="6" name="Номер слайда 13"/>
          <p:cNvSpPr>
            <a:spLocks noGrp="1"/>
          </p:cNvSpPr>
          <p:nvPr>
            <p:ph type="sldNum" sz="quarter" idx="10"/>
          </p:nvPr>
        </p:nvSpPr>
        <p:spPr/>
        <p:txBody>
          <a:bodyPr/>
          <a:lstStyle>
            <a:lvl1pPr>
              <a:defRPr/>
            </a:lvl1pPr>
          </a:lstStyle>
          <a:p>
            <a:pPr>
              <a:defRPr/>
            </a:pPr>
            <a:fld id="{AC3AAC7B-5B8F-42B3-88A7-3F729EE16277}"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2678873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3" y="21"/>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62" y="1606877"/>
            <a:ext cx="9760919" cy="4829253"/>
          </a:xfrm>
        </p:spPr>
        <p:txBody>
          <a:bodyPr/>
          <a:lstStyle>
            <a:lvl1pPr marL="318633" indent="0">
              <a:buFontTx/>
              <a:buNone/>
              <a:defRPr b="1">
                <a:latin typeface="+mj-lt"/>
              </a:defRPr>
            </a:lvl1pPr>
            <a:lvl2pPr marL="318633" indent="0">
              <a:defRPr>
                <a:latin typeface="+mj-lt"/>
              </a:defRPr>
            </a:lvl2pPr>
            <a:lvl3pPr marL="550998" indent="-228192">
              <a:defRPr>
                <a:latin typeface="+mj-lt"/>
              </a:defRPr>
            </a:lvl3pPr>
            <a:lvl4pPr marL="0" indent="315851">
              <a:defRPr>
                <a:latin typeface="+mj-lt"/>
              </a:defRPr>
            </a:lvl4pPr>
            <a:lvl5pPr marL="1257834" indent="0">
              <a:buNone/>
              <a:defRPr>
                <a:latin typeface="+mj-lt"/>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10" name="Заголовок 9"/>
          <p:cNvSpPr>
            <a:spLocks noGrp="1"/>
          </p:cNvSpPr>
          <p:nvPr>
            <p:ph type="title"/>
          </p:nvPr>
        </p:nvSpPr>
        <p:spPr>
          <a:xfrm>
            <a:off x="1095903" y="501091"/>
            <a:ext cx="9783868" cy="1105803"/>
          </a:xfrm>
        </p:spPr>
        <p:txBody>
          <a:bodyPr/>
          <a:lstStyle>
            <a:lvl1pPr marL="0" marR="0" indent="0" defTabSz="914216" rtl="0" eaLnBrk="1" fontAlgn="auto" latinLnBrk="0" hangingPunct="1">
              <a:lnSpc>
                <a:spcPct val="100000"/>
              </a:lnSpc>
              <a:spcBef>
                <a:spcPct val="0"/>
              </a:spcBef>
              <a:spcAft>
                <a:spcPts val="0"/>
              </a:spcAft>
              <a:tabLst/>
              <a:defRPr sz="4700"/>
            </a:lvl1pPr>
          </a:lstStyle>
          <a:p>
            <a:pPr lvl="0"/>
            <a:r>
              <a:rPr lang="en-US" noProof="0" dirty="0"/>
              <a:t>Образец заголовка</a:t>
            </a:r>
            <a:endParaRPr lang="ru-RU" noProof="0" dirty="0"/>
          </a:p>
        </p:txBody>
      </p:sp>
      <p:sp>
        <p:nvSpPr>
          <p:cNvPr id="5" name="Номер слайда 19"/>
          <p:cNvSpPr>
            <a:spLocks noGrp="1"/>
          </p:cNvSpPr>
          <p:nvPr>
            <p:ph type="sldNum" sz="quarter" idx="10"/>
          </p:nvPr>
        </p:nvSpPr>
        <p:spPr/>
        <p:txBody>
          <a:bodyPr/>
          <a:lstStyle>
            <a:lvl1pPr>
              <a:defRPr/>
            </a:lvl1pPr>
          </a:lstStyle>
          <a:p>
            <a:pPr>
              <a:defRPr/>
            </a:pPr>
            <a:fld id="{D0935318-44FE-42B3-B076-75DF83B42F6A}"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193462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3" y="20"/>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62" y="1012506"/>
            <a:ext cx="9760919" cy="2024630"/>
          </a:xfrm>
        </p:spPr>
        <p:txBody>
          <a:bodyPr anchor="t"/>
          <a:lstStyle>
            <a:lvl1pPr algn="l">
              <a:defRPr sz="4000" b="1" cap="all"/>
            </a:lvl1pPr>
          </a:lstStyle>
          <a:p>
            <a:r>
              <a:rPr lang="ru-RU"/>
              <a:t>Образец заголовка</a:t>
            </a:r>
            <a:endParaRPr lang="ru-RU" dirty="0"/>
          </a:p>
        </p:txBody>
      </p:sp>
      <p:sp>
        <p:nvSpPr>
          <p:cNvPr id="3" name="Текст 2"/>
          <p:cNvSpPr>
            <a:spLocks noGrp="1"/>
          </p:cNvSpPr>
          <p:nvPr>
            <p:ph type="body" idx="1"/>
          </p:nvPr>
        </p:nvSpPr>
        <p:spPr>
          <a:xfrm>
            <a:off x="1096862" y="3429720"/>
            <a:ext cx="9760919" cy="3006404"/>
          </a:xfrm>
        </p:spPr>
        <p:txBody>
          <a:bodyPr/>
          <a:lstStyle>
            <a:lvl1pPr marL="0" indent="0">
              <a:buNone/>
              <a:defRPr sz="2000">
                <a:solidFill>
                  <a:schemeClr val="tx1">
                    <a:tint val="75000"/>
                  </a:schemeClr>
                </a:solidFill>
              </a:defRPr>
            </a:lvl1pPr>
            <a:lvl2pPr marL="457107" indent="0">
              <a:buNone/>
              <a:defRPr sz="1800">
                <a:solidFill>
                  <a:schemeClr val="tx1">
                    <a:tint val="75000"/>
                  </a:schemeClr>
                </a:solidFill>
              </a:defRPr>
            </a:lvl2pPr>
            <a:lvl3pPr marL="914216" indent="0">
              <a:buNone/>
              <a:defRPr sz="1600">
                <a:solidFill>
                  <a:schemeClr val="tx1">
                    <a:tint val="75000"/>
                  </a:schemeClr>
                </a:solidFill>
              </a:defRPr>
            </a:lvl3pPr>
            <a:lvl4pPr marL="1371324" indent="0">
              <a:buNone/>
              <a:defRPr sz="1400">
                <a:solidFill>
                  <a:schemeClr val="tx1">
                    <a:tint val="75000"/>
                  </a:schemeClr>
                </a:solidFill>
              </a:defRPr>
            </a:lvl4pPr>
            <a:lvl5pPr marL="1828432" indent="0">
              <a:buNone/>
              <a:defRPr sz="1400">
                <a:solidFill>
                  <a:schemeClr val="tx1">
                    <a:tint val="75000"/>
                  </a:schemeClr>
                </a:solidFill>
              </a:defRPr>
            </a:lvl5pPr>
            <a:lvl6pPr marL="2285539" indent="0">
              <a:buNone/>
              <a:defRPr sz="1400">
                <a:solidFill>
                  <a:schemeClr val="tx1">
                    <a:tint val="75000"/>
                  </a:schemeClr>
                </a:solidFill>
              </a:defRPr>
            </a:lvl6pPr>
            <a:lvl7pPr marL="2742647" indent="0">
              <a:buNone/>
              <a:defRPr sz="1400">
                <a:solidFill>
                  <a:schemeClr val="tx1">
                    <a:tint val="75000"/>
                  </a:schemeClr>
                </a:solidFill>
              </a:defRPr>
            </a:lvl7pPr>
            <a:lvl8pPr marL="3199755" indent="0">
              <a:buNone/>
              <a:defRPr sz="1400">
                <a:solidFill>
                  <a:schemeClr val="tx1">
                    <a:tint val="75000"/>
                  </a:schemeClr>
                </a:solidFill>
              </a:defRPr>
            </a:lvl8pPr>
            <a:lvl9pPr marL="3656863" indent="0">
              <a:buNone/>
              <a:defRPr sz="1400">
                <a:solidFill>
                  <a:schemeClr val="tx1">
                    <a:tint val="75000"/>
                  </a:schemeClr>
                </a:solidFill>
              </a:defRPr>
            </a:lvl9pPr>
          </a:lstStyle>
          <a:p>
            <a:pPr lvl="0"/>
            <a:r>
              <a:rPr lang="ru-RU"/>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6DCADFE3-7A53-4F7F-A028-F1C18AD9DB69}"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2004157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Содержимое 3"/>
          <p:cNvSpPr>
            <a:spLocks noGrp="1"/>
          </p:cNvSpPr>
          <p:nvPr>
            <p:ph sz="half" idx="2"/>
          </p:nvPr>
        </p:nvSpPr>
        <p:spPr>
          <a:xfrm>
            <a:off x="6019933"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2FAC476B-D5B1-4B47-946C-59DED4F891C3}"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1092478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a:t>Образец заголовка</a:t>
            </a:r>
            <a:endParaRPr lang="ru-RU" dirty="0"/>
          </a:p>
        </p:txBody>
      </p:sp>
      <p:sp>
        <p:nvSpPr>
          <p:cNvPr id="3" name="Текст 2"/>
          <p:cNvSpPr>
            <a:spLocks noGrp="1"/>
          </p:cNvSpPr>
          <p:nvPr>
            <p:ph type="body" idx="1"/>
          </p:nvPr>
        </p:nvSpPr>
        <p:spPr>
          <a:xfrm>
            <a:off x="1096870" y="1606872"/>
            <a:ext cx="4899671" cy="568003"/>
          </a:xfrm>
        </p:spPr>
        <p:txBody>
          <a:bodyPr anchor="b"/>
          <a:lstStyle>
            <a:lvl1pPr marL="0" indent="0">
              <a:buNone/>
              <a:defRPr sz="2400" b="1"/>
            </a:lvl1pPr>
            <a:lvl2pPr marL="457107" indent="0">
              <a:buNone/>
              <a:defRPr sz="2000" b="1"/>
            </a:lvl2pPr>
            <a:lvl3pPr marL="914216" indent="0">
              <a:buNone/>
              <a:defRPr sz="1800" b="1"/>
            </a:lvl3pPr>
            <a:lvl4pPr marL="1371324" indent="0">
              <a:buNone/>
              <a:defRPr sz="1600" b="1"/>
            </a:lvl4pPr>
            <a:lvl5pPr marL="1828432" indent="0">
              <a:buNone/>
              <a:defRPr sz="1600" b="1"/>
            </a:lvl5pPr>
            <a:lvl6pPr marL="2285539" indent="0">
              <a:buNone/>
              <a:defRPr sz="1600" b="1"/>
            </a:lvl6pPr>
            <a:lvl7pPr marL="2742647" indent="0">
              <a:buNone/>
              <a:defRPr sz="1600" b="1"/>
            </a:lvl7pPr>
            <a:lvl8pPr marL="3199755" indent="0">
              <a:buNone/>
              <a:defRPr sz="1600" b="1"/>
            </a:lvl8pPr>
            <a:lvl9pPr marL="3656863" indent="0">
              <a:buNone/>
              <a:defRPr sz="1600" b="1"/>
            </a:lvl9pPr>
          </a:lstStyle>
          <a:p>
            <a:pPr lvl="0"/>
            <a:r>
              <a:rPr lang="ru-RU"/>
              <a:t>Образец текста</a:t>
            </a:r>
          </a:p>
        </p:txBody>
      </p:sp>
      <p:sp>
        <p:nvSpPr>
          <p:cNvPr id="4" name="Содержимое 3"/>
          <p:cNvSpPr>
            <a:spLocks noGrp="1"/>
          </p:cNvSpPr>
          <p:nvPr>
            <p:ph sz="half" idx="2"/>
          </p:nvPr>
        </p:nvSpPr>
        <p:spPr>
          <a:xfrm>
            <a:off x="1096870"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p:cNvSpPr>
            <a:spLocks noGrp="1"/>
          </p:cNvSpPr>
          <p:nvPr>
            <p:ph type="body" sz="quarter" idx="3"/>
          </p:nvPr>
        </p:nvSpPr>
        <p:spPr>
          <a:xfrm>
            <a:off x="6096133" y="1606872"/>
            <a:ext cx="4783767" cy="568003"/>
          </a:xfrm>
        </p:spPr>
        <p:txBody>
          <a:bodyPr anchor="b"/>
          <a:lstStyle>
            <a:lvl1pPr marL="0" indent="0">
              <a:buNone/>
              <a:defRPr sz="2400" b="1"/>
            </a:lvl1pPr>
            <a:lvl2pPr marL="457107" indent="0">
              <a:buNone/>
              <a:defRPr sz="2000" b="1"/>
            </a:lvl2pPr>
            <a:lvl3pPr marL="914216" indent="0">
              <a:buNone/>
              <a:defRPr sz="1800" b="1"/>
            </a:lvl3pPr>
            <a:lvl4pPr marL="1371324" indent="0">
              <a:buNone/>
              <a:defRPr sz="1600" b="1"/>
            </a:lvl4pPr>
            <a:lvl5pPr marL="1828432" indent="0">
              <a:buNone/>
              <a:defRPr sz="1600" b="1"/>
            </a:lvl5pPr>
            <a:lvl6pPr marL="2285539" indent="0">
              <a:buNone/>
              <a:defRPr sz="1600" b="1"/>
            </a:lvl6pPr>
            <a:lvl7pPr marL="2742647" indent="0">
              <a:buNone/>
              <a:defRPr sz="1600" b="1"/>
            </a:lvl7pPr>
            <a:lvl8pPr marL="3199755" indent="0">
              <a:buNone/>
              <a:defRPr sz="1600" b="1"/>
            </a:lvl8pPr>
            <a:lvl9pPr marL="3656863" indent="0">
              <a:buNone/>
              <a:defRPr sz="1600" b="1"/>
            </a:lvl9pPr>
          </a:lstStyle>
          <a:p>
            <a:pPr lvl="0"/>
            <a:r>
              <a:rPr lang="ru-RU"/>
              <a:t>Образец текста</a:t>
            </a:r>
          </a:p>
        </p:txBody>
      </p:sp>
      <p:sp>
        <p:nvSpPr>
          <p:cNvPr id="6" name="Содержимое 5"/>
          <p:cNvSpPr>
            <a:spLocks noGrp="1"/>
          </p:cNvSpPr>
          <p:nvPr>
            <p:ph sz="quarter" idx="4"/>
          </p:nvPr>
        </p:nvSpPr>
        <p:spPr>
          <a:xfrm>
            <a:off x="6096133"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30CCA25-9ADD-4817-A661-78CBB166EE20}"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3941372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DB4CC72F-CCD3-496E-9960-2ACE0AAD8025}" type="slidenum">
              <a:rPr lang="ru-RU">
                <a:solidFill>
                  <a:prstClr val="white"/>
                </a:solidFill>
              </a:rPr>
              <a:pPr>
                <a:defRPr/>
              </a:pPr>
              <a:t>‹#›</a:t>
            </a:fld>
            <a:endParaRPr lang="ru-RU" dirty="0">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dirty="0">
              <a:solidFill>
                <a:prstClr val="black">
                  <a:tint val="75000"/>
                </a:prstClr>
              </a:solidFill>
            </a:endParaRPr>
          </a:p>
        </p:txBody>
      </p:sp>
    </p:spTree>
    <p:extLst>
      <p:ext uri="{BB962C8B-B14F-4D97-AF65-F5344CB8AC3E}">
        <p14:creationId xmlns="" xmlns:p14="http://schemas.microsoft.com/office/powerpoint/2010/main" val="3206077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6BEFDE15-84C4-4FBA-8A92-D44ADA243BAA}"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2906217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4766733" y="27307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07" indent="0">
              <a:buNone/>
              <a:defRPr sz="1200"/>
            </a:lvl2pPr>
            <a:lvl3pPr marL="914216" indent="0">
              <a:buNone/>
              <a:defRPr sz="1000"/>
            </a:lvl3pPr>
            <a:lvl4pPr marL="1371324" indent="0">
              <a:buNone/>
              <a:defRPr sz="900"/>
            </a:lvl4pPr>
            <a:lvl5pPr marL="1828432" indent="0">
              <a:buNone/>
              <a:defRPr sz="900"/>
            </a:lvl5pPr>
            <a:lvl6pPr marL="2285539" indent="0">
              <a:buNone/>
              <a:defRPr sz="900"/>
            </a:lvl6pPr>
            <a:lvl7pPr marL="2742647" indent="0">
              <a:buNone/>
              <a:defRPr sz="900"/>
            </a:lvl7pPr>
            <a:lvl8pPr marL="3199755" indent="0">
              <a:buNone/>
              <a:defRPr sz="900"/>
            </a:lvl8pPr>
            <a:lvl9pPr marL="3656863" indent="0">
              <a:buNone/>
              <a:defRPr sz="9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dirty="0">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4463D4F-9A63-4A1B-A268-07038B2D0C14}" type="slidenum">
              <a:rPr lang="ru-RU">
                <a:solidFill>
                  <a:prstClr val="white"/>
                </a:solidFill>
              </a:rPr>
              <a:pPr>
                <a:defRPr/>
              </a:pPr>
              <a:t>‹#›</a:t>
            </a:fld>
            <a:endParaRPr lang="ru-RU" dirty="0">
              <a:solidFill>
                <a:prstClr val="white"/>
              </a:solidFill>
            </a:endParaRPr>
          </a:p>
        </p:txBody>
      </p:sp>
    </p:spTree>
    <p:extLst>
      <p:ext uri="{BB962C8B-B14F-4D97-AF65-F5344CB8AC3E}">
        <p14:creationId xmlns="" xmlns:p14="http://schemas.microsoft.com/office/powerpoint/2010/main" val="321520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890"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a:t>Образец заголовка</a:t>
            </a:r>
          </a:p>
        </p:txBody>
      </p:sp>
      <p:sp>
        <p:nvSpPr>
          <p:cNvPr id="37891"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547"/>
            <a:ext cx="2844800" cy="365125"/>
          </a:xfrm>
          <a:prstGeom prst="rect">
            <a:avLst/>
          </a:prstGeom>
        </p:spPr>
        <p:txBody>
          <a:bodyPr vert="horz" lIns="91424" tIns="45712" rIns="91424" bIns="45712" rtlCol="0" anchor="ctr"/>
          <a:lstStyle>
            <a:lvl1pPr algn="l">
              <a:defRPr sz="1200">
                <a:solidFill>
                  <a:schemeClr val="tx1">
                    <a:tint val="75000"/>
                  </a:schemeClr>
                </a:solidFill>
                <a:latin typeface="Arial" pitchFamily="34" charset="0"/>
              </a:defRPr>
            </a:lvl1pPr>
          </a:lstStyle>
          <a:p>
            <a:pPr fontAlgn="base">
              <a:spcBef>
                <a:spcPct val="0"/>
              </a:spcBef>
              <a:spcAft>
                <a:spcPct val="0"/>
              </a:spcAft>
              <a:defRPr/>
            </a:pPr>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165600" y="6356547"/>
            <a:ext cx="3860800" cy="365125"/>
          </a:xfrm>
          <a:prstGeom prst="rect">
            <a:avLst/>
          </a:prstGeom>
        </p:spPr>
        <p:txBody>
          <a:bodyPr vert="horz" lIns="91424" tIns="45712" rIns="91424" bIns="45712" rtlCol="0" anchor="ctr"/>
          <a:lstStyle>
            <a:lvl1pPr algn="ctr">
              <a:defRPr sz="1200">
                <a:solidFill>
                  <a:schemeClr val="tx1">
                    <a:tint val="75000"/>
                  </a:schemeClr>
                </a:solidFill>
                <a:latin typeface="Arial" pitchFamily="34" charset="0"/>
              </a:defRPr>
            </a:lvl1pPr>
          </a:lstStyle>
          <a:p>
            <a:pPr fontAlgn="base">
              <a:spcBef>
                <a:spcPct val="0"/>
              </a:spcBef>
              <a:spcAft>
                <a:spcPct val="0"/>
              </a:spcAft>
              <a:defRPr/>
            </a:pPr>
            <a:endParaRPr lang="ru-RU" dirty="0">
              <a:solidFill>
                <a:prstClr val="black">
                  <a:tint val="75000"/>
                </a:prstClr>
              </a:solidFill>
            </a:endParaRPr>
          </a:p>
        </p:txBody>
      </p:sp>
      <p:sp>
        <p:nvSpPr>
          <p:cNvPr id="6" name="Номер слайда 5"/>
          <p:cNvSpPr>
            <a:spLocks noGrp="1"/>
          </p:cNvSpPr>
          <p:nvPr>
            <p:ph type="sldNum" sz="quarter" idx="4"/>
          </p:nvPr>
        </p:nvSpPr>
        <p:spPr>
          <a:xfrm>
            <a:off x="11099803" y="604222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latin typeface="Arial" pitchFamily="34" charset="0"/>
              </a:defRPr>
            </a:lvl1pPr>
          </a:lstStyle>
          <a:p>
            <a:pPr fontAlgn="base">
              <a:spcBef>
                <a:spcPct val="0"/>
              </a:spcBef>
              <a:spcAft>
                <a:spcPct val="0"/>
              </a:spcAft>
              <a:defRPr/>
            </a:pPr>
            <a:fld id="{69765679-BEBA-4483-A580-85B94F47C386}" type="slidenum">
              <a:rPr lang="ru-RU">
                <a:solidFill>
                  <a:prstClr val="white"/>
                </a:solidFill>
              </a:rPr>
              <a:pPr fontAlgn="base">
                <a:spcBef>
                  <a:spcPct val="0"/>
                </a:spcBef>
                <a:spcAft>
                  <a:spcPct val="0"/>
                </a:spcAft>
                <a:defRPr/>
              </a:pPr>
              <a:t>‹#›</a:t>
            </a:fld>
            <a:endParaRPr lang="ru-RU" dirty="0">
              <a:solidFill>
                <a:prstClr val="white"/>
              </a:solidFill>
            </a:endParaRPr>
          </a:p>
        </p:txBody>
      </p:sp>
    </p:spTree>
    <p:extLst>
      <p:ext uri="{BB962C8B-B14F-4D97-AF65-F5344CB8AC3E}">
        <p14:creationId xmlns="" xmlns:p14="http://schemas.microsoft.com/office/powerpoint/2010/main" val="271963058"/>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Lst>
  <p:hf hdr="0" ftr="0" dt="0"/>
  <p:txStyles>
    <p:titleStyle>
      <a:lvl1pPr algn="l" defTabSz="912791" rtl="0" fontAlgn="base">
        <a:lnSpc>
          <a:spcPts val="4563"/>
        </a:lnSpc>
        <a:spcBef>
          <a:spcPct val="0"/>
        </a:spcBef>
        <a:spcAft>
          <a:spcPct val="0"/>
        </a:spcAft>
        <a:defRPr sz="3700" b="1" kern="1200">
          <a:solidFill>
            <a:srgbClr val="005AA9"/>
          </a:solidFill>
          <a:latin typeface="+mj-lt"/>
          <a:ea typeface="+mj-ea"/>
          <a:cs typeface="+mj-cs"/>
        </a:defRPr>
      </a:lvl1pPr>
      <a:lvl2pPr algn="l" defTabSz="912791" rtl="0" fontAlgn="base">
        <a:lnSpc>
          <a:spcPts val="4563"/>
        </a:lnSpc>
        <a:spcBef>
          <a:spcPct val="0"/>
        </a:spcBef>
        <a:spcAft>
          <a:spcPct val="0"/>
        </a:spcAft>
        <a:defRPr sz="3700" b="1">
          <a:solidFill>
            <a:srgbClr val="005AA9"/>
          </a:solidFill>
          <a:latin typeface="Calibri" pitchFamily="34" charset="0"/>
        </a:defRPr>
      </a:lvl2pPr>
      <a:lvl3pPr algn="l" defTabSz="912791" rtl="0" fontAlgn="base">
        <a:lnSpc>
          <a:spcPts val="4563"/>
        </a:lnSpc>
        <a:spcBef>
          <a:spcPct val="0"/>
        </a:spcBef>
        <a:spcAft>
          <a:spcPct val="0"/>
        </a:spcAft>
        <a:defRPr sz="3700" b="1">
          <a:solidFill>
            <a:srgbClr val="005AA9"/>
          </a:solidFill>
          <a:latin typeface="Calibri" pitchFamily="34" charset="0"/>
        </a:defRPr>
      </a:lvl3pPr>
      <a:lvl4pPr algn="l" defTabSz="912791" rtl="0" fontAlgn="base">
        <a:lnSpc>
          <a:spcPts val="4563"/>
        </a:lnSpc>
        <a:spcBef>
          <a:spcPct val="0"/>
        </a:spcBef>
        <a:spcAft>
          <a:spcPct val="0"/>
        </a:spcAft>
        <a:defRPr sz="3700" b="1">
          <a:solidFill>
            <a:srgbClr val="005AA9"/>
          </a:solidFill>
          <a:latin typeface="Calibri" pitchFamily="34" charset="0"/>
        </a:defRPr>
      </a:lvl4pPr>
      <a:lvl5pPr algn="l" defTabSz="912791" rtl="0" fontAlgn="base">
        <a:lnSpc>
          <a:spcPts val="4563"/>
        </a:lnSpc>
        <a:spcBef>
          <a:spcPct val="0"/>
        </a:spcBef>
        <a:spcAft>
          <a:spcPct val="0"/>
        </a:spcAft>
        <a:defRPr sz="3700" b="1">
          <a:solidFill>
            <a:srgbClr val="005AA9"/>
          </a:solidFill>
          <a:latin typeface="Calibri" pitchFamily="34" charset="0"/>
        </a:defRPr>
      </a:lvl5pPr>
      <a:lvl6pPr marL="457189" algn="l" defTabSz="912791" rtl="0" fontAlgn="base">
        <a:lnSpc>
          <a:spcPts val="4563"/>
        </a:lnSpc>
        <a:spcBef>
          <a:spcPct val="0"/>
        </a:spcBef>
        <a:spcAft>
          <a:spcPct val="0"/>
        </a:spcAft>
        <a:defRPr sz="3700" b="1">
          <a:solidFill>
            <a:srgbClr val="005AA9"/>
          </a:solidFill>
          <a:latin typeface="Calibri" pitchFamily="34" charset="0"/>
        </a:defRPr>
      </a:lvl6pPr>
      <a:lvl7pPr marL="914377" algn="l" defTabSz="912791" rtl="0" fontAlgn="base">
        <a:lnSpc>
          <a:spcPts val="4563"/>
        </a:lnSpc>
        <a:spcBef>
          <a:spcPct val="0"/>
        </a:spcBef>
        <a:spcAft>
          <a:spcPct val="0"/>
        </a:spcAft>
        <a:defRPr sz="3700" b="1">
          <a:solidFill>
            <a:srgbClr val="005AA9"/>
          </a:solidFill>
          <a:latin typeface="Calibri" pitchFamily="34" charset="0"/>
        </a:defRPr>
      </a:lvl7pPr>
      <a:lvl8pPr marL="1371566" algn="l" defTabSz="912791" rtl="0" fontAlgn="base">
        <a:lnSpc>
          <a:spcPts val="4563"/>
        </a:lnSpc>
        <a:spcBef>
          <a:spcPct val="0"/>
        </a:spcBef>
        <a:spcAft>
          <a:spcPct val="0"/>
        </a:spcAft>
        <a:defRPr sz="3700" b="1">
          <a:solidFill>
            <a:srgbClr val="005AA9"/>
          </a:solidFill>
          <a:latin typeface="Calibri" pitchFamily="34" charset="0"/>
        </a:defRPr>
      </a:lvl8pPr>
      <a:lvl9pPr marL="1828754" algn="l" defTabSz="912791" rtl="0" fontAlgn="base">
        <a:lnSpc>
          <a:spcPts val="4563"/>
        </a:lnSpc>
        <a:spcBef>
          <a:spcPct val="0"/>
        </a:spcBef>
        <a:spcAft>
          <a:spcPct val="0"/>
        </a:spcAft>
        <a:defRPr sz="3700" b="1">
          <a:solidFill>
            <a:srgbClr val="005AA9"/>
          </a:solidFill>
          <a:latin typeface="Calibri" pitchFamily="34" charset="0"/>
        </a:defRPr>
      </a:lvl9pPr>
    </p:titleStyle>
    <p:bodyStyle>
      <a:lvl1pPr marL="317492" algn="l" defTabSz="912791" rtl="0" fontAlgn="base">
        <a:spcBef>
          <a:spcPct val="20000"/>
        </a:spcBef>
        <a:spcAft>
          <a:spcPct val="0"/>
        </a:spcAft>
        <a:buFont typeface="+mj-lt"/>
        <a:defRPr sz="3200" kern="1200">
          <a:solidFill>
            <a:srgbClr val="005AA9"/>
          </a:solidFill>
          <a:latin typeface="+mj-lt"/>
          <a:ea typeface="+mn-ea"/>
          <a:cs typeface="+mn-cs"/>
        </a:defRPr>
      </a:lvl1pPr>
      <a:lvl2pPr marL="317492" algn="l" defTabSz="912791" rtl="0" fontAlgn="base">
        <a:spcBef>
          <a:spcPct val="20000"/>
        </a:spcBef>
        <a:spcAft>
          <a:spcPct val="0"/>
        </a:spcAft>
        <a:buFont typeface="Arial" charset="0"/>
        <a:defRPr sz="2100" kern="1200">
          <a:solidFill>
            <a:srgbClr val="504F53"/>
          </a:solidFill>
          <a:latin typeface="+mj-lt"/>
          <a:ea typeface="+mn-ea"/>
          <a:cs typeface="+mn-cs"/>
        </a:defRPr>
      </a:lvl2pPr>
      <a:lvl3pPr marL="623872" indent="-227008" algn="l" defTabSz="912791" rtl="0" fontAlgn="base">
        <a:spcBef>
          <a:spcPct val="20000"/>
        </a:spcBef>
        <a:spcAft>
          <a:spcPct val="0"/>
        </a:spcAft>
        <a:buFont typeface="Arial" charset="0"/>
        <a:buChar char="•"/>
        <a:defRPr sz="2100" kern="1200">
          <a:solidFill>
            <a:srgbClr val="504F53"/>
          </a:solidFill>
          <a:latin typeface="+mj-lt"/>
          <a:ea typeface="+mn-ea"/>
          <a:cs typeface="+mn-cs"/>
        </a:defRPr>
      </a:lvl3pPr>
      <a:lvl4pPr indent="314317" algn="just" defTabSz="912791" rtl="0" fontAlgn="base">
        <a:lnSpc>
          <a:spcPts val="1575"/>
        </a:lnSpc>
        <a:spcBef>
          <a:spcPts val="351"/>
        </a:spcBef>
        <a:spcAft>
          <a:spcPct val="0"/>
        </a:spcAft>
        <a:buFont typeface="Arial" charset="0"/>
        <a:defRPr sz="1400" kern="1200">
          <a:solidFill>
            <a:srgbClr val="504F53"/>
          </a:solidFill>
          <a:latin typeface="+mj-lt"/>
          <a:ea typeface="+mn-ea"/>
          <a:cs typeface="+mn-cs"/>
        </a:defRPr>
      </a:lvl4pPr>
      <a:lvl5pPr marL="1257269" algn="l" defTabSz="912791" rtl="0" fontAlgn="base">
        <a:lnSpc>
          <a:spcPts val="1575"/>
        </a:lnSpc>
        <a:spcBef>
          <a:spcPts val="351"/>
        </a:spcBef>
        <a:spcAft>
          <a:spcPct val="0"/>
        </a:spcAft>
        <a:buFont typeface="Arial" charset="0"/>
        <a:defRPr sz="1200" kern="1200">
          <a:solidFill>
            <a:srgbClr val="8D8C90"/>
          </a:solidFill>
          <a:latin typeface="+mj-lt"/>
          <a:ea typeface="+mn-ea"/>
          <a:cs typeface="+mn-cs"/>
        </a:defRPr>
      </a:lvl5pPr>
      <a:lvl6pPr marL="2514093"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09"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8"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16" rtl="0" eaLnBrk="1" latinLnBrk="0" hangingPunct="1">
        <a:defRPr sz="1800" kern="1200">
          <a:solidFill>
            <a:schemeClr val="tx1"/>
          </a:solidFill>
          <a:latin typeface="+mn-lt"/>
          <a:ea typeface="+mn-ea"/>
          <a:cs typeface="+mn-cs"/>
        </a:defRPr>
      </a:lvl1pPr>
      <a:lvl2pPr marL="457107"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7" algn="l" defTabSz="914216" rtl="0" eaLnBrk="1" latinLnBrk="0" hangingPunct="1">
        <a:defRPr sz="1800" kern="1200">
          <a:solidFill>
            <a:schemeClr val="tx1"/>
          </a:solidFill>
          <a:latin typeface="+mn-lt"/>
          <a:ea typeface="+mn-ea"/>
          <a:cs typeface="+mn-cs"/>
        </a:defRPr>
      </a:lvl7pPr>
      <a:lvl8pPr marL="3199755"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consultantplus://offline/ref=D0FC55B5BA2FDBBCB624A677C6FE55B67A3D65D7E67184D9FDACAEB065B5058EAFAB78FC43EF06F734D6E14B6738EE8B9F03CFFC7DD27A5Dq0OCG"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consultantplus://offline/ref=D0FC55B5BA2FDBBCB624A677C6FE55B67D3662D0E57F84D9FDACAEB065B5058EAFAB78FF43EB0EFE3689E45E7660E181891DC8E561D078q5ODG"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consultantplus://offline/ref=BFD6D2F4F6A9571D14EA183EBB044CD3A5DF20CBC2ADC8EDB0ADCB35070B125D7BEFC5D1C8A8CD310A55540263035F53A8B828F589B6A9DDxFH"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hyperlink" Target="consultantplus://offline/ref=93A8D721D75A200760CE9A1427180E27329E06CF2C51D906EA3613F8917B8E06771779716B7A33354A65BC1D8DDEBE48CD1CD5B90C62265Ft171I" TargetMode="External"/><Relationship Id="rId3" Type="http://schemas.openxmlformats.org/officeDocument/2006/relationships/hyperlink" Target="consultantplus://offline/ref=93A8D721D75A200760CE9A1427180E27329E06CF2C51D906EA3613F8917B8E06771779716B7A33394E65BC1D8DDEBE48CD1CD5B90C62265Ft171I" TargetMode="External"/><Relationship Id="rId7" Type="http://schemas.openxmlformats.org/officeDocument/2006/relationships/hyperlink" Target="consultantplus://offline/ref=93A8D721D75A200760CE9A1427180E27329E06CF2C51D906EA3613F8917B8E0677177973697931361B3FAC19C489B254CD00CAB91262t277I" TargetMode="External"/><Relationship Id="rId2" Type="http://schemas.openxmlformats.org/officeDocument/2006/relationships/hyperlink" Target="consultantplus://offline/ref=FD0BA3A9D137B6CA05F483E20447620D6E09FD80287AEC6A91DDCB6D813C5595895C11FD209A065234EFB5ABA8652D01EAD5776135AD89F9y848I" TargetMode="External"/><Relationship Id="rId1" Type="http://schemas.openxmlformats.org/officeDocument/2006/relationships/slideLayout" Target="../slideLayouts/slideLayout4.xml"/><Relationship Id="rId6" Type="http://schemas.openxmlformats.org/officeDocument/2006/relationships/hyperlink" Target="consultantplus://offline/ref=93A8D721D75A200760CE9A1427180E27329E06CF2C51D906EA3613F8917B8E06771779756C7A3A361B3FAC19C489B254CD00CAB91262t277I" TargetMode="External"/><Relationship Id="rId5" Type="http://schemas.openxmlformats.org/officeDocument/2006/relationships/hyperlink" Target="consultantplus://offline/ref=93A8D721D75A200760CE9A1427180E2735960ECA2D52D906EA3613F8917B8E06771779726B7339691E2ABD41CB8AAD4BCE1CD6BB10t671I" TargetMode="External"/><Relationship Id="rId4" Type="http://schemas.openxmlformats.org/officeDocument/2006/relationships/hyperlink" Target="consultantplus://offline/ref=93A8D721D75A200760CE861739180E27349D01C12455D906EA3613F8917B8E06771779716B7A323B4665BC1D8DDEBE48CD1CD5B90C62265Ft171I"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consultantplus://offline/ref=1B50B3E89450B14F2C78CCD8C59C293146696DA593086C28A7A81E39DE52F4087AC7F2132297AB9D4EFFBE3ECDFE083EFF4AAAD42AlEICH"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consultantplus://offline/ref=C2EF64FE3671D13CB9C14441D96776297D3F46513D04FC5CB441AF8C4AEC61383D225960996713CC8903813CED8CD3B3984948DF1E18E1B9E4NBH" TargetMode="External"/><Relationship Id="rId7" Type="http://schemas.openxmlformats.org/officeDocument/2006/relationships/hyperlink" Target="consultantplus://offline/ref=C2EF64FE3671D13CB9C14441D96776297D3F46513D04FC5CB441AF8C4AEC61383D225964996614C7DE599138A4DBD6AF905056DA0018EEN3H" TargetMode="External"/><Relationship Id="rId2" Type="http://schemas.openxmlformats.org/officeDocument/2006/relationships/hyperlink" Target="consultantplus://offline/ref=C2EF64FE3671D13CB9C14441D96776297D3F46513D04FC5CB441AF8C4AEC61383D225960996712CE8C03813CED8CD3B3984948DF1E18E1B9E4NBH" TargetMode="External"/><Relationship Id="rId1" Type="http://schemas.openxmlformats.org/officeDocument/2006/relationships/slideLayout" Target="../slideLayouts/slideLayout4.xml"/><Relationship Id="rId6" Type="http://schemas.openxmlformats.org/officeDocument/2006/relationships/hyperlink" Target="consultantplus://offline/ref=C2EF64FE3671D13CB9C14441D96776297D3F46513D04FC5CB441AF8C4AEC61383D225960996713CA8203813CED8CD3B3984948DF1E18E1B9E4NBH" TargetMode="External"/><Relationship Id="rId5" Type="http://schemas.openxmlformats.org/officeDocument/2006/relationships/hyperlink" Target="consultantplus://offline/ref=C2EF64FE3671D13CB9C14441D96776297D3F46513D04FC5CB441AF8C4AEC61383D225960996716C88F03813CED8CD3B3984948DF1E18E1B9E4NBH" TargetMode="External"/><Relationship Id="rId4" Type="http://schemas.openxmlformats.org/officeDocument/2006/relationships/hyperlink" Target="consultantplus://offline/ref=C2EF64FE3671D13CB9C14441D96776297D3F46513D04FC5CB441AF8C4AEC61383D225960996716C88903813CED8CD3B3984948DF1E18E1B9E4NBH"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consultantplus://offline/ref=AA1AC361B0134818102BF14E5B5CC1D20A4CA74BA471FACD9A0F4E88F8A8F3DB75579FD8F3D6A03E4FC8E2D084AFFC7C617CE1BEE03B33VCC3I" TargetMode="External"/><Relationship Id="rId2" Type="http://schemas.openxmlformats.org/officeDocument/2006/relationships/hyperlink" Target="consultantplus://offline/ref=AA1AC361B0134818102BF14E5B5CC1D20A4EAD4BA77EFACD9A0F4E88F8A8F3DB75579FDEF0D7AB3D10CDF7C1DCA0F66A7F7BF8A2E239V3C3I"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hyperlink" Target="consultantplus://offline/ref=4044DE7E3BAE2ED23768C6E2DF20D42A92641AC91D661828B29A893D1A5D39DAE63FC35340C7241CF1FDA7484D430706521B6A4507D62Ex1cFI"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consultantplus://offline/ref=4CA89F5E2ED7A59120A31E4D6B06A49244C43E998093FD50EBEC4BCE2376B68D38A824F36AE8D2764CD07C795A2F2CE2FA03E3472501jFI7G" TargetMode="External"/><Relationship Id="rId2" Type="http://schemas.openxmlformats.org/officeDocument/2006/relationships/hyperlink" Target="consultantplus://offline/ref=4CA89F5E2ED7A59120A31E4D6B06A49243CC3B9F8699FD50EBEC4BCE2376B68D38A824F36FECD27D118A6C7D137829FEF21AFD423B01F5E4jFI7G"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7000"/>
              </a:schemeClr>
            </a:gs>
            <a:gs pos="26000">
              <a:schemeClr val="accent1">
                <a:lumMod val="97000"/>
                <a:lumOff val="3000"/>
              </a:schemeClr>
            </a:gs>
            <a:gs pos="100000">
              <a:schemeClr val="accent1">
                <a:lumMod val="60000"/>
                <a:lumOff val="40000"/>
              </a:schemeClr>
            </a:gs>
          </a:gsLst>
          <a:lin ang="16200000" scaled="1"/>
          <a:tileRect/>
        </a:gradFill>
        <a:effectLst/>
      </p:bgPr>
    </p:bg>
    <p:spTree>
      <p:nvGrpSpPr>
        <p:cNvPr id="1" name=""/>
        <p:cNvGrpSpPr/>
        <p:nvPr/>
      </p:nvGrpSpPr>
      <p:grpSpPr>
        <a:xfrm>
          <a:off x="0" y="0"/>
          <a:ext cx="0" cy="0"/>
          <a:chOff x="0" y="0"/>
          <a:chExt cx="0" cy="0"/>
        </a:xfrm>
      </p:grpSpPr>
      <p:sp>
        <p:nvSpPr>
          <p:cNvPr id="11266" name="Заголовок 1"/>
          <p:cNvSpPr>
            <a:spLocks noGrp="1"/>
          </p:cNvSpPr>
          <p:nvPr>
            <p:ph type="ctrTitle"/>
          </p:nvPr>
        </p:nvSpPr>
        <p:spPr>
          <a:xfrm>
            <a:off x="914400" y="3363691"/>
            <a:ext cx="10363200" cy="2513581"/>
          </a:xfrm>
        </p:spPr>
        <p:txBody>
          <a:bodyPr>
            <a:noAutofit/>
          </a:bodyPr>
          <a:lstStyle/>
          <a:p>
            <a:pPr algn="ctr"/>
            <a:r>
              <a:rPr lang="ru-RU" sz="2800" dirty="0" smtClean="0">
                <a:latin typeface="Times New Roman" pitchFamily="18" charset="0"/>
                <a:cs typeface="Times New Roman" pitchFamily="18" charset="0"/>
              </a:rPr>
              <a:t>НДС – основные направления развития камерального контроля</a:t>
            </a:r>
            <a:r>
              <a:rPr lang="ru-RU" sz="2800" i="1" dirty="0" smtClean="0">
                <a:latin typeface="Times New Roman" pitchFamily="18" charset="0"/>
                <a:cs typeface="Times New Roman" pitchFamily="18" charset="0"/>
              </a:rPr>
              <a:t/>
            </a:r>
            <a:br>
              <a:rPr lang="ru-RU" sz="2800" i="1" dirty="0" smtClean="0">
                <a:latin typeface="Times New Roman" pitchFamily="18" charset="0"/>
                <a:cs typeface="Times New Roman" pitchFamily="18" charset="0"/>
              </a:rPr>
            </a:br>
            <a:r>
              <a:rPr lang="ru-RU" sz="2800" i="1" dirty="0" smtClean="0">
                <a:latin typeface="Times New Roman" pitchFamily="18" charset="0"/>
                <a:cs typeface="Times New Roman" pitchFamily="18" charset="0"/>
              </a:rPr>
              <a:t>Докладчик : Начальник отдела камерального контроля НДС</a:t>
            </a:r>
            <a:br>
              <a:rPr lang="ru-RU" sz="2800" i="1" dirty="0" smtClean="0">
                <a:latin typeface="Times New Roman" pitchFamily="18" charset="0"/>
                <a:cs typeface="Times New Roman" pitchFamily="18" charset="0"/>
              </a:rPr>
            </a:br>
            <a:r>
              <a:rPr lang="ru-RU" sz="2800" i="1" dirty="0" smtClean="0">
                <a:latin typeface="Times New Roman" pitchFamily="18" charset="0"/>
                <a:cs typeface="Times New Roman" pitchFamily="18" charset="0"/>
              </a:rPr>
              <a:t>Борисова  Елена Васильевна</a:t>
            </a:r>
            <a:endParaRPr lang="ru-RU" sz="2800" i="1" dirty="0">
              <a:latin typeface="Times New Roman" pitchFamily="18" charset="0"/>
              <a:cs typeface="Times New Roman" pitchFamily="18" charset="0"/>
            </a:endParaRPr>
          </a:p>
        </p:txBody>
      </p:sp>
      <p:sp>
        <p:nvSpPr>
          <p:cNvPr id="2" name="TextBox 1"/>
          <p:cNvSpPr txBox="1"/>
          <p:nvPr/>
        </p:nvSpPr>
        <p:spPr>
          <a:xfrm>
            <a:off x="7494816" y="5630470"/>
            <a:ext cx="3168352" cy="1008112"/>
          </a:xfrm>
          <a:prstGeom prst="rect">
            <a:avLst/>
          </a:prstGeom>
        </p:spPr>
        <p:txBody>
          <a:bodyPr vert="horz" wrap="square" lIns="104306" tIns="52153" rIns="104306" bIns="52153" rtlCol="0" anchor="ctr">
            <a:normAutofit/>
          </a:bodyPr>
          <a:lstStyle/>
          <a:p>
            <a:pPr defTabSz="1043056">
              <a:spcBef>
                <a:spcPct val="0"/>
              </a:spcBef>
            </a:pPr>
            <a:endParaRPr lang="ru-RU" sz="4800" b="1" dirty="0">
              <a:solidFill>
                <a:srgbClr val="005AA9"/>
              </a:solidFill>
              <a:latin typeface="+mj-lt"/>
              <a:ea typeface="+mj-ea"/>
              <a:cs typeface="+mj-cs"/>
            </a:endParaRPr>
          </a:p>
        </p:txBody>
      </p:sp>
      <p:sp>
        <p:nvSpPr>
          <p:cNvPr id="6" name="Овал 5"/>
          <p:cNvSpPr/>
          <p:nvPr/>
        </p:nvSpPr>
        <p:spPr>
          <a:xfrm>
            <a:off x="5231904" y="836712"/>
            <a:ext cx="1800200" cy="158417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Изображение 10" descr="FNS_vizitka_for_rukovodstvo.png"/>
          <p:cNvPicPr>
            <a:picLocks noChangeAspect="1"/>
          </p:cNvPicPr>
          <p:nvPr/>
        </p:nvPicPr>
        <p:blipFill>
          <a:blip r:embed="rId3" cstate="print"/>
          <a:srcRect/>
          <a:stretch>
            <a:fillRect/>
          </a:stretch>
        </p:blipFill>
        <p:spPr bwMode="auto">
          <a:xfrm>
            <a:off x="5231904" y="692696"/>
            <a:ext cx="1872208" cy="1947753"/>
          </a:xfrm>
          <a:prstGeom prst="rect">
            <a:avLst/>
          </a:prstGeom>
          <a:noFill/>
          <a:ln w="9525">
            <a:noFill/>
            <a:miter lim="800000"/>
            <a:headEnd/>
            <a:tailEnd/>
          </a:ln>
        </p:spPr>
      </p:pic>
    </p:spTree>
    <p:extLst>
      <p:ext uri="{BB962C8B-B14F-4D97-AF65-F5344CB8AC3E}">
        <p14:creationId xmlns="" xmlns:p14="http://schemas.microsoft.com/office/powerpoint/2010/main" val="22042024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04664"/>
            <a:ext cx="9760919" cy="1440160"/>
          </a:xfrm>
        </p:spPr>
        <p:txBody>
          <a:bodyPr/>
          <a:lstStyle/>
          <a:p>
            <a:pPr algn="ctr"/>
            <a:r>
              <a:rPr lang="ru-RU" sz="2800" dirty="0" smtClean="0">
                <a:latin typeface="Times New Roman" pitchFamily="18" charset="0"/>
                <a:cs typeface="Times New Roman" pitchFamily="18" charset="0"/>
              </a:rPr>
              <a:t>Расчет налоговой базы  по НДС в особом порядке</a:t>
            </a:r>
            <a:endParaRPr lang="ru-RU" sz="2800" dirty="0">
              <a:latin typeface="Times New Roman" pitchFamily="18" charset="0"/>
              <a:cs typeface="Times New Roman" pitchFamily="18" charset="0"/>
            </a:endParaRPr>
          </a:p>
        </p:txBody>
      </p:sp>
      <p:sp>
        <p:nvSpPr>
          <p:cNvPr id="3" name="Текст 2"/>
          <p:cNvSpPr>
            <a:spLocks noGrp="1"/>
          </p:cNvSpPr>
          <p:nvPr>
            <p:ph type="body" idx="1"/>
          </p:nvPr>
        </p:nvSpPr>
        <p:spPr>
          <a:xfrm>
            <a:off x="1096862" y="1700808"/>
            <a:ext cx="10039698" cy="3312368"/>
          </a:xfrm>
        </p:spPr>
        <p:txBody>
          <a:bodyPr/>
          <a:lstStyle/>
          <a:p>
            <a:r>
              <a:rPr lang="ru-RU" sz="2400" b="1" dirty="0" smtClean="0">
                <a:solidFill>
                  <a:schemeClr val="accent2">
                    <a:lumMod val="75000"/>
                  </a:schemeClr>
                </a:solidFill>
                <a:latin typeface="Times New Roman" pitchFamily="18" charset="0"/>
                <a:cs typeface="Times New Roman" pitchFamily="18" charset="0"/>
              </a:rPr>
              <a:t>Если вы продаете автомобиль или мотоцикл,</a:t>
            </a:r>
            <a:r>
              <a:rPr lang="ru-RU" sz="2400" dirty="0" smtClean="0">
                <a:solidFill>
                  <a:schemeClr val="accent2">
                    <a:lumMod val="75000"/>
                  </a:schemeClr>
                </a:solidFill>
                <a:latin typeface="Times New Roman" pitchFamily="18" charset="0"/>
                <a:cs typeface="Times New Roman" pitchFamily="18" charset="0"/>
              </a:rPr>
              <a:t> а также отдельные виды электронной, бытовой техники по специальному </a:t>
            </a:r>
            <a:r>
              <a:rPr lang="ru-RU" sz="2400" dirty="0" smtClean="0">
                <a:solidFill>
                  <a:schemeClr val="accent2">
                    <a:lumMod val="75000"/>
                  </a:schemeClr>
                </a:solidFill>
                <a:latin typeface="Times New Roman" pitchFamily="18" charset="0"/>
                <a:cs typeface="Times New Roman" pitchFamily="18" charset="0"/>
                <a:hlinkClick r:id="rId3"/>
              </a:rPr>
              <a:t>Перечню</a:t>
            </a:r>
            <a:r>
              <a:rPr lang="ru-RU" sz="2400" dirty="0" smtClean="0">
                <a:solidFill>
                  <a:schemeClr val="accent2">
                    <a:lumMod val="75000"/>
                  </a:schemeClr>
                </a:solidFill>
                <a:latin typeface="Times New Roman" pitchFamily="18" charset="0"/>
                <a:cs typeface="Times New Roman" pitchFamily="18" charset="0"/>
              </a:rPr>
              <a:t>, </a:t>
            </a:r>
            <a:r>
              <a:rPr lang="ru-RU" sz="2400" b="1" dirty="0" smtClean="0">
                <a:solidFill>
                  <a:schemeClr val="accent2">
                    <a:lumMod val="75000"/>
                  </a:schemeClr>
                </a:solidFill>
                <a:latin typeface="Times New Roman" pitchFamily="18" charset="0"/>
                <a:cs typeface="Times New Roman" pitchFamily="18" charset="0"/>
              </a:rPr>
              <a:t>которые купили у физ.лица (не ИП)</a:t>
            </a:r>
            <a:r>
              <a:rPr lang="ru-RU" sz="2400" dirty="0" smtClean="0">
                <a:solidFill>
                  <a:schemeClr val="accent2">
                    <a:lumMod val="75000"/>
                  </a:schemeClr>
                </a:solidFill>
                <a:latin typeface="Times New Roman" pitchFamily="18" charset="0"/>
                <a:cs typeface="Times New Roman" pitchFamily="18" charset="0"/>
              </a:rPr>
              <a:t>, то базу считайте так (</a:t>
            </a:r>
            <a:r>
              <a:rPr lang="ru-RU" sz="2400" dirty="0" smtClean="0">
                <a:solidFill>
                  <a:schemeClr val="accent2">
                    <a:lumMod val="75000"/>
                  </a:schemeClr>
                </a:solidFill>
                <a:latin typeface="Times New Roman" pitchFamily="18" charset="0"/>
                <a:cs typeface="Times New Roman" pitchFamily="18" charset="0"/>
                <a:hlinkClick r:id="rId4"/>
              </a:rPr>
              <a:t>п. 5.1 ст. 154</a:t>
            </a:r>
            <a:r>
              <a:rPr lang="ru-RU" sz="2400" dirty="0" smtClean="0">
                <a:solidFill>
                  <a:schemeClr val="accent2">
                    <a:lumMod val="75000"/>
                  </a:schemeClr>
                </a:solidFill>
                <a:latin typeface="Times New Roman" pitchFamily="18" charset="0"/>
                <a:cs typeface="Times New Roman" pitchFamily="18" charset="0"/>
              </a:rPr>
              <a:t> НК РФ):</a:t>
            </a:r>
          </a:p>
          <a:p>
            <a:endParaRPr lang="ru-RU" dirty="0"/>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10</a:t>
            </a:fld>
            <a:endParaRPr lang="ru-RU" dirty="0">
              <a:solidFill>
                <a:prstClr val="white"/>
              </a:solidFill>
            </a:endParaRPr>
          </a:p>
        </p:txBody>
      </p:sp>
      <p:pic>
        <p:nvPicPr>
          <p:cNvPr id="5" name="Рисунок 4"/>
          <p:cNvPicPr/>
          <p:nvPr/>
        </p:nvPicPr>
        <p:blipFill>
          <a:blip r:embed="rId5" cstate="print"/>
          <a:srcRect/>
          <a:stretch>
            <a:fillRect/>
          </a:stretch>
        </p:blipFill>
        <p:spPr bwMode="auto">
          <a:xfrm>
            <a:off x="1343472" y="3429000"/>
            <a:ext cx="9865096" cy="244827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332656"/>
            <a:ext cx="10687770" cy="1728192"/>
          </a:xfrm>
        </p:spPr>
        <p:txBody>
          <a:bodyPr/>
          <a:lstStyle/>
          <a:p>
            <a:pPr algn="ctr"/>
            <a:r>
              <a:rPr lang="ru-RU" sz="3200" dirty="0" smtClean="0"/>
              <a:t>Вводится освобождение услуг общепита от обложения НДС  с 01.01.2022 ( Федеральный Закон от 02.07.2021 № 305-ФЗ)</a:t>
            </a:r>
            <a:endParaRPr lang="ru-RU" sz="3200" dirty="0"/>
          </a:p>
        </p:txBody>
      </p:sp>
      <p:sp>
        <p:nvSpPr>
          <p:cNvPr id="3" name="Текст 2"/>
          <p:cNvSpPr>
            <a:spLocks noGrp="1"/>
          </p:cNvSpPr>
          <p:nvPr>
            <p:ph type="body" idx="1"/>
          </p:nvPr>
        </p:nvSpPr>
        <p:spPr>
          <a:xfrm>
            <a:off x="1096862" y="2276872"/>
            <a:ext cx="9760919" cy="4159252"/>
          </a:xfrm>
        </p:spPr>
        <p:txBody>
          <a:bodyPr/>
          <a:lstStyle/>
          <a:p>
            <a:pPr algn="just"/>
            <a:r>
              <a:rPr lang="ru-RU" dirty="0" smtClean="0">
                <a:solidFill>
                  <a:schemeClr val="tx1"/>
                </a:solidFill>
                <a:latin typeface="Times New Roman" pitchFamily="18" charset="0"/>
                <a:cs typeface="Times New Roman" pitchFamily="18" charset="0"/>
                <a:hlinkClick r:id="rId2"/>
              </a:rPr>
              <a:t>С 01.01.2022 года пункт 3 статьи 149 НК РФ дополнен </a:t>
            </a:r>
            <a:r>
              <a:rPr lang="ru-RU" dirty="0" err="1" smtClean="0">
                <a:solidFill>
                  <a:schemeClr val="tx1"/>
                </a:solidFill>
                <a:latin typeface="Times New Roman" pitchFamily="18" charset="0"/>
                <a:cs typeface="Times New Roman" pitchFamily="18" charset="0"/>
                <a:hlinkClick r:id="rId2"/>
              </a:rPr>
              <a:t>пп</a:t>
            </a:r>
            <a:r>
              <a:rPr lang="ru-RU" dirty="0" smtClean="0">
                <a:solidFill>
                  <a:schemeClr val="tx1"/>
                </a:solidFill>
                <a:latin typeface="Times New Roman" pitchFamily="18" charset="0"/>
                <a:cs typeface="Times New Roman" pitchFamily="18" charset="0"/>
                <a:hlinkClick r:id="rId2"/>
              </a:rPr>
              <a:t>. 38, </a:t>
            </a:r>
            <a:r>
              <a:rPr lang="ru-RU" sz="2400" u="sng" dirty="0" smtClean="0">
                <a:solidFill>
                  <a:schemeClr val="tx1"/>
                </a:solidFill>
                <a:latin typeface="Times New Roman" pitchFamily="18" charset="0"/>
                <a:cs typeface="Times New Roman" pitchFamily="18" charset="0"/>
                <a:hlinkClick r:id="rId2"/>
              </a:rPr>
              <a:t>в соответствии с которым освобождаются от обложения НДС услуги общественного питания, оказываемые через объекты общественного питания (рестораны, кафе, бары, предприятия быстрого обслуживания, буфеты, кафетерии, столовые, закусочные, отделы кулинарии при указанных объектах и иные аналогичные объекты общественного питания), а также услуги общественного питания, оказываемые вне объектов общественного питания по месту, выбранному заказчиком (выездное обслуживание).</a:t>
            </a:r>
          </a:p>
          <a:p>
            <a:endParaRPr lang="ru-RU" dirty="0"/>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11</a:t>
            </a:fld>
            <a:endParaRPr lang="ru-RU" dirty="0">
              <a:solidFill>
                <a:prstClr val="white"/>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04664"/>
            <a:ext cx="9760919" cy="1224136"/>
          </a:xfrm>
        </p:spPr>
        <p:txBody>
          <a:bodyPr/>
          <a:lstStyle/>
          <a:p>
            <a:pPr algn="just"/>
            <a:r>
              <a:rPr lang="ru-RU" sz="3600" dirty="0" smtClean="0">
                <a:latin typeface="Times New Roman" pitchFamily="18" charset="0"/>
                <a:cs typeface="Times New Roman" pitchFamily="18" charset="0"/>
              </a:rPr>
              <a:t>     Одновременно должно быть выполнено  три  условия</a:t>
            </a:r>
            <a:r>
              <a:rPr lang="ru-RU" dirty="0" smtClean="0"/>
              <a:t>:</a:t>
            </a:r>
            <a:endParaRPr lang="ru-RU" dirty="0"/>
          </a:p>
        </p:txBody>
      </p:sp>
      <p:sp>
        <p:nvSpPr>
          <p:cNvPr id="3" name="Текст 2"/>
          <p:cNvSpPr>
            <a:spLocks noGrp="1"/>
          </p:cNvSpPr>
          <p:nvPr>
            <p:ph type="body" idx="1"/>
          </p:nvPr>
        </p:nvSpPr>
        <p:spPr>
          <a:xfrm>
            <a:off x="1096862" y="1628800"/>
            <a:ext cx="10111706" cy="4807324"/>
          </a:xfrm>
        </p:spPr>
        <p:txBody>
          <a:bodyPr/>
          <a:lstStyle/>
          <a:p>
            <a:pPr algn="just"/>
            <a:r>
              <a:rPr lang="ru-RU" sz="2100" dirty="0" smtClean="0">
                <a:solidFill>
                  <a:schemeClr val="tx1"/>
                </a:solidFill>
                <a:latin typeface="Times New Roman" pitchFamily="18" charset="0"/>
                <a:cs typeface="Times New Roman" pitchFamily="18" charset="0"/>
              </a:rPr>
              <a:t>            Сумма всех доходов организаций или ИП за предшествующий год не более 2 млрд. рублей;</a:t>
            </a:r>
          </a:p>
          <a:p>
            <a:pPr algn="just"/>
            <a:r>
              <a:rPr lang="ru-RU" sz="2100" dirty="0" smtClean="0">
                <a:solidFill>
                  <a:schemeClr val="tx1"/>
                </a:solidFill>
                <a:latin typeface="Times New Roman" pitchFamily="18" charset="0"/>
                <a:cs typeface="Times New Roman" pitchFamily="18" charset="0"/>
              </a:rPr>
              <a:t>             Удельный вес доходов от реализации услуг общепита в общей сумме дохода организации или ИП за предшествующий год составляет не менее 70 %;</a:t>
            </a:r>
          </a:p>
          <a:p>
            <a:pPr algn="just"/>
            <a:r>
              <a:rPr lang="ru-RU" sz="2100" dirty="0" smtClean="0">
                <a:solidFill>
                  <a:schemeClr val="tx1"/>
                </a:solidFill>
                <a:latin typeface="Times New Roman" pitchFamily="18" charset="0"/>
                <a:cs typeface="Times New Roman" pitchFamily="18" charset="0"/>
              </a:rPr>
              <a:t>             ( с 1 января 2024 года) – среднемесячный размер выплат сотрудникам  по данным расчета по страховым взносам за предшествующий год должен быть не ниже   размера среднемесячной заработной платы по субъекту РФ по отрасли (класс 56 «Деятельность по предоставлению продуктов питания и напитков» раздела </a:t>
            </a:r>
            <a:r>
              <a:rPr lang="en-US" sz="2100" dirty="0" smtClean="0">
                <a:solidFill>
                  <a:schemeClr val="tx1"/>
                </a:solidFill>
                <a:latin typeface="Times New Roman" pitchFamily="18" charset="0"/>
                <a:cs typeface="Times New Roman" pitchFamily="18" charset="0"/>
              </a:rPr>
              <a:t>I</a:t>
            </a:r>
            <a:r>
              <a:rPr lang="ru-RU" sz="2100" dirty="0" smtClean="0">
                <a:solidFill>
                  <a:schemeClr val="tx1"/>
                </a:solidFill>
                <a:latin typeface="Times New Roman" pitchFamily="18" charset="0"/>
                <a:cs typeface="Times New Roman" pitchFamily="18" charset="0"/>
              </a:rPr>
              <a:t> ОКВЭД 2)</a:t>
            </a:r>
          </a:p>
          <a:p>
            <a:pPr algn="just"/>
            <a:r>
              <a:rPr lang="ru-RU" sz="2100" dirty="0" smtClean="0">
                <a:solidFill>
                  <a:schemeClr val="tx1"/>
                </a:solidFill>
                <a:latin typeface="Times New Roman" pitchFamily="18" charset="0"/>
                <a:cs typeface="Times New Roman" pitchFamily="18" charset="0"/>
              </a:rPr>
              <a:t>             Созданные в течении 2022  или 2023 года организации и ИП смогут применять освобождение без ограничений начиная с квартала в котором зарегистрированы.</a:t>
            </a:r>
          </a:p>
          <a:p>
            <a:pPr algn="just"/>
            <a:r>
              <a:rPr lang="ru-RU" sz="2100" dirty="0" smtClean="0">
                <a:solidFill>
                  <a:schemeClr val="tx1"/>
                </a:solidFill>
                <a:latin typeface="Times New Roman" pitchFamily="18" charset="0"/>
                <a:cs typeface="Times New Roman" pitchFamily="18" charset="0"/>
              </a:rPr>
              <a:t>              Нельзя применять освобождение организациям и ИП, которые ведут розничную торговлю продукцией общепита через отделы кулинарии, осуществляют заготовочную и иную аналогичную деятельность. </a:t>
            </a:r>
          </a:p>
          <a:p>
            <a:pPr algn="just"/>
            <a:r>
              <a:rPr lang="ru-RU" dirty="0" smtClean="0"/>
              <a:t>               </a:t>
            </a:r>
            <a:endParaRPr lang="ru-RU" dirty="0"/>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12</a:t>
            </a:fld>
            <a:endParaRPr lang="ru-RU" dirty="0">
              <a:solidFill>
                <a:prstClr val="white"/>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332656"/>
            <a:ext cx="10687770" cy="2448272"/>
          </a:xfrm>
        </p:spPr>
        <p:txBody>
          <a:bodyPr/>
          <a:lstStyle/>
          <a:p>
            <a:pPr algn="just"/>
            <a:r>
              <a:rPr lang="ru-RU" sz="2800" dirty="0" smtClean="0">
                <a:latin typeface="Times New Roman" pitchFamily="18" charset="0"/>
                <a:cs typeface="Times New Roman" pitchFamily="18" charset="0"/>
              </a:rPr>
              <a:t>От льготы в виде освобождения от НДС по услугам общепита можно отказаться, если ее применение вам невыгодно(</a:t>
            </a:r>
            <a:r>
              <a:rPr lang="ru-RU" sz="2800" dirty="0" smtClean="0">
                <a:latin typeface="Times New Roman" pitchFamily="18" charset="0"/>
                <a:cs typeface="Times New Roman" pitchFamily="18" charset="0"/>
                <a:hlinkClick r:id="rId2"/>
              </a:rPr>
              <a:t>п.2ст.2 Федерального закона от 02.07.2021 N 305-ФЗ, </a:t>
            </a:r>
            <a:r>
              <a:rPr lang="ru-RU" sz="2800" dirty="0" smtClean="0">
                <a:latin typeface="Times New Roman" pitchFamily="18" charset="0"/>
                <a:cs typeface="Times New Roman" pitchFamily="18" charset="0"/>
              </a:rPr>
              <a:t>п. 5 ст.149 НК РФ .</a:t>
            </a:r>
            <a:endParaRPr lang="ru-RU" dirty="0"/>
          </a:p>
        </p:txBody>
      </p:sp>
      <p:sp>
        <p:nvSpPr>
          <p:cNvPr id="3" name="Текст 2"/>
          <p:cNvSpPr>
            <a:spLocks noGrp="1"/>
          </p:cNvSpPr>
          <p:nvPr>
            <p:ph type="body" idx="1"/>
          </p:nvPr>
        </p:nvSpPr>
        <p:spPr>
          <a:xfrm>
            <a:off x="1096862" y="2708920"/>
            <a:ext cx="10543754" cy="3528392"/>
          </a:xfrm>
        </p:spPr>
        <p:txBody>
          <a:bodyPr/>
          <a:lstStyle/>
          <a:p>
            <a:pPr algn="just"/>
            <a:r>
              <a:rPr lang="ru-RU" dirty="0" smtClean="0">
                <a:solidFill>
                  <a:schemeClr val="tx1"/>
                </a:solidFill>
                <a:latin typeface="Times New Roman" pitchFamily="18" charset="0"/>
                <a:cs typeface="Times New Roman" pitchFamily="18" charset="0"/>
              </a:rPr>
              <a:t>Отказаться от освобождения от НДС можно только в отношении тех операций, которые перечислены в </a:t>
            </a:r>
            <a:r>
              <a:rPr lang="ru-RU" dirty="0" smtClean="0">
                <a:solidFill>
                  <a:schemeClr val="tx1"/>
                </a:solidFill>
                <a:latin typeface="Times New Roman" pitchFamily="18" charset="0"/>
                <a:cs typeface="Times New Roman" pitchFamily="18" charset="0"/>
                <a:hlinkClick r:id="rId3"/>
              </a:rPr>
              <a:t>п. 3 ст. 149 НК РФ. Для этого достаточно подать </a:t>
            </a:r>
            <a:r>
              <a:rPr lang="ru-RU" dirty="0" smtClean="0">
                <a:solidFill>
                  <a:schemeClr val="tx1"/>
                </a:solidFill>
                <a:latin typeface="Times New Roman" pitchFamily="18" charset="0"/>
                <a:cs typeface="Times New Roman" pitchFamily="18" charset="0"/>
                <a:hlinkClick r:id="rId4"/>
              </a:rPr>
              <a:t>заявление в налоговую инспекцию.</a:t>
            </a:r>
          </a:p>
          <a:p>
            <a:pPr algn="just"/>
            <a:r>
              <a:rPr lang="ru-RU" b="1" dirty="0" smtClean="0">
                <a:solidFill>
                  <a:schemeClr val="tx1"/>
                </a:solidFill>
                <a:latin typeface="Times New Roman" pitchFamily="18" charset="0"/>
                <a:cs typeface="Times New Roman" pitchFamily="18" charset="0"/>
              </a:rPr>
              <a:t>Срок подачи заявления об отказе от освобождения - не позднее 1-го числа квартала, с которого вы намерены уплачивать НДС по соответствующим операциям. А если 1-е число выпадает на выходной, нерабочий праздничный и (или) нерабочий день, заявление вы можете подать в следующий за ним рабочий день (</a:t>
            </a:r>
            <a:r>
              <a:rPr lang="ru-RU" b="1" dirty="0" smtClean="0">
                <a:solidFill>
                  <a:schemeClr val="tx1"/>
                </a:solidFill>
                <a:latin typeface="Times New Roman" pitchFamily="18" charset="0"/>
                <a:cs typeface="Times New Roman" pitchFamily="18" charset="0"/>
                <a:hlinkClick r:id="rId5"/>
              </a:rPr>
              <a:t>п. 7 ст. 6.1, </a:t>
            </a:r>
            <a:r>
              <a:rPr lang="ru-RU" b="1" dirty="0" smtClean="0">
                <a:solidFill>
                  <a:schemeClr val="tx1"/>
                </a:solidFill>
                <a:latin typeface="Times New Roman" pitchFamily="18" charset="0"/>
                <a:cs typeface="Times New Roman" pitchFamily="18" charset="0"/>
                <a:hlinkClick r:id="rId6"/>
              </a:rPr>
              <a:t>п. 5 ст. 149, </a:t>
            </a:r>
            <a:r>
              <a:rPr lang="ru-RU" b="1" dirty="0" smtClean="0">
                <a:solidFill>
                  <a:schemeClr val="tx1"/>
                </a:solidFill>
                <a:latin typeface="Times New Roman" pitchFamily="18" charset="0"/>
                <a:cs typeface="Times New Roman" pitchFamily="18" charset="0"/>
                <a:hlinkClick r:id="rId7"/>
              </a:rPr>
              <a:t>ст. 163 НК РФ).</a:t>
            </a:r>
          </a:p>
          <a:p>
            <a:pPr algn="just"/>
            <a:r>
              <a:rPr lang="ru-RU" b="1" dirty="0" smtClean="0">
                <a:solidFill>
                  <a:schemeClr val="tx1"/>
                </a:solidFill>
                <a:latin typeface="Times New Roman" pitchFamily="18" charset="0"/>
                <a:cs typeface="Times New Roman" pitchFamily="18" charset="0"/>
              </a:rPr>
              <a:t>Срок действия отказа от освобождения вы определяете самостоятельно, но он не может быть менее одного года (</a:t>
            </a:r>
            <a:r>
              <a:rPr lang="ru-RU" b="1" dirty="0" smtClean="0">
                <a:solidFill>
                  <a:schemeClr val="tx1"/>
                </a:solidFill>
                <a:latin typeface="Times New Roman" pitchFamily="18" charset="0"/>
                <a:cs typeface="Times New Roman" pitchFamily="18" charset="0"/>
                <a:hlinkClick r:id="rId8"/>
              </a:rPr>
              <a:t>п. 5 ст. 149 НК РФ).</a:t>
            </a:r>
          </a:p>
          <a:p>
            <a:endParaRPr lang="ru-RU" dirty="0"/>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13</a:t>
            </a:fld>
            <a:endParaRPr lang="ru-RU" dirty="0">
              <a:solidFill>
                <a:prstClr val="whit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ctrTitle"/>
          </p:nvPr>
        </p:nvSpPr>
        <p:spPr/>
        <p:txBody>
          <a:bodyPr>
            <a:noAutofit/>
          </a:bodyPr>
          <a:lstStyle/>
          <a:p>
            <a:pPr algn="ctr"/>
            <a:r>
              <a:rPr lang="ru-RU" sz="2800" dirty="0" smtClean="0">
                <a:latin typeface="Arial Narrow" panose="020B0606020202030204" pitchFamily="34" charset="0"/>
                <a:cs typeface="Arial" pitchFamily="34" charset="0"/>
              </a:rPr>
              <a:t>Спасибо за внимание!</a:t>
            </a:r>
            <a:endParaRPr lang="ru-RU" sz="2800" i="1" dirty="0">
              <a:latin typeface="Arial Narrow" panose="020B0606020202030204" pitchFamily="34" charset="0"/>
              <a:cs typeface="Arial" pitchFamily="34" charset="0"/>
            </a:endParaRPr>
          </a:p>
        </p:txBody>
      </p:sp>
      <p:sp>
        <p:nvSpPr>
          <p:cNvPr id="2" name="TextBox 1"/>
          <p:cNvSpPr txBox="1"/>
          <p:nvPr/>
        </p:nvSpPr>
        <p:spPr>
          <a:xfrm>
            <a:off x="7494816" y="5630470"/>
            <a:ext cx="3168352" cy="1008112"/>
          </a:xfrm>
          <a:prstGeom prst="rect">
            <a:avLst/>
          </a:prstGeom>
        </p:spPr>
        <p:txBody>
          <a:bodyPr vert="horz" wrap="square" lIns="104306" tIns="52153" rIns="104306" bIns="52153" rtlCol="0" anchor="ctr">
            <a:normAutofit/>
          </a:bodyPr>
          <a:lstStyle/>
          <a:p>
            <a:pPr defTabSz="1043056">
              <a:spcBef>
                <a:spcPct val="0"/>
              </a:spcBef>
            </a:pPr>
            <a:endParaRPr lang="ru-RU" sz="4800" b="1" dirty="0">
              <a:solidFill>
                <a:srgbClr val="005AA9"/>
              </a:solidFill>
              <a:latin typeface="+mj-lt"/>
              <a:ea typeface="+mj-ea"/>
              <a:cs typeface="+mj-cs"/>
            </a:endParaRPr>
          </a:p>
        </p:txBody>
      </p:sp>
      <p:sp>
        <p:nvSpPr>
          <p:cNvPr id="6" name="Овал 5"/>
          <p:cNvSpPr/>
          <p:nvPr/>
        </p:nvSpPr>
        <p:spPr>
          <a:xfrm>
            <a:off x="5231904" y="836712"/>
            <a:ext cx="1800200" cy="158417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Изображение 10" descr="FNS_vizitka_for_rukovodstvo.png"/>
          <p:cNvPicPr>
            <a:picLocks noChangeAspect="1"/>
          </p:cNvPicPr>
          <p:nvPr/>
        </p:nvPicPr>
        <p:blipFill>
          <a:blip r:embed="rId3" cstate="print"/>
          <a:srcRect/>
          <a:stretch>
            <a:fillRect/>
          </a:stretch>
        </p:blipFill>
        <p:spPr bwMode="auto">
          <a:xfrm>
            <a:off x="5231904" y="692696"/>
            <a:ext cx="1872208" cy="1947753"/>
          </a:xfrm>
          <a:prstGeom prst="rect">
            <a:avLst/>
          </a:prstGeom>
          <a:noFill/>
          <a:ln w="9525">
            <a:noFill/>
            <a:miter lim="800000"/>
            <a:headEnd/>
            <a:tailEnd/>
          </a:ln>
        </p:spPr>
      </p:pic>
    </p:spTree>
    <p:extLst>
      <p:ext uri="{BB962C8B-B14F-4D97-AF65-F5344CB8AC3E}">
        <p14:creationId xmlns="" xmlns:p14="http://schemas.microsoft.com/office/powerpoint/2010/main" val="1879927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04664"/>
            <a:ext cx="9760919" cy="1872208"/>
          </a:xfrm>
        </p:spPr>
        <p:txBody>
          <a:bodyPr/>
          <a:lstStyle/>
          <a:p>
            <a:pPr algn="ctr"/>
            <a:r>
              <a:rPr lang="ru-RU" sz="3600" dirty="0" smtClean="0">
                <a:latin typeface="Times New Roman" pitchFamily="18" charset="0"/>
                <a:cs typeface="Times New Roman" pitchFamily="18" charset="0"/>
              </a:rPr>
              <a:t>Заявительный порядок возмещения  НДС – статья 176.1 НК РФ</a:t>
            </a:r>
            <a:endParaRPr lang="ru-RU" sz="3600" dirty="0">
              <a:latin typeface="Times New Roman" pitchFamily="18" charset="0"/>
              <a:cs typeface="Times New Roman" pitchFamily="18" charset="0"/>
            </a:endParaRPr>
          </a:p>
        </p:txBody>
      </p:sp>
      <p:sp>
        <p:nvSpPr>
          <p:cNvPr id="3" name="Текст 2"/>
          <p:cNvSpPr>
            <a:spLocks noGrp="1"/>
          </p:cNvSpPr>
          <p:nvPr>
            <p:ph type="body" idx="1"/>
          </p:nvPr>
        </p:nvSpPr>
        <p:spPr>
          <a:xfrm>
            <a:off x="695400" y="2132856"/>
            <a:ext cx="10945216" cy="4248472"/>
          </a:xfrm>
        </p:spPr>
        <p:txBody>
          <a:bodyPr/>
          <a:lstStyle/>
          <a:p>
            <a:pPr algn="just"/>
            <a:r>
              <a:rPr lang="ru-RU" sz="2200" dirty="0" smtClean="0">
                <a:solidFill>
                  <a:schemeClr val="tx1"/>
                </a:solidFill>
                <a:latin typeface="Times New Roman" pitchFamily="18" charset="0"/>
                <a:cs typeface="Times New Roman" pitchFamily="18" charset="0"/>
              </a:rPr>
              <a:t>      </a:t>
            </a:r>
            <a:endParaRPr lang="ru-RU" sz="2100" dirty="0" smtClean="0">
              <a:solidFill>
                <a:schemeClr val="tx1"/>
              </a:solidFill>
              <a:latin typeface="Times New Roman" pitchFamily="18" charset="0"/>
              <a:cs typeface="Times New Roman" pitchFamily="18" charset="0"/>
            </a:endParaRPr>
          </a:p>
          <a:p>
            <a:pPr algn="just"/>
            <a:r>
              <a:rPr lang="ru-RU" sz="2800" dirty="0" smtClean="0">
                <a:solidFill>
                  <a:schemeClr val="tx1"/>
                </a:solidFill>
                <a:latin typeface="Times New Roman" pitchFamily="18" charset="0"/>
                <a:cs typeface="Times New Roman" pitchFamily="18" charset="0"/>
              </a:rPr>
              <a:t>Согласно п. 1 ст. 176.1 НК РФ -заявительный порядок возмещения налога представляет собой осуществление в порядке, предусмотренном статьей 176.1 НК РФ, зачета (возврата) суммы налога, заявленной к возмещению в налоговой декларации, до завершения проводимой в соответствии со </a:t>
            </a:r>
            <a:r>
              <a:rPr lang="ru-RU" sz="2800" dirty="0" smtClean="0">
                <a:solidFill>
                  <a:schemeClr val="tx1"/>
                </a:solidFill>
                <a:latin typeface="Times New Roman" pitchFamily="18" charset="0"/>
                <a:cs typeface="Times New Roman" pitchFamily="18" charset="0"/>
                <a:hlinkClick r:id="rId2"/>
              </a:rPr>
              <a:t>статьей 88 НК РФ на основе этой налоговой декларации камеральной налоговой проверки, если иное не предусмотрено настоящим пунктом.</a:t>
            </a:r>
          </a:p>
          <a:p>
            <a:pPr algn="just">
              <a:buFontTx/>
              <a:buChar char="-"/>
            </a:pPr>
            <a:endParaRPr lang="ru-RU" dirty="0" smtClean="0">
              <a:solidFill>
                <a:schemeClr val="tx1"/>
              </a:solidFill>
            </a:endParaRPr>
          </a:p>
          <a:p>
            <a:pPr algn="just">
              <a:buFontTx/>
              <a:buChar char="-"/>
            </a:pPr>
            <a:endParaRPr lang="ru-RU" dirty="0" smtClean="0">
              <a:solidFill>
                <a:schemeClr val="tx1"/>
              </a:solidFill>
            </a:endParaRPr>
          </a:p>
          <a:p>
            <a:endParaRPr lang="ru-RU" dirty="0">
              <a:solidFill>
                <a:schemeClr val="tx1"/>
              </a:solidFill>
            </a:endParaRPr>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2</a:t>
            </a:fld>
            <a:endParaRPr lang="ru-RU" dirty="0">
              <a:solidFill>
                <a:prstClr val="white"/>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7448" y="404664"/>
            <a:ext cx="10657184" cy="1224136"/>
          </a:xfrm>
        </p:spPr>
        <p:txBody>
          <a:bodyPr/>
          <a:lstStyle/>
          <a:p>
            <a:pPr algn="ctr"/>
            <a:r>
              <a:rPr lang="ru-RU" sz="2400" dirty="0" smtClean="0">
                <a:latin typeface="Times New Roman" pitchFamily="18" charset="0"/>
                <a:cs typeface="Times New Roman" pitchFamily="18" charset="0"/>
              </a:rPr>
              <a:t> статья 173 НК РФ «Сумма налога, подлежащая уплате в   бюджет </a:t>
            </a:r>
            <a:br>
              <a:rPr lang="ru-RU" sz="2400"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Текст 2"/>
          <p:cNvSpPr>
            <a:spLocks noGrp="1"/>
          </p:cNvSpPr>
          <p:nvPr>
            <p:ph type="body" idx="1"/>
          </p:nvPr>
        </p:nvSpPr>
        <p:spPr>
          <a:xfrm>
            <a:off x="1271464" y="1772816"/>
            <a:ext cx="10225136" cy="4663308"/>
          </a:xfrm>
        </p:spPr>
        <p:txBody>
          <a:bodyPr/>
          <a:lstStyle/>
          <a:p>
            <a:pPr algn="just"/>
            <a:r>
              <a:rPr lang="ru-RU" sz="2400" dirty="0" smtClean="0">
                <a:solidFill>
                  <a:schemeClr val="tx1"/>
                </a:solidFill>
                <a:latin typeface="Times New Roman" pitchFamily="18" charset="0"/>
                <a:cs typeface="Times New Roman" pitchFamily="18" charset="0"/>
              </a:rPr>
              <a:t>Согласно пункту 2 статьи 173 НК РФ ,если сумма налоговых вычетов в каком-либо налоговом периоде превышает общую сумму налога, исчисленную в соответствии со </a:t>
            </a:r>
            <a:r>
              <a:rPr lang="ru-RU" sz="2400" dirty="0" smtClean="0">
                <a:solidFill>
                  <a:schemeClr val="tx1"/>
                </a:solidFill>
                <a:latin typeface="Times New Roman" pitchFamily="18" charset="0"/>
                <a:cs typeface="Times New Roman" pitchFamily="18" charset="0"/>
                <a:hlinkClick r:id="rId2"/>
              </a:rPr>
              <a:t>статьей 166 НК РФ и увеличенную на суммы налога, восстановленного в соответствии с </a:t>
            </a:r>
            <a:r>
              <a:rPr lang="ru-RU" sz="2400" dirty="0" smtClean="0">
                <a:solidFill>
                  <a:schemeClr val="tx1"/>
                </a:solidFill>
                <a:latin typeface="Times New Roman" pitchFamily="18" charset="0"/>
                <a:cs typeface="Times New Roman" pitchFamily="18" charset="0"/>
                <a:hlinkClick r:id="rId3"/>
              </a:rPr>
              <a:t>пунктом 3 статьи 170 НК РФ, положительная разница между суммой налоговых вычетов и суммой налога, исчисленной по операциям, признаваемым объектом налогообложения в соответствии с </a:t>
            </a:r>
            <a:r>
              <a:rPr lang="ru-RU" sz="2400" dirty="0" smtClean="0">
                <a:solidFill>
                  <a:schemeClr val="tx1"/>
                </a:solidFill>
                <a:latin typeface="Times New Roman" pitchFamily="18" charset="0"/>
                <a:cs typeface="Times New Roman" pitchFamily="18" charset="0"/>
                <a:hlinkClick r:id="rId4"/>
              </a:rPr>
              <a:t>подпунктами 1 и </a:t>
            </a:r>
            <a:r>
              <a:rPr lang="ru-RU" sz="2400" dirty="0" smtClean="0">
                <a:solidFill>
                  <a:schemeClr val="tx1"/>
                </a:solidFill>
                <a:latin typeface="Times New Roman" pitchFamily="18" charset="0"/>
                <a:cs typeface="Times New Roman" pitchFamily="18" charset="0"/>
                <a:hlinkClick r:id="rId5"/>
              </a:rPr>
              <a:t>2 пункта 1 статьи 146 НК РФ, подлежит возмещению налогоплательщику в порядке и на условиях, которые предусмотрены </a:t>
            </a:r>
            <a:r>
              <a:rPr lang="ru-RU" sz="2400" dirty="0" smtClean="0">
                <a:solidFill>
                  <a:schemeClr val="tx1"/>
                </a:solidFill>
                <a:latin typeface="Times New Roman" pitchFamily="18" charset="0"/>
                <a:cs typeface="Times New Roman" pitchFamily="18" charset="0"/>
                <a:hlinkClick r:id="rId6"/>
              </a:rPr>
              <a:t>статьями 176 и </a:t>
            </a:r>
            <a:r>
              <a:rPr lang="ru-RU" sz="2400" dirty="0" smtClean="0">
                <a:solidFill>
                  <a:schemeClr val="tx1"/>
                </a:solidFill>
                <a:latin typeface="Times New Roman" pitchFamily="18" charset="0"/>
                <a:cs typeface="Times New Roman" pitchFamily="18" charset="0"/>
                <a:hlinkClick r:id="rId7"/>
              </a:rPr>
              <a:t>176.1 НК РФ, за исключением случаев, когда налоговая декларация подана налогоплательщиком по истечении трех лет после окончания соответствующего налогового периода.</a:t>
            </a:r>
          </a:p>
          <a:p>
            <a:pPr algn="just"/>
            <a:endParaRPr lang="ru-RU" dirty="0" smtClean="0">
              <a:solidFill>
                <a:schemeClr val="tx1"/>
              </a:solidFill>
              <a:latin typeface="Times New Roman" pitchFamily="18" charset="0"/>
              <a:cs typeface="Times New Roman" pitchFamily="18" charset="0"/>
            </a:endParaRPr>
          </a:p>
          <a:p>
            <a:pPr algn="just">
              <a:buFontTx/>
              <a:buChar char="-"/>
            </a:pPr>
            <a:endParaRPr lang="ru-RU" dirty="0" smtClean="0">
              <a:solidFill>
                <a:schemeClr val="tx1"/>
              </a:solidFill>
              <a:latin typeface="Times New Roman" pitchFamily="18" charset="0"/>
              <a:cs typeface="Times New Roman" pitchFamily="18" charset="0"/>
            </a:endParaRPr>
          </a:p>
          <a:p>
            <a:pPr>
              <a:buFontTx/>
              <a:buChar char="-"/>
            </a:pPr>
            <a:endParaRPr lang="ru-RU" dirty="0"/>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3</a:t>
            </a:fld>
            <a:endParaRPr lang="ru-RU" dirty="0">
              <a:solidFill>
                <a:prstClr val="white"/>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3432" y="332656"/>
            <a:ext cx="10945216" cy="6192688"/>
          </a:xfrm>
        </p:spPr>
        <p:txBody>
          <a:bodyPr/>
          <a:lstStyle/>
          <a:p>
            <a:pPr algn="just"/>
            <a:r>
              <a:rPr lang="ru-RU" sz="3200" dirty="0" smtClean="0">
                <a:latin typeface="Times New Roman" pitchFamily="18" charset="0"/>
                <a:cs typeface="Times New Roman" pitchFamily="18" charset="0"/>
              </a:rPr>
              <a:t> Пунктом 4 статьи 2 Федерального Закона от 26.03.2022 № 67- ФЗ « О внесении изменений в части первую и вторую НК РФ, и статьи 2 Федерального Закона «О внесении изменений в части первую и вторую НК РФ,</a:t>
            </a:r>
            <a:br>
              <a:rPr lang="ru-RU" sz="3200" dirty="0" smtClean="0">
                <a:latin typeface="Times New Roman" pitchFamily="18" charset="0"/>
                <a:cs typeface="Times New Roman" pitchFamily="18" charset="0"/>
              </a:rPr>
            </a:br>
            <a:r>
              <a:rPr lang="ru-RU" sz="3200" dirty="0" smtClean="0">
                <a:solidFill>
                  <a:schemeClr val="tx1">
                    <a:lumMod val="65000"/>
                    <a:lumOff val="35000"/>
                  </a:schemeClr>
                </a:solidFill>
                <a:latin typeface="Times New Roman" pitchFamily="18" charset="0"/>
                <a:cs typeface="Times New Roman" pitchFamily="18" charset="0"/>
              </a:rPr>
              <a:t>пункт 2 статьи 176.1 НК РФ дополнен пунктом 8, предусматривающим новое основание для применения заявительного порядка возмещения НДС</a:t>
            </a:r>
            <a:r>
              <a:rPr lang="ru-RU" sz="3200" dirty="0" smtClean="0">
                <a:latin typeface="Times New Roman" pitchFamily="18" charset="0"/>
                <a:cs typeface="Times New Roman" pitchFamily="18" charset="0"/>
              </a:rPr>
              <a:t> ( вступило в силу с 26.03.2022)</a:t>
            </a:r>
            <a:endParaRPr lang="ru-RU" sz="3200" dirty="0">
              <a:latin typeface="Times New Roman" pitchFamily="18" charset="0"/>
              <a:cs typeface="Times New Roman" pitchFamily="18" charset="0"/>
            </a:endParaRPr>
          </a:p>
        </p:txBody>
      </p:sp>
      <p:sp>
        <p:nvSpPr>
          <p:cNvPr id="3" name="Текст 2"/>
          <p:cNvSpPr>
            <a:spLocks noGrp="1"/>
          </p:cNvSpPr>
          <p:nvPr>
            <p:ph type="body" idx="1"/>
          </p:nvPr>
        </p:nvSpPr>
        <p:spPr>
          <a:xfrm>
            <a:off x="1055440" y="6237312"/>
            <a:ext cx="10801200" cy="198812"/>
          </a:xfrm>
        </p:spPr>
        <p:txBody>
          <a:bodyPr/>
          <a:lstStyle/>
          <a:p>
            <a:r>
              <a:rPr lang="ru-RU" sz="2400" dirty="0" smtClean="0">
                <a:solidFill>
                  <a:schemeClr val="tx1"/>
                </a:solidFill>
                <a:latin typeface="Times New Roman" pitchFamily="18" charset="0"/>
                <a:cs typeface="Times New Roman" pitchFamily="18" charset="0"/>
              </a:rPr>
              <a:t>      </a:t>
            </a:r>
            <a:endParaRPr lang="ru-RU" dirty="0" smtClean="0">
              <a:solidFill>
                <a:schemeClr val="tx1"/>
              </a:solidFill>
              <a:latin typeface="Times New Roman" pitchFamily="18" charset="0"/>
              <a:cs typeface="Times New Roman" pitchFamily="18" charset="0"/>
            </a:endParaRPr>
          </a:p>
          <a:p>
            <a:r>
              <a:rPr lang="ru-RU" dirty="0" smtClean="0">
                <a:solidFill>
                  <a:schemeClr val="tx1"/>
                </a:solidFill>
              </a:rPr>
              <a:t>  </a:t>
            </a:r>
          </a:p>
          <a:p>
            <a:r>
              <a:rPr lang="ru-RU" dirty="0" smtClean="0">
                <a:solidFill>
                  <a:schemeClr val="tx1"/>
                </a:solidFill>
              </a:rPr>
              <a:t> </a:t>
            </a:r>
            <a:endParaRPr lang="ru-RU" dirty="0">
              <a:solidFill>
                <a:schemeClr val="tx1"/>
              </a:solidFill>
            </a:endParaRPr>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4</a:t>
            </a:fld>
            <a:endParaRPr lang="ru-RU" dirty="0">
              <a:solidFill>
                <a:prstClr val="white"/>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76672"/>
            <a:ext cx="9760919" cy="1296144"/>
          </a:xfrm>
        </p:spPr>
        <p:txBody>
          <a:bodyPr/>
          <a:lstStyle/>
          <a:p>
            <a:pPr algn="ctr"/>
            <a:r>
              <a:rPr lang="ru-RU" sz="2400" dirty="0" smtClean="0">
                <a:latin typeface="Times New Roman" pitchFamily="18" charset="0"/>
                <a:cs typeface="Times New Roman" pitchFamily="18" charset="0"/>
              </a:rPr>
              <a:t>Письмо ФНС России от 01.04.2022 № ЕА-4-15/3971</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О направлении информации»</a:t>
            </a:r>
            <a:endParaRPr lang="ru-RU" sz="2400" dirty="0">
              <a:latin typeface="Times New Roman" pitchFamily="18" charset="0"/>
              <a:cs typeface="Times New Roman" pitchFamily="18" charset="0"/>
            </a:endParaRPr>
          </a:p>
        </p:txBody>
      </p:sp>
      <p:sp>
        <p:nvSpPr>
          <p:cNvPr id="4" name="Текст 3"/>
          <p:cNvSpPr>
            <a:spLocks noGrp="1"/>
          </p:cNvSpPr>
          <p:nvPr>
            <p:ph type="body" idx="1"/>
          </p:nvPr>
        </p:nvSpPr>
        <p:spPr>
          <a:xfrm>
            <a:off x="1096862" y="1628800"/>
            <a:ext cx="10399738" cy="5040560"/>
          </a:xfrm>
        </p:spPr>
        <p:txBody>
          <a:bodyPr/>
          <a:lstStyle/>
          <a:p>
            <a:pPr algn="just"/>
            <a:r>
              <a:rPr lang="ru-RU" sz="2400" dirty="0" smtClean="0">
                <a:solidFill>
                  <a:schemeClr val="tx1">
                    <a:lumMod val="65000"/>
                    <a:lumOff val="35000"/>
                  </a:schemeClr>
                </a:solidFill>
                <a:latin typeface="Times New Roman" pitchFamily="18" charset="0"/>
                <a:cs typeface="Times New Roman" pitchFamily="18" charset="0"/>
              </a:rPr>
              <a:t>     </a:t>
            </a:r>
            <a:r>
              <a:rPr lang="ru-RU" sz="2600" dirty="0" smtClean="0">
                <a:solidFill>
                  <a:schemeClr val="tx1">
                    <a:lumMod val="65000"/>
                    <a:lumOff val="35000"/>
                  </a:schemeClr>
                </a:solidFill>
                <a:latin typeface="Times New Roman" pitchFamily="18" charset="0"/>
                <a:cs typeface="Times New Roman" pitchFamily="18" charset="0"/>
              </a:rPr>
              <a:t>Право на применение заявительного порядка возмещения налога за налоговые периоды 2022 и 2023 годов имеют налогоплательщики, в отношении которых на дату представления в налоговый орган заявления о применении заявительного порядка возмещения налога на добавленную стоимость </a:t>
            </a:r>
            <a:r>
              <a:rPr lang="ru-RU" sz="2600" b="1" dirty="0" smtClean="0">
                <a:solidFill>
                  <a:schemeClr val="tx1">
                    <a:lumMod val="65000"/>
                    <a:lumOff val="35000"/>
                  </a:schemeClr>
                </a:solidFill>
                <a:latin typeface="Times New Roman" pitchFamily="18" charset="0"/>
                <a:cs typeface="Times New Roman" pitchFamily="18" charset="0"/>
              </a:rPr>
              <a:t>одновременно соблюдаются следующие требования:    </a:t>
            </a:r>
          </a:p>
          <a:p>
            <a:pPr algn="just"/>
            <a:r>
              <a:rPr lang="ru-RU" sz="2600" b="1" dirty="0" smtClean="0">
                <a:solidFill>
                  <a:schemeClr val="tx1">
                    <a:lumMod val="65000"/>
                    <a:lumOff val="35000"/>
                  </a:schemeClr>
                </a:solidFill>
                <a:latin typeface="Times New Roman" pitchFamily="18" charset="0"/>
                <a:cs typeface="Times New Roman" pitchFamily="18" charset="0"/>
              </a:rPr>
              <a:t>   -налогоплательщик не находится в процессе реорганизации или ликвидации;</a:t>
            </a:r>
          </a:p>
          <a:p>
            <a:pPr algn="just"/>
            <a:r>
              <a:rPr lang="ru-RU" sz="2600" b="1" dirty="0" smtClean="0">
                <a:solidFill>
                  <a:schemeClr val="tx1">
                    <a:lumMod val="65000"/>
                    <a:lumOff val="35000"/>
                  </a:schemeClr>
                </a:solidFill>
                <a:latin typeface="Times New Roman" pitchFamily="18" charset="0"/>
                <a:cs typeface="Times New Roman" pitchFamily="18" charset="0"/>
              </a:rPr>
              <a:t>    - в отношении налогоплательщика не возбуждено производство по делу о несостоятельности (банкротстве) в соответствии с законодательством Российской Федерации о несостоятельности (банкротстве).</a:t>
            </a:r>
            <a:endParaRPr lang="ru-RU" sz="2600" dirty="0" smtClean="0">
              <a:solidFill>
                <a:schemeClr val="tx1">
                  <a:lumMod val="65000"/>
                  <a:lumOff val="35000"/>
                </a:schemeClr>
              </a:solidFill>
              <a:latin typeface="Times New Roman" pitchFamily="18" charset="0"/>
              <a:cs typeface="Times New Roman" pitchFamily="18" charset="0"/>
            </a:endParaRPr>
          </a:p>
          <a:p>
            <a:endParaRPr lang="ru-RU" dirty="0"/>
          </a:p>
        </p:txBody>
      </p:sp>
      <p:sp>
        <p:nvSpPr>
          <p:cNvPr id="3" name="Номер слайда 2"/>
          <p:cNvSpPr>
            <a:spLocks noGrp="1"/>
          </p:cNvSpPr>
          <p:nvPr>
            <p:ph type="sldNum" sz="quarter" idx="10"/>
          </p:nvPr>
        </p:nvSpPr>
        <p:spPr/>
        <p:txBody>
          <a:bodyPr/>
          <a:lstStyle/>
          <a:p>
            <a:pPr>
              <a:defRPr/>
            </a:pPr>
            <a:fld id="{DB4CC72F-CCD3-496E-9960-2ACE0AAD8025}" type="slidenum">
              <a:rPr lang="ru-RU" smtClean="0">
                <a:solidFill>
                  <a:prstClr val="white"/>
                </a:solidFill>
              </a:rPr>
              <a:pPr>
                <a:defRPr/>
              </a:pPr>
              <a:t>5</a:t>
            </a:fld>
            <a:endParaRPr lang="ru-RU" dirty="0">
              <a:solidFill>
                <a:prstClr val="white"/>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76672"/>
            <a:ext cx="9760919" cy="1296144"/>
          </a:xfrm>
        </p:spPr>
        <p:txBody>
          <a:bodyPr/>
          <a:lstStyle/>
          <a:p>
            <a:pPr algn="ctr"/>
            <a:r>
              <a:rPr lang="ru-RU" sz="2400" dirty="0" smtClean="0">
                <a:latin typeface="Times New Roman" pitchFamily="18" charset="0"/>
                <a:cs typeface="Times New Roman" pitchFamily="18" charset="0"/>
              </a:rPr>
              <a:t>Письмо ФНС России от 01.04.2022 № ЕА-4-15/3971</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О направлении информации»</a:t>
            </a:r>
            <a:endParaRPr lang="ru-RU" sz="2400" dirty="0">
              <a:latin typeface="Times New Roman" pitchFamily="18" charset="0"/>
              <a:cs typeface="Times New Roman" pitchFamily="18" charset="0"/>
            </a:endParaRPr>
          </a:p>
        </p:txBody>
      </p:sp>
      <p:sp>
        <p:nvSpPr>
          <p:cNvPr id="4" name="Текст 3"/>
          <p:cNvSpPr>
            <a:spLocks noGrp="1"/>
          </p:cNvSpPr>
          <p:nvPr>
            <p:ph type="body" idx="1"/>
          </p:nvPr>
        </p:nvSpPr>
        <p:spPr>
          <a:xfrm>
            <a:off x="1096862" y="1628800"/>
            <a:ext cx="10399738" cy="4680520"/>
          </a:xfrm>
        </p:spPr>
        <p:txBody>
          <a:bodyPr/>
          <a:lstStyle/>
          <a:p>
            <a:pPr algn="just"/>
            <a:endParaRPr lang="ru-RU" sz="2400" dirty="0" smtClean="0">
              <a:solidFill>
                <a:schemeClr val="tx1">
                  <a:lumMod val="65000"/>
                  <a:lumOff val="35000"/>
                </a:schemeClr>
              </a:solidFill>
              <a:latin typeface="Times New Roman" pitchFamily="18" charset="0"/>
              <a:cs typeface="Times New Roman" pitchFamily="18" charset="0"/>
            </a:endParaRPr>
          </a:p>
          <a:p>
            <a:pPr algn="just"/>
            <a:r>
              <a:rPr lang="ru-RU" sz="2400" dirty="0" smtClean="0">
                <a:solidFill>
                  <a:schemeClr val="tx1">
                    <a:lumMod val="65000"/>
                    <a:lumOff val="35000"/>
                  </a:schemeClr>
                </a:solidFill>
                <a:latin typeface="Times New Roman" pitchFamily="18" charset="0"/>
                <a:cs typeface="Times New Roman" pitchFamily="18" charset="0"/>
              </a:rPr>
              <a:t> </a:t>
            </a:r>
            <a:r>
              <a:rPr lang="ru-RU" sz="2600" dirty="0" smtClean="0">
                <a:solidFill>
                  <a:schemeClr val="tx1"/>
                </a:solidFill>
                <a:latin typeface="Times New Roman" pitchFamily="18" charset="0"/>
                <a:cs typeface="Times New Roman" pitchFamily="18" charset="0"/>
              </a:rPr>
              <a:t>Налогоплательщикам предоставляется право на применение заявительного (ускоренного) порядка возмещения налога на добавленную стоимость </a:t>
            </a:r>
            <a:r>
              <a:rPr lang="ru-RU" sz="2600" b="1" dirty="0" smtClean="0">
                <a:solidFill>
                  <a:schemeClr val="tx1"/>
                </a:solidFill>
                <a:latin typeface="Times New Roman" pitchFamily="18" charset="0"/>
                <a:cs typeface="Times New Roman" pitchFamily="18" charset="0"/>
              </a:rPr>
              <a:t>без представления в налоговые органы банковской гарантии (договора поручительства) в сумме, не превышающей совокупную сумму налогов и страховых взносов (без учета сумм налогов, уплаченных в связи с перемещением товаров через границу Российской Федерации и в качестве налогового агента), уплаченную налогоплательщиками за календарный год,</a:t>
            </a:r>
            <a:r>
              <a:rPr lang="ru-RU" sz="2600" dirty="0" smtClean="0">
                <a:solidFill>
                  <a:schemeClr val="tx1"/>
                </a:solidFill>
                <a:latin typeface="Times New Roman" pitchFamily="18" charset="0"/>
                <a:cs typeface="Times New Roman" pitchFamily="18" charset="0"/>
              </a:rPr>
              <a:t> предшествующий году, в котором подается заявление о применении заявительного порядка возмещения</a:t>
            </a:r>
            <a:r>
              <a:rPr lang="ru-RU" sz="2400" dirty="0" smtClean="0"/>
              <a:t>.</a:t>
            </a:r>
          </a:p>
          <a:p>
            <a:pPr algn="just"/>
            <a:endParaRPr lang="ru-RU" dirty="0"/>
          </a:p>
        </p:txBody>
      </p:sp>
      <p:sp>
        <p:nvSpPr>
          <p:cNvPr id="3" name="Номер слайда 2"/>
          <p:cNvSpPr>
            <a:spLocks noGrp="1"/>
          </p:cNvSpPr>
          <p:nvPr>
            <p:ph type="sldNum" sz="quarter" idx="10"/>
          </p:nvPr>
        </p:nvSpPr>
        <p:spPr/>
        <p:txBody>
          <a:bodyPr/>
          <a:lstStyle/>
          <a:p>
            <a:pPr>
              <a:defRPr/>
            </a:pPr>
            <a:fld id="{DB4CC72F-CCD3-496E-9960-2ACE0AAD8025}" type="slidenum">
              <a:rPr lang="ru-RU" smtClean="0">
                <a:solidFill>
                  <a:prstClr val="white"/>
                </a:solidFill>
              </a:rPr>
              <a:pPr>
                <a:defRPr/>
              </a:pPr>
              <a:t>6</a:t>
            </a:fld>
            <a:endParaRPr lang="ru-RU" dirty="0">
              <a:solidFill>
                <a:prstClr val="white"/>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76672"/>
            <a:ext cx="9760919" cy="1296144"/>
          </a:xfrm>
        </p:spPr>
        <p:txBody>
          <a:bodyPr/>
          <a:lstStyle/>
          <a:p>
            <a:pPr algn="ctr"/>
            <a:r>
              <a:rPr lang="ru-RU" sz="2400" dirty="0" smtClean="0">
                <a:latin typeface="Times New Roman" pitchFamily="18" charset="0"/>
                <a:cs typeface="Times New Roman" pitchFamily="18" charset="0"/>
              </a:rPr>
              <a:t>Письмо ФНС России от 01.04.2022 № </a:t>
            </a:r>
            <a:r>
              <a:rPr lang="en-US" sz="2400" dirty="0" smtClean="0">
                <a:latin typeface="Times New Roman" pitchFamily="18" charset="0"/>
                <a:cs typeface="Times New Roman" pitchFamily="18" charset="0"/>
              </a:rPr>
              <a:t>C</a:t>
            </a:r>
            <a:r>
              <a:rPr lang="ru-RU" sz="2400" smtClean="0">
                <a:latin typeface="Times New Roman" pitchFamily="18" charset="0"/>
                <a:cs typeface="Times New Roman" pitchFamily="18" charset="0"/>
              </a:rPr>
              <a:t>Д</a:t>
            </a:r>
            <a:r>
              <a:rPr lang="en-US" sz="2400" smtClean="0">
                <a:latin typeface="Times New Roman" pitchFamily="18" charset="0"/>
                <a:cs typeface="Times New Roman" pitchFamily="18" charset="0"/>
              </a:rPr>
              <a:t>-4-3/3993</a:t>
            </a:r>
            <a:r>
              <a:rPr lang="en-US" sz="24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О Порядке заполнения раздела 1 декларации по НДС»</a:t>
            </a:r>
            <a:endParaRPr lang="ru-RU" sz="2400" dirty="0">
              <a:latin typeface="Times New Roman" pitchFamily="18" charset="0"/>
              <a:cs typeface="Times New Roman" pitchFamily="18" charset="0"/>
            </a:endParaRPr>
          </a:p>
        </p:txBody>
      </p:sp>
      <p:sp>
        <p:nvSpPr>
          <p:cNvPr id="4" name="Текст 3"/>
          <p:cNvSpPr>
            <a:spLocks noGrp="1"/>
          </p:cNvSpPr>
          <p:nvPr>
            <p:ph type="body" idx="1"/>
          </p:nvPr>
        </p:nvSpPr>
        <p:spPr>
          <a:xfrm>
            <a:off x="1096862" y="1628800"/>
            <a:ext cx="10399738" cy="4680520"/>
          </a:xfrm>
        </p:spPr>
        <p:txBody>
          <a:bodyPr/>
          <a:lstStyle/>
          <a:p>
            <a:pPr algn="just"/>
            <a:endParaRPr lang="ru-RU" sz="2400" dirty="0" smtClean="0">
              <a:solidFill>
                <a:schemeClr val="tx1">
                  <a:lumMod val="65000"/>
                  <a:lumOff val="35000"/>
                </a:schemeClr>
              </a:solidFill>
              <a:latin typeface="Times New Roman" pitchFamily="18" charset="0"/>
              <a:cs typeface="Times New Roman" pitchFamily="18" charset="0"/>
            </a:endParaRPr>
          </a:p>
          <a:p>
            <a:pPr algn="just"/>
            <a:r>
              <a:rPr lang="ru-RU" sz="2400" dirty="0" smtClean="0">
                <a:solidFill>
                  <a:schemeClr val="tx1"/>
                </a:solidFill>
                <a:latin typeface="Times New Roman" pitchFamily="18" charset="0"/>
                <a:cs typeface="Times New Roman" pitchFamily="18" charset="0"/>
              </a:rPr>
              <a:t> </a:t>
            </a:r>
            <a:r>
              <a:rPr lang="ru-RU" sz="2400" b="1" dirty="0" smtClean="0">
                <a:solidFill>
                  <a:schemeClr val="tx1"/>
                </a:solidFill>
                <a:latin typeface="Times New Roman" pitchFamily="18" charset="0"/>
                <a:cs typeface="Times New Roman" pitchFamily="18" charset="0"/>
              </a:rPr>
              <a:t>В </a:t>
            </a:r>
            <a:r>
              <a:rPr lang="ru-RU" sz="2400" b="1" dirty="0" smtClean="0">
                <a:solidFill>
                  <a:schemeClr val="tx1"/>
                </a:solidFill>
                <a:latin typeface="Times New Roman" pitchFamily="18" charset="0"/>
                <a:cs typeface="Times New Roman" pitchFamily="18" charset="0"/>
                <a:hlinkClick r:id="rId2"/>
              </a:rPr>
              <a:t>строке 055 раздела 1 декларации по НДС, утвержденной приказом ФНС России от 29.10.2014 N ММВ-7-3/558@, предусмотрен код основания применения заявительного порядка возмещения НДС.</a:t>
            </a:r>
          </a:p>
          <a:p>
            <a:pPr algn="just"/>
            <a:endParaRPr lang="ru-RU" sz="2400" b="1" dirty="0" smtClean="0">
              <a:solidFill>
                <a:schemeClr val="tx1"/>
              </a:solidFill>
              <a:latin typeface="Times New Roman" pitchFamily="18" charset="0"/>
              <a:cs typeface="Times New Roman" pitchFamily="18" charset="0"/>
              <a:hlinkClick r:id="rId2"/>
            </a:endParaRPr>
          </a:p>
          <a:p>
            <a:pPr algn="just"/>
            <a:r>
              <a:rPr lang="ru-RU" sz="2400" b="1" dirty="0" smtClean="0">
                <a:solidFill>
                  <a:schemeClr val="tx1"/>
                </a:solidFill>
                <a:latin typeface="Times New Roman" pitchFamily="18" charset="0"/>
                <a:cs typeface="Times New Roman" pitchFamily="18" charset="0"/>
              </a:rPr>
              <a:t>В случае применения налогоплательщиками за первый квартал 2022 года заявительного порядка возмещения НДС на основании нормы </a:t>
            </a:r>
            <a:r>
              <a:rPr lang="ru-RU" sz="2400" b="1" dirty="0" smtClean="0">
                <a:solidFill>
                  <a:schemeClr val="tx1"/>
                </a:solidFill>
                <a:latin typeface="Times New Roman" pitchFamily="18" charset="0"/>
                <a:cs typeface="Times New Roman" pitchFamily="18" charset="0"/>
                <a:hlinkClick r:id="rId3"/>
              </a:rPr>
              <a:t>подпункта 8 пункта 2 статьи 176.1 Кодекса рекомендуется указывать по строке 055 код 07.</a:t>
            </a:r>
          </a:p>
          <a:p>
            <a:pPr algn="just"/>
            <a:endParaRPr lang="ru-RU" sz="2400" dirty="0" smtClean="0"/>
          </a:p>
          <a:p>
            <a:pPr algn="just"/>
            <a:endParaRPr lang="ru-RU" dirty="0"/>
          </a:p>
        </p:txBody>
      </p:sp>
      <p:sp>
        <p:nvSpPr>
          <p:cNvPr id="3" name="Номер слайда 2"/>
          <p:cNvSpPr>
            <a:spLocks noGrp="1"/>
          </p:cNvSpPr>
          <p:nvPr>
            <p:ph type="sldNum" sz="quarter" idx="10"/>
          </p:nvPr>
        </p:nvSpPr>
        <p:spPr/>
        <p:txBody>
          <a:bodyPr/>
          <a:lstStyle/>
          <a:p>
            <a:pPr>
              <a:defRPr/>
            </a:pPr>
            <a:fld id="{DB4CC72F-CCD3-496E-9960-2ACE0AAD8025}" type="slidenum">
              <a:rPr lang="ru-RU" smtClean="0">
                <a:solidFill>
                  <a:prstClr val="white"/>
                </a:solidFill>
              </a:rPr>
              <a:pPr>
                <a:defRPr/>
              </a:pPr>
              <a:t>7</a:t>
            </a:fld>
            <a:endParaRPr lang="ru-RU" dirty="0">
              <a:solidFill>
                <a:prstClr val="white"/>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476672"/>
            <a:ext cx="9760919" cy="4176464"/>
          </a:xfrm>
        </p:spPr>
        <p:txBody>
          <a:bodyPr/>
          <a:lstStyle/>
          <a:p>
            <a:pPr algn="ctr"/>
            <a:r>
              <a:rPr lang="ru-RU" sz="2200" dirty="0" smtClean="0">
                <a:latin typeface="Times New Roman" pitchFamily="18" charset="0"/>
                <a:cs typeface="Times New Roman" pitchFamily="18" charset="0"/>
              </a:rPr>
              <a:t>В соответствии с </a:t>
            </a:r>
            <a:r>
              <a:rPr lang="ru-RU" sz="2200" dirty="0" smtClean="0">
                <a:latin typeface="Times New Roman" pitchFamily="18" charset="0"/>
                <a:cs typeface="Times New Roman" pitchFamily="18" charset="0"/>
                <a:hlinkClick r:id="rId2"/>
              </a:rPr>
              <a:t>пунктом 7 статьи 176.1 Кодекса налогоплательщики, имеющие право на применение заявительного порядка возмещения налога, реализуют данное право путем подачи в налоговый орган не позднее пяти дней со дня подачи налоговой декларации заявления о применении заявительного порядка возмещения налога (далее - Заявление).</a:t>
            </a:r>
            <a:r>
              <a:rPr lang="ru-RU" sz="2400" dirty="0" smtClean="0"/>
              <a:t/>
            </a:r>
            <a:br>
              <a:rPr lang="ru-RU" sz="2400" dirty="0" smtClean="0"/>
            </a:br>
            <a:endParaRPr lang="ru-RU" sz="2400" dirty="0">
              <a:latin typeface="Times New Roman" pitchFamily="18" charset="0"/>
              <a:cs typeface="Times New Roman" pitchFamily="18" charset="0"/>
            </a:endParaRPr>
          </a:p>
        </p:txBody>
      </p:sp>
      <p:sp>
        <p:nvSpPr>
          <p:cNvPr id="4" name="Текст 3"/>
          <p:cNvSpPr>
            <a:spLocks noGrp="1"/>
          </p:cNvSpPr>
          <p:nvPr>
            <p:ph type="body" idx="1"/>
          </p:nvPr>
        </p:nvSpPr>
        <p:spPr>
          <a:xfrm>
            <a:off x="1096862" y="4653136"/>
            <a:ext cx="10399738" cy="1584176"/>
          </a:xfrm>
        </p:spPr>
        <p:txBody>
          <a:bodyPr/>
          <a:lstStyle/>
          <a:p>
            <a:pPr algn="just"/>
            <a:r>
              <a:rPr lang="ru-RU" sz="2400" dirty="0" smtClean="0">
                <a:solidFill>
                  <a:schemeClr val="tx1"/>
                </a:solidFill>
                <a:latin typeface="Times New Roman" pitchFamily="18" charset="0"/>
                <a:cs typeface="Times New Roman" pitchFamily="18" charset="0"/>
              </a:rPr>
              <a:t>Рекомендованная форма Заявления о применении заявительного порядка возмещения налога на добавленную стоимость приведена в Приложении 1 к Письму ФНС России от 01.04.2022 № ЕА-4-15/3971</a:t>
            </a:r>
            <a:r>
              <a:rPr lang="en-US" sz="2400" dirty="0" smtClean="0">
                <a:solidFill>
                  <a:schemeClr val="tx1"/>
                </a:solidFill>
                <a:latin typeface="Times New Roman" pitchFamily="18" charset="0"/>
                <a:cs typeface="Times New Roman" pitchFamily="18" charset="0"/>
              </a:rPr>
              <a:t>@</a:t>
            </a:r>
            <a:endParaRPr lang="ru-RU" sz="2400" dirty="0" smtClean="0"/>
          </a:p>
          <a:p>
            <a:pPr algn="just"/>
            <a:endParaRPr lang="ru-RU" dirty="0"/>
          </a:p>
        </p:txBody>
      </p:sp>
      <p:sp>
        <p:nvSpPr>
          <p:cNvPr id="3" name="Номер слайда 2"/>
          <p:cNvSpPr>
            <a:spLocks noGrp="1"/>
          </p:cNvSpPr>
          <p:nvPr>
            <p:ph type="sldNum" sz="quarter" idx="10"/>
          </p:nvPr>
        </p:nvSpPr>
        <p:spPr/>
        <p:txBody>
          <a:bodyPr/>
          <a:lstStyle/>
          <a:p>
            <a:pPr>
              <a:defRPr/>
            </a:pPr>
            <a:fld id="{DB4CC72F-CCD3-496E-9960-2ACE0AAD8025}" type="slidenum">
              <a:rPr lang="ru-RU" smtClean="0">
                <a:solidFill>
                  <a:prstClr val="white"/>
                </a:solidFill>
              </a:rPr>
              <a:pPr>
                <a:defRPr/>
              </a:pPr>
              <a:t>8</a:t>
            </a:fld>
            <a:endParaRPr lang="ru-RU" dirty="0">
              <a:solidFill>
                <a:prstClr val="white"/>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62" y="548680"/>
            <a:ext cx="9760919" cy="1512168"/>
          </a:xfrm>
        </p:spPr>
        <p:txBody>
          <a:bodyPr/>
          <a:lstStyle/>
          <a:p>
            <a:pPr algn="ctr"/>
            <a:r>
              <a:rPr lang="ru-RU" sz="2600" dirty="0" smtClean="0">
                <a:latin typeface="Times New Roman" pitchFamily="18" charset="0"/>
                <a:cs typeface="Times New Roman" pitchFamily="18" charset="0"/>
              </a:rPr>
              <a:t>П.5.1 ст. 154 НК РФ в редакции Федерального закона от 30.04.2021 № 103- ФЗ</a:t>
            </a:r>
            <a:endParaRPr lang="ru-RU" sz="2600" dirty="0">
              <a:latin typeface="Times New Roman" pitchFamily="18" charset="0"/>
              <a:cs typeface="Times New Roman" pitchFamily="18" charset="0"/>
            </a:endParaRPr>
          </a:p>
        </p:txBody>
      </p:sp>
      <p:sp>
        <p:nvSpPr>
          <p:cNvPr id="3" name="Текст 2"/>
          <p:cNvSpPr>
            <a:spLocks noGrp="1"/>
          </p:cNvSpPr>
          <p:nvPr>
            <p:ph type="body" idx="1"/>
          </p:nvPr>
        </p:nvSpPr>
        <p:spPr>
          <a:xfrm>
            <a:off x="1096862" y="1772816"/>
            <a:ext cx="10111706" cy="4680520"/>
          </a:xfrm>
        </p:spPr>
        <p:txBody>
          <a:bodyPr/>
          <a:lstStyle/>
          <a:p>
            <a:pPr algn="just"/>
            <a:r>
              <a:rPr lang="ru-RU" sz="2600" dirty="0" smtClean="0">
                <a:solidFill>
                  <a:schemeClr val="tx1"/>
                </a:solidFill>
                <a:latin typeface="Times New Roman" pitchFamily="18" charset="0"/>
                <a:cs typeface="Times New Roman" pitchFamily="18" charset="0"/>
              </a:rPr>
              <a:t>При реализации приобретенных у физических лиц (не являющихся налогоплательщиками) для перепродажи </a:t>
            </a:r>
            <a:r>
              <a:rPr lang="ru-RU" sz="2600" b="1" dirty="0" smtClean="0">
                <a:solidFill>
                  <a:schemeClr val="tx1"/>
                </a:solidFill>
                <a:latin typeface="Times New Roman" pitchFamily="18" charset="0"/>
                <a:cs typeface="Times New Roman" pitchFamily="18" charset="0"/>
              </a:rPr>
              <a:t>отдельных видов электронной, бытовой техники по</a:t>
            </a:r>
            <a:r>
              <a:rPr lang="ru-RU" sz="2600" dirty="0" smtClean="0">
                <a:solidFill>
                  <a:schemeClr val="tx1"/>
                </a:solidFill>
                <a:latin typeface="Times New Roman" pitchFamily="18" charset="0"/>
                <a:cs typeface="Times New Roman" pitchFamily="18" charset="0"/>
              </a:rPr>
              <a:t> </a:t>
            </a:r>
            <a:r>
              <a:rPr lang="ru-RU" sz="2600" dirty="0" smtClean="0">
                <a:solidFill>
                  <a:schemeClr val="tx1"/>
                </a:solidFill>
                <a:latin typeface="Times New Roman" pitchFamily="18" charset="0"/>
                <a:cs typeface="Times New Roman" pitchFamily="18" charset="0"/>
                <a:hlinkClick r:id="rId2"/>
              </a:rPr>
              <a:t>перечню</a:t>
            </a:r>
            <a:r>
              <a:rPr lang="ru-RU" sz="2600" dirty="0" smtClean="0">
                <a:solidFill>
                  <a:schemeClr val="tx1"/>
                </a:solidFill>
                <a:latin typeface="Times New Roman" pitchFamily="18" charset="0"/>
                <a:cs typeface="Times New Roman" pitchFamily="18" charset="0"/>
              </a:rPr>
              <a:t>, утверждаемому Правительством Российской Федерации, автомобилей и мотоциклов налоговая база определяется как разница между ценой, определяемой в соответствии со </a:t>
            </a:r>
            <a:r>
              <a:rPr lang="ru-RU" sz="2600" dirty="0" smtClean="0">
                <a:solidFill>
                  <a:schemeClr val="tx1"/>
                </a:solidFill>
                <a:latin typeface="Times New Roman" pitchFamily="18" charset="0"/>
                <a:cs typeface="Times New Roman" pitchFamily="18" charset="0"/>
                <a:hlinkClick r:id="rId3"/>
              </a:rPr>
              <a:t>статьей 105.3</a:t>
            </a:r>
            <a:r>
              <a:rPr lang="ru-RU" sz="2600" dirty="0" smtClean="0">
                <a:solidFill>
                  <a:schemeClr val="tx1"/>
                </a:solidFill>
                <a:latin typeface="Times New Roman" pitchFamily="18" charset="0"/>
                <a:cs typeface="Times New Roman" pitchFamily="18" charset="0"/>
              </a:rPr>
              <a:t> НК РФ, с учетом налога и ценой приобретения указанных техники автомобилей и </a:t>
            </a:r>
            <a:r>
              <a:rPr lang="ru-RU" sz="2600" b="1" dirty="0" smtClean="0">
                <a:solidFill>
                  <a:schemeClr val="tx1"/>
                </a:solidFill>
                <a:latin typeface="Times New Roman" pitchFamily="18" charset="0"/>
                <a:cs typeface="Times New Roman" pitchFamily="18" charset="0"/>
              </a:rPr>
              <a:t>мотоциклов</a:t>
            </a:r>
            <a:r>
              <a:rPr lang="ru-RU" sz="2600" dirty="0" smtClean="0">
                <a:solidFill>
                  <a:schemeClr val="tx1"/>
                </a:solidFill>
                <a:latin typeface="Times New Roman" pitchFamily="18" charset="0"/>
                <a:cs typeface="Times New Roman" pitchFamily="18" charset="0"/>
              </a:rPr>
              <a:t>.</a:t>
            </a:r>
          </a:p>
          <a:p>
            <a:pPr algn="just"/>
            <a:r>
              <a:rPr lang="ru-RU" dirty="0" smtClean="0">
                <a:solidFill>
                  <a:schemeClr val="accent2">
                    <a:lumMod val="75000"/>
                  </a:schemeClr>
                </a:solidFill>
                <a:latin typeface="Times New Roman" pitchFamily="18" charset="0"/>
                <a:cs typeface="Times New Roman" pitchFamily="18" charset="0"/>
              </a:rPr>
              <a:t>ПЕРЕЧЕНЬ ВИДОВ ЭЛЕКТРОННОЙ, БЫТОВОЙ ТЕХНИКИ, ПРИОБРЕТЕННЫХ ДЛЯ ПЕРЕПРОДАЖИ У ФИЗИЧЕСКИХ ЛИЦ (НЕ ЯВЛЯЮЩИХСЯ НАЛОГОПЛАТЕЛЬЩИКАМИ НАЛОГА НА ДОБАВЛЕННУЮ СТОИМОСТЬ).</a:t>
            </a:r>
          </a:p>
          <a:p>
            <a:pPr algn="just"/>
            <a:r>
              <a:rPr lang="ru-RU" dirty="0" smtClean="0">
                <a:solidFill>
                  <a:schemeClr val="accent2">
                    <a:lumMod val="75000"/>
                  </a:schemeClr>
                </a:solidFill>
                <a:latin typeface="Times New Roman" pitchFamily="18" charset="0"/>
                <a:cs typeface="Times New Roman" pitchFamily="18" charset="0"/>
              </a:rPr>
              <a:t>Утвержден постановлением Правительства Российской Федерации от 13 сентября 2021 г. N 1544. </a:t>
            </a:r>
          </a:p>
          <a:p>
            <a:endParaRPr lang="ru-RU" dirty="0"/>
          </a:p>
        </p:txBody>
      </p:sp>
      <p:sp>
        <p:nvSpPr>
          <p:cNvPr id="4" name="Номер слайда 3"/>
          <p:cNvSpPr>
            <a:spLocks noGrp="1"/>
          </p:cNvSpPr>
          <p:nvPr>
            <p:ph type="sldNum" sz="quarter" idx="10"/>
          </p:nvPr>
        </p:nvSpPr>
        <p:spPr/>
        <p:txBody>
          <a:bodyPr/>
          <a:lstStyle/>
          <a:p>
            <a:pPr>
              <a:defRPr/>
            </a:pPr>
            <a:fld id="{6DCADFE3-7A53-4F7F-A028-F1C18AD9DB69}" type="slidenum">
              <a:rPr lang="ru-RU" smtClean="0">
                <a:solidFill>
                  <a:prstClr val="white"/>
                </a:solidFill>
              </a:rPr>
              <a:pPr>
                <a:defRPr/>
              </a:pPr>
              <a:t>9</a:t>
            </a:fld>
            <a:endParaRPr lang="ru-RU" dirty="0">
              <a:solidFill>
                <a:prstClr val="white"/>
              </a:solidFill>
            </a:endParaRPr>
          </a:p>
        </p:txBody>
      </p:sp>
    </p:spTree>
  </p:cSld>
  <p:clrMapOvr>
    <a:masterClrMapping/>
  </p:clrMapOvr>
</p:sld>
</file>

<file path=ppt/theme/theme1.xml><?xml version="1.0" encoding="utf-8"?>
<a:theme xmlns:a="http://schemas.openxmlformats.org/drawingml/2006/main" name="5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18143</TotalTime>
  <Words>1180</Words>
  <Application>Microsoft Office PowerPoint</Application>
  <PresentationFormat>Произвольный</PresentationFormat>
  <Paragraphs>61</Paragraphs>
  <Slides>14</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5_Present_FNS2012_A4</vt:lpstr>
      <vt:lpstr>НДС – основные направления развития камерального контроля Докладчик : Начальник отдела камерального контроля НДС Борисова  Елена Васильевна</vt:lpstr>
      <vt:lpstr>Заявительный порядок возмещения  НДС – статья 176.1 НК РФ</vt:lpstr>
      <vt:lpstr> статья 173 НК РФ «Сумма налога, подлежащая уплате в   бюджет  </vt:lpstr>
      <vt:lpstr> Пунктом 4 статьи 2 Федерального Закона от 26.03.2022 № 67- ФЗ « О внесении изменений в части первую и вторую НК РФ, и статьи 2 Федерального Закона «О внесении изменений в части первую и вторую НК РФ, пункт 2 статьи 176.1 НК РФ дополнен пунктом 8, предусматривающим новое основание для применения заявительного порядка возмещения НДС ( вступило в силу с 26.03.2022)</vt:lpstr>
      <vt:lpstr>Письмо ФНС России от 01.04.2022 № ЕА-4-15/3971@  « О направлении информации»</vt:lpstr>
      <vt:lpstr>Письмо ФНС России от 01.04.2022 № ЕА-4-15/3971@  « О направлении информации»</vt:lpstr>
      <vt:lpstr>Письмо ФНС России от 01.04.2022 № CД-4-3/3993@  « О Порядке заполнения раздела 1 декларации по НДС»</vt:lpstr>
      <vt:lpstr>В соответствии с пунктом 7 статьи 176.1 Кодекса налогоплательщики, имеющие право на применение заявительного порядка возмещения налога, реализуют данное право путем подачи в налоговый орган не позднее пяти дней со дня подачи налоговой декларации заявления о применении заявительного порядка возмещения налога (далее - Заявление). </vt:lpstr>
      <vt:lpstr>П.5.1 ст. 154 НК РФ в редакции Федерального закона от 30.04.2021 № 103- ФЗ</vt:lpstr>
      <vt:lpstr>Расчет налоговой базы  по НДС в особом порядке</vt:lpstr>
      <vt:lpstr>Вводится освобождение услуг общепита от обложения НДС  с 01.01.2022 ( Федеральный Закон от 02.07.2021 № 305-ФЗ)</vt:lpstr>
      <vt:lpstr>     Одновременно должно быть выполнено  три  условия:</vt:lpstr>
      <vt:lpstr>От льготы в виде освобождения от НДС по услугам общепита можно отказаться, если ее применение вам невыгодно(п.2ст.2 Федерального закона от 02.07.2021 N 305-ФЗ, п. 5 ст.149 НК РФ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Силакова Светлана Сергеевна</dc:creator>
  <cp:lastModifiedBy>1900-00-705</cp:lastModifiedBy>
  <cp:revision>560</cp:revision>
  <cp:lastPrinted>2021-05-06T15:48:32Z</cp:lastPrinted>
  <dcterms:created xsi:type="dcterms:W3CDTF">2016-03-09T07:13:01Z</dcterms:created>
  <dcterms:modified xsi:type="dcterms:W3CDTF">2022-08-12T01:45:35Z</dcterms:modified>
</cp:coreProperties>
</file>