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7" r:id="rId1"/>
  </p:sldMasterIdLst>
  <p:notesMasterIdLst>
    <p:notesMasterId r:id="rId15"/>
  </p:notesMasterIdLst>
  <p:sldIdLst>
    <p:sldId id="283" r:id="rId2"/>
    <p:sldId id="379" r:id="rId3"/>
    <p:sldId id="380" r:id="rId4"/>
    <p:sldId id="390" r:id="rId5"/>
    <p:sldId id="386" r:id="rId6"/>
    <p:sldId id="392" r:id="rId7"/>
    <p:sldId id="324" r:id="rId8"/>
    <p:sldId id="398" r:id="rId9"/>
    <p:sldId id="399" r:id="rId10"/>
    <p:sldId id="387" r:id="rId11"/>
    <p:sldId id="394" r:id="rId12"/>
    <p:sldId id="388" r:id="rId13"/>
    <p:sldId id="287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сянюк Алексей Александрович" initials="КАА" lastIdx="2" clrIdx="0">
    <p:extLst/>
  </p:cmAuthor>
  <p:cmAuthor id="2" name="Воробьев Алексей Максимович" initials="ВАМ" lastIdx="3" clrIdx="1">
    <p:extLst/>
  </p:cmAuthor>
  <p:cmAuthor id="3" name="Шмелев Алексей Константинович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CA7"/>
    <a:srgbClr val="EDEEEF"/>
    <a:srgbClr val="FFF6C1"/>
    <a:srgbClr val="FDE6D3"/>
    <a:srgbClr val="FCD9BC"/>
    <a:srgbClr val="FAB882"/>
    <a:srgbClr val="6C81B4"/>
    <a:srgbClr val="4F81BD"/>
    <a:srgbClr val="F79646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0" autoAdjust="0"/>
    <p:restoredTop sz="71875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0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r">
              <a:defRPr sz="1200"/>
            </a:lvl1pPr>
          </a:lstStyle>
          <a:p>
            <a:fld id="{851BFEE2-8C22-486B-B394-4F571AC208F5}" type="datetimeFigureOut">
              <a:rPr lang="ru-RU" smtClean="0"/>
              <a:pPr/>
              <a:t>12.08.2022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3" tIns="46216" rIns="92433" bIns="462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7"/>
            <a:ext cx="5438140" cy="4466988"/>
          </a:xfrm>
          <a:prstGeom prst="rect">
            <a:avLst/>
          </a:prstGeom>
        </p:spPr>
        <p:txBody>
          <a:bodyPr vert="horz" lIns="92433" tIns="46216" rIns="92433" bIns="462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0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r">
              <a:defRPr sz="1200"/>
            </a:lvl1pPr>
          </a:lstStyle>
          <a:p>
            <a:fld id="{3DCD607D-6DB4-4588-82CA-05EC035ADA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114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96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955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563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69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612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864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91"/>
            <a:ext cx="1218988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325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6" indent="0">
              <a:buNone/>
              <a:defRPr sz="2400"/>
            </a:lvl3pPr>
            <a:lvl4pPr marL="1371324" indent="0">
              <a:buNone/>
              <a:defRPr sz="2000"/>
            </a:lvl4pPr>
            <a:lvl5pPr marL="1828432" indent="0">
              <a:buNone/>
              <a:defRPr sz="2000"/>
            </a:lvl5pPr>
            <a:lvl6pPr marL="2285539" indent="0">
              <a:buNone/>
              <a:defRPr sz="2000"/>
            </a:lvl6pPr>
            <a:lvl7pPr marL="2742647" indent="0">
              <a:buNone/>
              <a:defRPr sz="2000"/>
            </a:lvl7pPr>
            <a:lvl8pPr marL="3199755" indent="0">
              <a:buNone/>
              <a:defRPr sz="2000"/>
            </a:lvl8pPr>
            <a:lvl9pPr marL="3656863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4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2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3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7901519" y="5127625"/>
            <a:ext cx="1231900" cy="376238"/>
          </a:xfrm>
          <a:prstGeom prst="rect">
            <a:avLst/>
          </a:prstGeom>
          <a:noFill/>
        </p:spPr>
        <p:txBody>
          <a:bodyPr lIns="80147" tIns="40075" rIns="80147" bIns="4007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5851" indent="2783">
              <a:defRPr>
                <a:latin typeface="+mj-lt"/>
              </a:defRPr>
            </a:lvl2pPr>
            <a:lvl3pPr marL="550998" indent="-228192">
              <a:tabLst/>
              <a:defRPr>
                <a:latin typeface="+mj-lt"/>
              </a:defRPr>
            </a:lvl3pPr>
            <a:lvl4pPr marL="0" indent="315851">
              <a:lnSpc>
                <a:spcPts val="1579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9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9" y="501091"/>
            <a:ext cx="9782923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7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8633" indent="0">
              <a:defRPr>
                <a:latin typeface="+mj-lt"/>
              </a:defRPr>
            </a:lvl2pPr>
            <a:lvl3pPr marL="550998" indent="-228192">
              <a:defRPr>
                <a:latin typeface="+mj-lt"/>
              </a:defRPr>
            </a:lvl3pPr>
            <a:lvl4pPr marL="0" indent="315851">
              <a:defRPr>
                <a:latin typeface="+mj-lt"/>
              </a:defRPr>
            </a:lvl4pPr>
            <a:lvl5pPr marL="12578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3" y="501091"/>
            <a:ext cx="9783868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2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0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5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4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33" y="1606874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78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70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70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133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133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7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77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2163"/>
            <a:ext cx="755651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1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90538"/>
            <a:ext cx="97917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47"/>
            <a:ext cx="2844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47"/>
            <a:ext cx="3860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3" y="6042222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89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377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566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754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492" algn="l" defTabSz="912791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492" algn="l" defTabSz="912791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72" indent="-227008" algn="l" defTabSz="912791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17" algn="just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269" algn="l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093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09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8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F9A74200FF79529E2E51B3A9B7544CC974F9EF5071E7CB539130F1FAA341AAF855173BFF648B9AC8896DA53946CE7A98AFAFBE2DD219DC3vBXBK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D44496FF4A8E5455543FEC7BA889513555E252A3B5A4630E952679FF649E2DAE99536D04CF1D53D37CEF2387E116DDF9851726D3CmDq9J" TargetMode="External"/><Relationship Id="rId2" Type="http://schemas.openxmlformats.org/officeDocument/2006/relationships/hyperlink" Target="consultantplus://offline/ref=DD44496FF4A8E5455543FEC7BA889513555E252A3B5A4630E952679FF649E2DAE99536D047F8D53D37CEF2387E116DDF9851726D3CmDq9J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consultantplus://offline/ref=DD44496FF4A8E5455543FEC7BA889513555E252A3B5A4630E952679FF649E2DAE99536D344F8DF696081F36438437EDD9851706A20D9DA16mDq3J" TargetMode="External"/><Relationship Id="rId5" Type="http://schemas.openxmlformats.org/officeDocument/2006/relationships/hyperlink" Target="consultantplus://offline/ref=DD44496FF4A8E5455543FEC7BA889513555E252A3B5A4630E952679FF649E2DAE99536D344F8DE606081F36438437EDD9851706A20D9DA16mDq3J" TargetMode="External"/><Relationship Id="rId4" Type="http://schemas.openxmlformats.org/officeDocument/2006/relationships/hyperlink" Target="consultantplus://offline/ref=DD44496FF4A8E5455543FEC7BA889513555C2F2A38554630E952679FF649E2DAE99536DB4DFDDA6232DBE360711474C19F486E6F3ED9mDq8J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D3D40AE206D8740C1B30B2BA2B4E457566A16CBF9EC370B60E78C2A21102C012243C573D26601D00FB9CE4D8AC7A5B5334C765F7EDEE4CqDuFE" TargetMode="External"/><Relationship Id="rId3" Type="http://schemas.openxmlformats.org/officeDocument/2006/relationships/hyperlink" Target="consultantplus://offline/ref=D3D40AE206D8740C1B30B2BA2B4E457566A16CBF9EC370B60E78C2A21102C012243C573E2664150DF5C3E1CDBD2254542FD962EEF1EC4EDFq6uEE" TargetMode="External"/><Relationship Id="rId7" Type="http://schemas.openxmlformats.org/officeDocument/2006/relationships/hyperlink" Target="consultantplus://offline/ref=D3D40AE206D8740C1B30B2BA2B4E457566A16CBF9EC370B60E78C2A21102C012243C57392F621502A499F1C9F4755C482AC07CEBEFECq4uC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D3D40AE206D8740C1B30B2BA2B4E457566A16CBF9EC370B60E78C2A21102C012243C57392F611C02A499F1C9F4755C482AC07CEBEFECq4uCE" TargetMode="External"/><Relationship Id="rId11" Type="http://schemas.openxmlformats.org/officeDocument/2006/relationships/hyperlink" Target="consultantplus://offline/ref=D3D40AE206D8740C1B30B2BA2B4E457564A062BC9AC770B60E78C2A21102C012243C573E2664150EF1C3E1CDBD2254542FD962EEF1EC4EDFq6uEE" TargetMode="External"/><Relationship Id="rId5" Type="http://schemas.openxmlformats.org/officeDocument/2006/relationships/hyperlink" Target="consultantplus://offline/ref=D3D40AE206D8740C1B30B2BA2B4E457566A16CBF9EC370B60E78C2A21102C012243C573E26641701F5C3E1CDBD2254542FD962EEF1EC4EDFq6uEE" TargetMode="External"/><Relationship Id="rId10" Type="http://schemas.openxmlformats.org/officeDocument/2006/relationships/hyperlink" Target="consultantplus://offline/ref=D3D40AE206D8740C1B30B2BA2B4E457564A062BC9AC770B60E78C2A21102C012243C573E2664150BF0C3E1CDBD2254542FD962EEF1EC4EDFq6uEE" TargetMode="External"/><Relationship Id="rId4" Type="http://schemas.openxmlformats.org/officeDocument/2006/relationships/hyperlink" Target="consultantplus://offline/ref=D3D40AE206D8740C1B30B2BA2B4E457566A16CBF9EC370B60E78C2A21102C012243C573E2664150DF6C3E1CDBD2254542FD962EEF1EC4EDFq6uEE" TargetMode="External"/><Relationship Id="rId9" Type="http://schemas.openxmlformats.org/officeDocument/2006/relationships/hyperlink" Target="consultantplus://offline/ref=D3D40AE206D8740C1B30B2BA2B4E457566A16CBF9EC370B60E78C2A21102C012243C573825651502A499F1C9F4755C482AC07CEBEFECq4uC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1C62E777D24186BA5AF3DCE811F7932F906584D716DE020955D6755DA45F25A51E5C8E511A01D350907A4DED00485DAB606057612E02706FO0J" TargetMode="External"/><Relationship Id="rId3" Type="http://schemas.openxmlformats.org/officeDocument/2006/relationships/hyperlink" Target="consultantplus://offline/ref=D3D40AE206D8740C1B30B2BA2B4E457564A062BC9AC770B60E78C2A21102C012243C573E2664150BF3C3E1CDBD2254542FD962EEF1EC4EDFq6uEE" TargetMode="External"/><Relationship Id="rId7" Type="http://schemas.openxmlformats.org/officeDocument/2006/relationships/hyperlink" Target="consultantplus://offline/ref=1C62E777D24186BA5AF3DCE811F7932F906584D716DE020955D6755DA45F25A51E5C8E591102D45CCF7F58FC584758B27E674E7D2C0067O0J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hyperlink" Target="consultantplus://offline/ref=D3D40AE206D8740C1B30B2BA2B4E457564A062BC9AC770B60E78C2A21102C012243C573E2664150CF9C3E1CDBD2254542FD962EEF1EC4EDFq6uEE" TargetMode="External"/><Relationship Id="rId5" Type="http://schemas.openxmlformats.org/officeDocument/2006/relationships/hyperlink" Target="consultantplus://offline/ref=D3D40AE206D8740C1B30B2BA2B4E457566A16CBF9EC370B60E78C2A21102C012243C57362F601602A499F1C9F4755C482AC07CEBEFECq4uCE" TargetMode="External"/><Relationship Id="rId4" Type="http://schemas.openxmlformats.org/officeDocument/2006/relationships/hyperlink" Target="consultantplus://offline/ref=D3D40AE206D8740C1B30B2BA2B4E457566A16CBF9EC370B60E78C2A21102C012243C573D27601502A499F1C9F4755C482AC07CEBEFECq4uC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3D40AE206D8740C1B30B2BA2B4E457564A062BC9AC770B60E78C2A21102C012243C573E2664150CF0C3E1CDBD2254542FD962EEF1EC4EDFq6uE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D3D40AE206D8740C1B30B2BA2B4E457564A062BC9AC770B60E78C2A21102C012243C573E2664150CF3C3E1CDBD2254542FD962EEF1EC4EDFq6uE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3D40AE206D8740C1B30B2BA2B4E457564A062BC9AC770B60E78C2A21102C012243C573E2664150EF1C3E1CDBD2254542FD962EEF1EC4EDFq6uEE" TargetMode="External"/><Relationship Id="rId2" Type="http://schemas.openxmlformats.org/officeDocument/2006/relationships/hyperlink" Target="consultantplus://offline/ref=D3D40AE206D8740C1B30B2BA2B4E457564A062BC9AC770B60E78C2A21102C012243C573E2664150BF0C3E1CDBD2254542FD962EEF1EC4EDFq6uEE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2549F850F9A7ECC259AF000345E3EA0E770B7EB4C2D4C73E5AECE12ABF889F4B9A03F63927716065A52C8D9C8496508A9D69C1E145F6FDC04D2EB" TargetMode="External"/><Relationship Id="rId3" Type="http://schemas.openxmlformats.org/officeDocument/2006/relationships/hyperlink" Target="consultantplus://offline/ref=93A8D721D75A200760CE861739180E27349D01C12455D906EA3613F8917B8E06771779716B7A323B4665BC1D8DDEBE48CD1CD5B90C62265Ft171I" TargetMode="External"/><Relationship Id="rId7" Type="http://schemas.openxmlformats.org/officeDocument/2006/relationships/hyperlink" Target="consultantplus://offline/ref=2549F850F9A7ECC259AF000345E3EA0E770B7EB4C2D4C73E5AECE12ABF889F4B9A03F63A2374666BF4769D98CDC15B969B70DFE45BF64F2FB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consultantplus://offline/ref=2549F850F9A7ECC259AF000345E3EA0E700374B4CAD8C73E5AECE12ABF889F4B9A03F6392679696BF4769D98CDC15B969B70DFE45BF64F2FB" TargetMode="External"/><Relationship Id="rId5" Type="http://schemas.openxmlformats.org/officeDocument/2006/relationships/hyperlink" Target="consultantplus://offline/ref=4E3CAB786848D9D7CB3B6F0566B1790BA273208E7D208A47E9523EA39EC65721ED5B76D36F7BCC840DADAA9C96D82FDA9274FE95080Di51DB" TargetMode="External"/><Relationship Id="rId4" Type="http://schemas.openxmlformats.org/officeDocument/2006/relationships/hyperlink" Target="consultantplus://offline/ref=4E3CAB786848D9D7CB3B6F0566B1790BA572298B792D8A47E9523EA39EC65721ED5B76D4667AC88B5BF7BA98DF8F24C6946DE090160D5F8Ei11DB" TargetMode="External"/><Relationship Id="rId9" Type="http://schemas.openxmlformats.org/officeDocument/2006/relationships/hyperlink" Target="consultantplus://offline/ref=2549F850F9A7ECC259AF000345E3EA0E700B7FB0C0D8C73E5AECE12ABF889F4B9A03F63927706064A22C8D9C8496508A9D69C1E145F6FDC04D2E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6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950404" y="3356992"/>
            <a:ext cx="10363200" cy="2513581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  <a:t>Типичные ошибки налогоплательщиков при предоставлении деклараций по НДС</a:t>
            </a:r>
            <a:b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  <a:t>Докладчик : </a:t>
            </a:r>
            <a:r>
              <a:rPr lang="ru-RU" sz="2800" i="1" dirty="0" err="1" smtClean="0">
                <a:latin typeface="Arial Narrow" panose="020B0606020202030204" pitchFamily="34" charset="0"/>
                <a:cs typeface="Arial" pitchFamily="34" charset="0"/>
              </a:rPr>
              <a:t>госналогинспектор</a:t>
            </a:r>
            <a: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  <a:t> отдела камерального контроля НДС</a:t>
            </a:r>
            <a:b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</a:br>
            <a:r>
              <a:rPr lang="ru-RU" sz="2800" i="1" dirty="0" err="1" smtClean="0">
                <a:latin typeface="Arial Narrow" panose="020B0606020202030204" pitchFamily="34" charset="0"/>
                <a:cs typeface="Arial" pitchFamily="34" charset="0"/>
              </a:rPr>
              <a:t>Кирик</a:t>
            </a:r>
            <a:r>
              <a:rPr lang="ru-RU" sz="2800" i="1" dirty="0" smtClean="0">
                <a:latin typeface="Arial Narrow" panose="020B0606020202030204" pitchFamily="34" charset="0"/>
                <a:cs typeface="Arial" pitchFamily="34" charset="0"/>
              </a:rPr>
              <a:t> Инна Владимировна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2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2132856"/>
            <a:ext cx="10471746" cy="4303268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algn="just">
              <a:buFontTx/>
              <a:buChar char="-"/>
            </a:pPr>
            <a:endParaRPr lang="ru-RU" b="1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Исправленный счет-фактуру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выставляйте, если в первоначальном были ошибки,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препятствующие вычету НДС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или неверный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регистрационный номер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партии товара.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83432" y="476672"/>
            <a:ext cx="10657184" cy="1368152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8: выставление корректировочного или исправленного счета-фактуры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52752" y="2310636"/>
            <a:ext cx="103278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Корректировочный счет-фактуру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если после отгрузки изменилась цена или количество отгруженных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вами товаров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работ,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услуг и если согласовано с покупателем.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404664"/>
            <a:ext cx="9760919" cy="1224136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9: неправильное отражение операций с участием посредников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7448" y="1628800"/>
            <a:ext cx="10111706" cy="4807324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Посредник - лицо, осуществляющее предпринимательскую деятельность в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интересах другого лица на основе договоров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поручения, договоров комиссии либо агентских договоров</a:t>
            </a:r>
            <a:r>
              <a:rPr lang="ru-RU" sz="2800" b="1" dirty="0" smtClean="0"/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являетесь плательщиком НДС или налоговым агентом, сведения о посреднических операциях надо отразить в декларации.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Посреднические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операции отражаются 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разделе 10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11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декларации.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Раздел 10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заполняется в случае выставления счетов-фактур, 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раздел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11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в случае их получения (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п. 3.1 ст. 169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НК РФ,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п. п. 49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50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Порядка заполнения декларации по НДС).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99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844824"/>
            <a:ext cx="10471746" cy="4608512"/>
          </a:xfrm>
        </p:spPr>
        <p:txBody>
          <a:bodyPr/>
          <a:lstStyle/>
          <a:p>
            <a:pPr indent="45720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признания покупателей товаров (работ, услуг) налоговыми агентами с возложением на них обязанностей по исчислению и уплате в бюджет сумм налога на добавленную стоимость установлены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статьями 16</a:t>
            </a:r>
            <a:r>
              <a:rPr lang="ru-RU" sz="2400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"Особенности определения налоговой базы налоговыми агентами"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174.2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"Особенности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исчисления и уплаты налога при оказании иностранными организациями услуг в электронной форме" главы 21 "Налог на добавленную стоимость" Налогового кодекса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РФ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Налоговый агент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одновременно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заполняет разделы 2 и 9 (книга продаж) налоговой декларации по НДС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особом порядке заполняют декларации налоговые агенты – покупатели вторсырья, сырых шкур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макулатуры.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5"/>
          <p:cNvSpPr>
            <a:spLocks noGrp="1"/>
          </p:cNvSpPr>
          <p:nvPr>
            <p:ph type="title"/>
          </p:nvPr>
        </p:nvSpPr>
        <p:spPr>
          <a:xfrm>
            <a:off x="1096963" y="404813"/>
            <a:ext cx="10831512" cy="1800051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10: неотражение операций в книге продаж налоговыми агентами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Спасибо за внимание!</a:t>
            </a:r>
            <a:endParaRPr lang="ru-RU" sz="28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9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260648"/>
            <a:ext cx="10687770" cy="2592288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1: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НЕКОРРЕКТНОЕ ЗАПОЛНЕНИЕ (ЛИБО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НЕОтРАЖЕНИЕ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книгах продаж и книгах покупок сведений об ИНН, датах и номерах счетов-фактур контрагента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6266" y="3212976"/>
            <a:ext cx="99420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присвоение контрагентам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несуществующий одинаковый ИНН, состоящий из 10 одинаковых цифр (к примеру, 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неотражение ИНН контрагентов; 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неверное заполнение ИНН контрагентов;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отражение разных дат и номеров счетов-фактур у контрагентов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332656"/>
            <a:ext cx="10831786" cy="1368152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2: расхождение по контрольным соотношениям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55440" y="1772816"/>
            <a:ext cx="10759778" cy="4735316"/>
          </a:xfrm>
        </p:spPr>
        <p:txBody>
          <a:bodyPr/>
          <a:lstStyle/>
          <a:p>
            <a:pPr indent="45720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Контрольные соотношения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показателей декларации по НДС направлены для использования в работе Письмом ФНС РФ от 23.03.2015 N ГД-4-3/4550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@.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соотношение 1.27: начисленный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декларации НДС должен быть не меньше, чем итоговая сумма НДС по всем ставкам из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раздела 9 (содержит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из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книги продаж).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Ошибка с кодом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1.27 означает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что компания занизила НДС к уплате.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Контрольное соотношение 1.28: вычет НДС по декларации не может превышать итоговой суммы вычетов из раздела 8 (содержит сведения из книги покупок). Если вычет в разделах 3- 6 декларации по НДС оказался выше, чем в разделе 8 значит, компания завысила его, то есть занизила НДС к уплате.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692696"/>
            <a:ext cx="9760919" cy="1728192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ОШИБКА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НЕВЕРНЫЙ КОД ВИДА ОПЕРАЦИЙ  ПРИ РЕАЛИЗАЦИИ ТОВАРОВ (РАБОТ, УСЛУГ) ПОКУПАТЕЛЯМ-ПЛАТЕЛЬЩИКАМ НДС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6824" y="2564904"/>
            <a:ext cx="9760919" cy="3222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71464" y="2420888"/>
            <a:ext cx="99371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0"/>
              </a:spcBef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заполнении декларации по НДС в части указания кода вида операции следует руководствоваться:</a:t>
            </a:r>
          </a:p>
          <a:p>
            <a:pPr indent="457200" algn="just">
              <a:spcBef>
                <a:spcPts val="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Приказом ФНС РФ от 14.03.2016 N ММВ-7-3/136@, которым утверждены коды видов операций по НДС, необходимых для ведения книг покупок, книг продаж (дополнительных листов к ним) и журнала учета полученных и выставленных счетов-фактур;</a:t>
            </a:r>
          </a:p>
          <a:p>
            <a:pPr indent="457200" algn="just">
              <a:spcBef>
                <a:spcPts val="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Письмом ФНС РФ от 16.01.2018 N СД-4-3/480@ "О порядке применения НДС налоговыми агентами, указанными в пункте 8 статьи 161 НК РФ", в дополнение к которому направлено Письмо ФНС РФ от 19.04.2018 N СД-4-3/7484@.</a:t>
            </a:r>
          </a:p>
        </p:txBody>
      </p:sp>
    </p:spTree>
    <p:extLst>
      <p:ext uri="{BB962C8B-B14F-4D97-AF65-F5344CB8AC3E}">
        <p14:creationId xmlns:p14="http://schemas.microsoft.com/office/powerpoint/2010/main" val="3689137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404664"/>
            <a:ext cx="10485555" cy="2016224"/>
          </a:xfrm>
        </p:spPr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4CC72F-CCD3-496E-9960-2ACE0AAD80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839416" y="2348880"/>
            <a:ext cx="10485555" cy="287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dirty="0" smtClean="0">
                <a:solidFill>
                  <a:schemeClr val="tx1"/>
                </a:solidFill>
              </a:rPr>
              <a:t> 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53861"/>
              </p:ext>
            </p:extLst>
          </p:nvPr>
        </p:nvGraphicFramePr>
        <p:xfrm>
          <a:off x="1415480" y="908720"/>
          <a:ext cx="9793087" cy="43670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0"/>
                <a:gridCol w="1872207"/>
              </a:tblGrid>
              <a:tr h="874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операции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операции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1259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Отгрузка (передача) или приобретение товаров (работ, услуг), имущественных прав, включая операции, перечисленные в 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пп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. 2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3 п. 1 ст. 146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5"/>
                        </a:rPr>
                        <a:t>ст. 162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п. 3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4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8"/>
                        </a:rPr>
                        <a:t>5.1 ст. 154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  <a:hlinkClick r:id="rId9"/>
                        </a:rPr>
                        <a:t>пп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9"/>
                        </a:rPr>
                        <a:t>. 1 п. 3 ст. 170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РФ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10"/>
                        </a:rPr>
                        <a:t>01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18614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реализации товаров (работ, услуг), имущественных прав (в том числе в случае изменения стоимости отгруженных товаров (работ, услуг, имущественных прав)) лицам, не являющимся плательщиками НДС, и налогоплательщикам, освобожденным от исполнения обязанностей плательщика НДС, связанных с исчислением и уплатой налога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11"/>
                        </a:rPr>
                        <a:t>26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078" y="332656"/>
            <a:ext cx="10687770" cy="1224136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 4: неверное указание кода вида операции и ИНН контрагента при отражении авансовых платежей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1484784"/>
            <a:ext cx="9001000" cy="36004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 – продавец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74003"/>
              </p:ext>
            </p:extLst>
          </p:nvPr>
        </p:nvGraphicFramePr>
        <p:xfrm>
          <a:off x="839416" y="1916831"/>
          <a:ext cx="10945215" cy="2141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72647"/>
                <a:gridCol w="1572568"/>
              </a:tblGrid>
              <a:tr h="432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операции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7653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Оплата, частичная оплата (полученная или переданная) в счет предстоящих поставок товаров (работ, услуг)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02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2056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по возврату авансовых платежей в случаях, перечисленных в 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абз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. 2 п. 5 ст. 171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РФ, а также операции, перечисленные в 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5"/>
                        </a:rPr>
                        <a:t>п. 6 ст. 172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РФ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22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103563" y="3087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25354"/>
              </p:ext>
            </p:extLst>
          </p:nvPr>
        </p:nvGraphicFramePr>
        <p:xfrm>
          <a:off x="623392" y="4177139"/>
          <a:ext cx="11185838" cy="24917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12820"/>
                <a:gridCol w="1873018"/>
              </a:tblGrid>
              <a:tr h="373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операции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КВО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6627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Перечисление оплаты, частичной оплаты в счет предстоящих поставок товаров (работ, услуг) в соответствии</a:t>
                      </a:r>
                      <a:r>
                        <a:rPr lang="ru-RU" sz="20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</a:t>
                      </a:r>
                      <a:r>
                        <a:rPr lang="ru-RU" sz="2000" b="1" u="sng" baseline="0" dirty="0" smtClean="0">
                          <a:solidFill>
                            <a:srgbClr val="2B6CA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12 ст. 171 </a:t>
                      </a:r>
                      <a:r>
                        <a:rPr lang="ru-RU" sz="20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НК РФ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02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9522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по восстановлению авансовых платежей в соответствии с </a:t>
                      </a:r>
                      <a:r>
                        <a:rPr lang="ru-RU" sz="20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пп</a:t>
                      </a:r>
                      <a:r>
                        <a:rPr lang="ru-RU" sz="2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7"/>
                        </a:rPr>
                        <a:t>. 3 п. 3 ст. 170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8"/>
                        </a:rPr>
                        <a:t>п. 2 ст. 171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РФ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6"/>
                        </a:rPr>
                        <a:t>21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103563" y="3087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 bwMode="auto">
          <a:xfrm>
            <a:off x="910772" y="3904689"/>
            <a:ext cx="11049677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marL="0" indent="0" algn="l" defTabSz="912791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107" indent="0" algn="l" defTabSz="912791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216" indent="0" algn="l" defTabSz="912791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324" indent="0" algn="just" defTabSz="912791" rtl="0" fontAlgn="base">
              <a:lnSpc>
                <a:spcPts val="1575"/>
              </a:lnSpc>
              <a:spcBef>
                <a:spcPts val="351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432" indent="0" algn="l" defTabSz="912791" rtl="0" fontAlgn="base">
              <a:lnSpc>
                <a:spcPts val="1575"/>
              </a:lnSpc>
              <a:spcBef>
                <a:spcPts val="351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5539" indent="0" algn="l" defTabSz="914216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647" indent="0" algn="l" defTabSz="914216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755" indent="0" algn="l" defTabSz="914216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6863" indent="0" algn="l" defTabSz="914216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 – покупатель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428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4" y="332656"/>
            <a:ext cx="10729192" cy="1296144"/>
          </a:xfrm>
        </p:spPr>
        <p:txBody>
          <a:bodyPr>
            <a:normAutofit/>
          </a:bodyPr>
          <a:lstStyle/>
          <a:p>
            <a:pPr algn="just"/>
            <a:r>
              <a:rPr lang="ru-RU" sz="26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.</a:t>
            </a:r>
            <a:endParaRPr lang="ru-RU" sz="26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Прямоугольник: скругленные углы 3">
            <a:extLst>
              <a:ext uri="{FF2B5EF4-FFF2-40B4-BE49-F238E27FC236}">
                <a16:creationId xmlns:a16="http://schemas.microsoft.com/office/drawing/2014/main" xmlns="" id="{74A0F78A-DE14-4082-A1C0-03DBDC326DC0}"/>
              </a:ext>
            </a:extLst>
          </p:cNvPr>
          <p:cNvSpPr/>
          <p:nvPr/>
        </p:nvSpPr>
        <p:spPr>
          <a:xfrm>
            <a:off x="623392" y="5841268"/>
            <a:ext cx="5952570" cy="272415"/>
          </a:xfrm>
          <a:prstGeom prst="roundRect">
            <a:avLst/>
          </a:prstGeom>
          <a:solidFill>
            <a:srgbClr val="28BDD6"/>
          </a:solidFill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*</a:t>
            </a:r>
            <a:endParaRPr lang="ru-RU" sz="1600" dirty="0">
              <a:solidFill>
                <a:schemeClr val="bg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 bwMode="auto">
          <a:xfrm>
            <a:off x="1123546" y="371142"/>
            <a:ext cx="10687770" cy="125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8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5: НЕВЕРНОЕ УКАЗАНИЕ КОДОВ ВИДОВ ОПЕРАЦИЙ И РЕКВИЗИТОВ ПРИ ИМПОРТЕ ТОВАРОВ</a:t>
            </a:r>
            <a:endParaRPr lang="ru-RU" sz="2800" dirty="0"/>
          </a:p>
        </p:txBody>
      </p:sp>
      <p:sp>
        <p:nvSpPr>
          <p:cNvPr id="29" name="Текст 2"/>
          <p:cNvSpPr txBox="1">
            <a:spLocks/>
          </p:cNvSpPr>
          <p:nvPr/>
        </p:nvSpPr>
        <p:spPr bwMode="auto">
          <a:xfrm>
            <a:off x="1127448" y="1628800"/>
            <a:ext cx="10111706" cy="480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marL="318633" indent="0" algn="l" defTabSz="912791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851" indent="2783" algn="l" defTabSz="912791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998" indent="-228192" algn="l" defTabSz="912791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1" algn="just" defTabSz="912791" rtl="0" fontAlgn="base">
              <a:lnSpc>
                <a:spcPts val="1579"/>
              </a:lnSpc>
              <a:spcBef>
                <a:spcPts val="351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269" algn="l" defTabSz="912791" rtl="0" fontAlgn="base">
              <a:lnSpc>
                <a:spcPts val="1579"/>
              </a:lnSpc>
              <a:spcBef>
                <a:spcPts val="351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093" indent="-228554" algn="l" defTabSz="914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00" indent="-228554" algn="l" defTabSz="914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09" indent="-228554" algn="l" defTabSz="914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418" indent="-228554" algn="l" defTabSz="91421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14845"/>
              </p:ext>
            </p:extLst>
          </p:nvPr>
        </p:nvGraphicFramePr>
        <p:xfrm>
          <a:off x="1127449" y="1844824"/>
          <a:ext cx="9865096" cy="35283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46941"/>
                <a:gridCol w="1418155"/>
              </a:tblGrid>
              <a:tr h="1043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вида операции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операции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14422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Ввоз товаров на территорию РФ с территории государства – члена ЕАЭС (в книге  покупок указывается номер и дата заявления о ввозе товаров и уплате косвенных налогов с отметками налоговых органов об уплате НДС)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19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1043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Ввоз товаров на территорию РФ из стран, не входящих в ЕАЭС (в книге покупок указывается регистрационный номер таможенной </a:t>
                      </a: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декларации)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20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89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71464" y="2492896"/>
            <a:ext cx="9760919" cy="30064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1096862" y="404664"/>
            <a:ext cx="1068777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ts val="288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ОШИБКА 6: ОТРАЖЕНИЕ ПРОДАВЦОМ КОДА ВИДА ОПЕРАЦИЙ В КНИГЕ ПОКУПОК ПРИ ВЫСТАВЛЕНИИ КОРРЕТИРОВОЧНЫХ СЧЕТОВ-ФАКТУР НА УМЕНЬШЕНИЕ В АДРЕС ПЛАТЕЛЬЩИКОВ И НЕПЛАТЕЛЬЩИКОВ НДС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816578"/>
              </p:ext>
            </p:extLst>
          </p:nvPr>
        </p:nvGraphicFramePr>
        <p:xfrm>
          <a:off x="1199456" y="2348880"/>
          <a:ext cx="9937104" cy="3848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08598"/>
                <a:gridCol w="142850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Налогоплательщик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вида операции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Организации, индивидуальные предприниматели являющиеся плательщиками НДС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18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Индивидуальный предприниматель, не являющийся плательщиком НДС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16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  <a:tr h="936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Физические лица, не являющиеся плательщиками НДС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17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885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332656"/>
            <a:ext cx="10687770" cy="936104"/>
          </a:xfrm>
        </p:spPr>
        <p:txBody>
          <a:bodyPr/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Ошибка 7: операции при возврате товара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7448" y="1196752"/>
            <a:ext cx="10543754" cy="5112568"/>
          </a:xfrm>
        </p:spPr>
        <p:txBody>
          <a:bodyPr/>
          <a:lstStyle/>
          <a:p>
            <a:pPr indent="457200" algn="just"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Отражение покупателем возврата товара: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indent="457200" algn="just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возврате товара поставщик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выставляет вам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корректировочный счет-фактуру на уменьшение независимо от того, приняли вы товар на учет или нет (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п. 1.4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Письма ФНС России от 23.10.2018 N СД-4-3/20667@).</a:t>
            </a:r>
          </a:p>
          <a:p>
            <a:pPr indent="457200" algn="just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ранее вы приняли к вычету НДС по этому товару, то налог нужно восстановить и отразить в декларации по НДС в следующем порядке (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пп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. 4 п. 3 ст. 170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НК РФ):</a:t>
            </a:r>
          </a:p>
          <a:p>
            <a:pPr lvl="0" indent="457200" algn="just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разделе 9 декларации отражаете корректировочный счет-фактуру на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уменьшение, по которому вы восстанавливаете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налог.</a:t>
            </a:r>
          </a:p>
          <a:p>
            <a:pPr indent="457200" algn="just">
              <a:spcBef>
                <a:spcPts val="0"/>
              </a:spcBef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Отражение продавцом возврата товара:</a:t>
            </a:r>
          </a:p>
          <a:p>
            <a:pPr indent="457200" algn="just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возврате товаров покупателем отразите в декларации по НДС сумму вычета в связи с возвратом. Сделайте это следующим образом.</a:t>
            </a:r>
          </a:p>
          <a:p>
            <a:pPr indent="457200" algn="just"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разделе 8 декларации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НДС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отражаете корректировочный счет-фактуру.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вы должны выставить покупателю при возврате товаров независимо от того, принял ли он их на учет или нет (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п. 12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Правил ведения книги покупок,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п. п. 45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45.4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Порядка заполнения декларации по НДС,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п. 1.4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Письма ФНС России от 23.10.2018 N СД-4-3/20667@).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108946"/>
      </p:ext>
    </p:extLst>
  </p:cSld>
  <p:clrMapOvr>
    <a:masterClrMapping/>
  </p:clrMapOvr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18573</TotalTime>
  <Words>1163</Words>
  <Application>Microsoft Office PowerPoint</Application>
  <PresentationFormat>Произвольный</PresentationFormat>
  <Paragraphs>114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5_Present_FNS2012_A4</vt:lpstr>
      <vt:lpstr>Типичные ошибки налогоплательщиков при предоставлении деклараций по НДС Докладчик : госналогинспектор отдела камерального контроля НДС Кирик Инна Владимировна</vt:lpstr>
      <vt:lpstr>Ошибка 1: НЕКОРРЕКТНОЕ ЗАПОЛНЕНИЕ (ЛИБО НЕОтРАЖЕНИЕ) в книгах продаж и книгах покупок сведений об ИНН, датах и номерах счетов-фактур контрагента  </vt:lpstr>
      <vt:lpstr>Ошибка 2: расхождение по контрольным соотношениям </vt:lpstr>
      <vt:lpstr>ОШИБКА 3: НЕВЕРНЫЙ КОД ВИДА ОПЕРАЦИЙ  ПРИ РЕАЛИЗАЦИИ ТОВАРОВ (РАБОТ, УСЛУГ) ПОКУПАТЕЛЯМ-ПЛАТЕЛЬЩИКАМ НДС</vt:lpstr>
      <vt:lpstr>     </vt:lpstr>
      <vt:lpstr>Ошибка 4: неверное указание кода вида операции и ИНН контрагента при отражении авансовых платежей</vt:lpstr>
      <vt:lpstr>.</vt:lpstr>
      <vt:lpstr>ОШИБКА 6: ОТРАЖЕНИЕ ПРОДАВЦОМ КОДА ВИДА ОПЕРАЦИЙ В КНИГЕ ПОКУПОК ПРИ ВЫСТАВЛЕНИИ КОРРЕТИРОВОЧНЫХ СЧЕТОВ-ФАКТУР НА УМЕНЬШЕНИЕ В АДРЕС ПЛАТЕЛЬЩИКОВ И НЕПЛАТЕЛЬЩИКОВ НДС</vt:lpstr>
      <vt:lpstr>Ошибка 7: операции при возврате товара </vt:lpstr>
      <vt:lpstr>Ошибка 8: выставление корректировочного или исправленного счета-фактуры </vt:lpstr>
      <vt:lpstr>     Ошибка 9: неправильное отражение операций с участием посредников</vt:lpstr>
      <vt:lpstr>Ошибка 10: неотражение операций в книге продаж налоговыми агентами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Силакова Светлана Сергеевна</dc:creator>
  <cp:lastModifiedBy>Кирик Инна Владимировна</cp:lastModifiedBy>
  <cp:revision>591</cp:revision>
  <cp:lastPrinted>2022-07-28T06:58:17Z</cp:lastPrinted>
  <dcterms:created xsi:type="dcterms:W3CDTF">2016-03-09T07:13:01Z</dcterms:created>
  <dcterms:modified xsi:type="dcterms:W3CDTF">2022-08-12T01:48:37Z</dcterms:modified>
</cp:coreProperties>
</file>