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4661" r:id="rId4"/>
  </p:sldMasterIdLst>
  <p:notesMasterIdLst>
    <p:notesMasterId r:id="rId18"/>
  </p:notesMasterIdLst>
  <p:sldIdLst>
    <p:sldId id="447" r:id="rId5"/>
    <p:sldId id="466" r:id="rId6"/>
    <p:sldId id="467" r:id="rId7"/>
    <p:sldId id="461" r:id="rId8"/>
    <p:sldId id="454" r:id="rId9"/>
    <p:sldId id="468" r:id="rId10"/>
    <p:sldId id="450" r:id="rId11"/>
    <p:sldId id="464" r:id="rId12"/>
    <p:sldId id="459" r:id="rId13"/>
    <p:sldId id="469" r:id="rId14"/>
    <p:sldId id="471" r:id="rId15"/>
    <p:sldId id="460" r:id="rId16"/>
    <p:sldId id="448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1F4E79"/>
    <a:srgbClr val="3E699D"/>
    <a:srgbClr val="C00000"/>
    <a:srgbClr val="006600"/>
    <a:srgbClr val="00B050"/>
    <a:srgbClr val="339933"/>
    <a:srgbClr val="000000"/>
    <a:srgbClr val="B14141"/>
    <a:srgbClr val="BE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8" autoAdjust="0"/>
    <p:restoredTop sz="94628" autoAdjust="0"/>
  </p:normalViewPr>
  <p:slideViewPr>
    <p:cSldViewPr>
      <p:cViewPr>
        <p:scale>
          <a:sx n="100" d="100"/>
          <a:sy n="100" d="100"/>
        </p:scale>
        <p:origin x="-120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767" cy="496652"/>
          </a:xfrm>
          <a:prstGeom prst="rect">
            <a:avLst/>
          </a:prstGeom>
        </p:spPr>
        <p:txBody>
          <a:bodyPr vert="horz" lIns="92310" tIns="46155" rIns="92310" bIns="461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97" y="8"/>
            <a:ext cx="2945767" cy="496652"/>
          </a:xfrm>
          <a:prstGeom prst="rect">
            <a:avLst/>
          </a:prstGeom>
        </p:spPr>
        <p:txBody>
          <a:bodyPr vert="horz" lIns="92310" tIns="46155" rIns="92310" bIns="461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03DBE4-B52B-44C5-A990-2D9C531D824E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0" tIns="46155" rIns="92310" bIns="4615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803" y="4715794"/>
            <a:ext cx="5440074" cy="4465071"/>
          </a:xfrm>
          <a:prstGeom prst="rect">
            <a:avLst/>
          </a:prstGeom>
        </p:spPr>
        <p:txBody>
          <a:bodyPr vert="horz" lIns="92310" tIns="46155" rIns="92310" bIns="4615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395"/>
            <a:ext cx="2945767" cy="496652"/>
          </a:xfrm>
          <a:prstGeom prst="rect">
            <a:avLst/>
          </a:prstGeom>
        </p:spPr>
        <p:txBody>
          <a:bodyPr vert="horz" lIns="92310" tIns="46155" rIns="92310" bIns="461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97" y="9428395"/>
            <a:ext cx="2945767" cy="496652"/>
          </a:xfrm>
          <a:prstGeom prst="rect">
            <a:avLst/>
          </a:prstGeom>
        </p:spPr>
        <p:txBody>
          <a:bodyPr vert="horz" lIns="92310" tIns="46155" rIns="92310" bIns="461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52DE7E-2463-4B80-9268-C678072E15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023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5AEC-6240-45D3-A78A-C8D4CECEF4C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73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AD93B-E4CA-4ECB-A2B7-4A1BB0D5A9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0042-BC60-4839-BD8F-01E7BC740B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64F5-9C00-4302-931B-ABD63F26B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9E92-38F0-4E8A-BE7E-9F83AACD50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8" y="110842"/>
            <a:ext cx="7203506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363925"/>
            <a:ext cx="8482012" cy="4818761"/>
          </a:xfrm>
        </p:spPr>
        <p:txBody>
          <a:bodyPr lIns="0" tIns="0" rIns="0" bIns="0"/>
          <a:lstStyle>
            <a:lvl1pPr marL="176213" indent="-176213">
              <a:buClr>
                <a:srgbClr val="C00000"/>
              </a:buClr>
              <a:buFont typeface="Arial" pitchFamily="34" charset="0"/>
              <a:buChar char="•"/>
              <a:defRPr sz="28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60363" indent="-184150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36575" indent="-17621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20725" indent="-184150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96938" indent="-17621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21500" y="6323013"/>
            <a:ext cx="2133600" cy="365125"/>
          </a:xfrm>
        </p:spPr>
        <p:txBody>
          <a:bodyPr rIns="0"/>
          <a:lstStyle>
            <a:lvl1pPr>
              <a:defRPr sz="1600" i="0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7A41C9-34D2-406C-B697-A05E74B416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B0E8-1212-4511-9BA9-4CAE7A95A0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BBDB4-CE15-429B-A91F-DAF49B812A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CA9D-8F5D-41D1-BC99-93FE1E1D07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DB9AC-CDB1-41D1-8944-CDB738B5F8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9C8BB-1265-4BC9-87C4-B1EE1F87AD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7C450-58BE-422E-A5A8-CD6B7A87B7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8" y="110842"/>
            <a:ext cx="7203506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363925"/>
            <a:ext cx="8482012" cy="4818761"/>
          </a:xfrm>
        </p:spPr>
        <p:txBody>
          <a:bodyPr lIns="0" tIns="0" rIns="0" bIns="0"/>
          <a:lstStyle>
            <a:lvl1pPr marL="176213" indent="-176213">
              <a:buClr>
                <a:srgbClr val="C00000"/>
              </a:buClr>
              <a:buFont typeface="Arial" pitchFamily="34" charset="0"/>
              <a:buChar char="•"/>
              <a:defRPr sz="28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60363" indent="-184150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36575" indent="-17621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20725" indent="-184150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96938" indent="-17621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21500" y="6323013"/>
            <a:ext cx="2133600" cy="365125"/>
          </a:xfrm>
        </p:spPr>
        <p:txBody>
          <a:bodyPr rIns="0"/>
          <a:lstStyle>
            <a:lvl1pPr>
              <a:defRPr sz="1600" i="0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6B5A95-5B05-473E-88E2-2B98CBECC3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77C09-91FC-4580-8762-1E93BD604E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5FD2-4543-46E9-A0FC-AE6670E32F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97E2-4CCD-4505-BD8C-976DB63E12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0B735-57BC-4261-BA74-DB76D57B73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8" y="110842"/>
            <a:ext cx="7203506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363925"/>
            <a:ext cx="8482012" cy="4818761"/>
          </a:xfrm>
        </p:spPr>
        <p:txBody>
          <a:bodyPr lIns="0" tIns="0" rIns="0" bIns="0"/>
          <a:lstStyle>
            <a:lvl1pPr marL="176213" indent="-176213">
              <a:buClr>
                <a:srgbClr val="C00000"/>
              </a:buClr>
              <a:buFont typeface="Arial" pitchFamily="34" charset="0"/>
              <a:buChar char="•"/>
              <a:defRPr sz="28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60363" indent="-184150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36575" indent="-17621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20725" indent="-184150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96938" indent="-17621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21500" y="6323013"/>
            <a:ext cx="2133600" cy="365125"/>
          </a:xfrm>
        </p:spPr>
        <p:txBody>
          <a:bodyPr rIns="0"/>
          <a:lstStyle>
            <a:lvl1pPr>
              <a:defRPr sz="1600" i="0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E9032C-1415-41F2-8CEB-080EEC088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8E8C-80D7-4BBD-803A-4AB7C873D4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ABA3-6A37-4CC3-814C-60CCB690F2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0ACE-5F43-44E1-9B3C-8E7A070481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356A-DFF8-4A83-AD6B-5971841E4F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D96B-5AD5-4A50-B1BD-5E7D799EDC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D54C-66C6-4DBD-9AB3-DEFAA1A66A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3B01-6409-4EE3-B2B0-D3FB623375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32E8-0E83-4490-AF70-21B4CB9949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77C9F-8E5F-4DA4-8902-67D505FC03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5CD9-56B7-4651-90FC-0E1D4ED207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C7B-5B8F-42B3-88A7-3F729EE16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5318-44FE-42B3-B076-75DF83B42F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DFE3-7A53-4F7F-A028-F1C18AD9DB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476B-D5B1-4B47-946C-59DED4F891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CA25-9ADD-4817-A661-78CBB166EE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B6AA-F6F7-4FB9-B462-DA11E4F419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C72F-CCD3-496E-9960-2ACE0AAD80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BEFDE15-84C4-4FBA-8A92-D44ADA243B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3D4F-9A63-4A1B-A268-07038B2D0C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33E6-6B9D-45C5-80AC-9FEA02D3D9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BC9E-C8DB-4E98-B502-6E40796A29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E4C7-E392-431E-BAA7-5DECF0DD7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081F-E37B-47E2-B69A-B09013DAE3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1E77-463A-4015-8B1F-CA6EF0C18E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FAE2-FB10-4729-8E80-EAEFA862F8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E588-D619-4C99-90C6-56AFCFF07C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D768-FB8C-4239-8E19-C8F9E6C798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DnDiag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8" y="111125"/>
            <a:ext cx="811371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636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96E5E59-44CF-4EFF-8DFE-34B567C523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29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91475" y="111125"/>
            <a:ext cx="10525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88" y="1108075"/>
            <a:ext cx="7418387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31" name="Объект 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89725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07" r:id="rId1"/>
    <p:sldLayoutId id="2147484708" r:id="rId2"/>
    <p:sldLayoutId id="2147484709" r:id="rId3"/>
    <p:sldLayoutId id="2147484710" r:id="rId4"/>
    <p:sldLayoutId id="2147484711" r:id="rId5"/>
    <p:sldLayoutId id="2147484712" r:id="rId6"/>
    <p:sldLayoutId id="2147484713" r:id="rId7"/>
    <p:sldLayoutId id="2147484714" r:id="rId8"/>
    <p:sldLayoutId id="2147484715" r:id="rId9"/>
    <p:sldLayoutId id="2147484716" r:id="rId10"/>
    <p:sldLayoutId id="21474847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DnDiag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8" y="111125"/>
            <a:ext cx="811371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636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D385957-5252-48BA-B02E-E1F782A8B8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3317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91475" y="111125"/>
            <a:ext cx="10525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88" y="1108075"/>
            <a:ext cx="7418387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3319" name="Объект 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89725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8" r:id="rId1"/>
    <p:sldLayoutId id="2147484719" r:id="rId2"/>
    <p:sldLayoutId id="2147484720" r:id="rId3"/>
    <p:sldLayoutId id="2147484721" r:id="rId4"/>
    <p:sldLayoutId id="2147484722" r:id="rId5"/>
    <p:sldLayoutId id="2147484723" r:id="rId6"/>
    <p:sldLayoutId id="2147484724" r:id="rId7"/>
    <p:sldLayoutId id="2147484725" r:id="rId8"/>
    <p:sldLayoutId id="2147484726" r:id="rId9"/>
    <p:sldLayoutId id="2147484727" r:id="rId10"/>
    <p:sldLayoutId id="21474847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DnDiag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8" y="111125"/>
            <a:ext cx="811371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636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3A304F6-ED90-4D3E-B384-AD2A4FA077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5605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91475" y="111125"/>
            <a:ext cx="10525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88" y="1108075"/>
            <a:ext cx="7418387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5607" name="Объект 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89725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9765679-BEBA-4483-A580-85B94F47C3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0" r:id="rId1"/>
    <p:sldLayoutId id="2147484741" r:id="rId2"/>
    <p:sldLayoutId id="2147484742" r:id="rId3"/>
    <p:sldLayoutId id="2147484743" r:id="rId4"/>
    <p:sldLayoutId id="2147484744" r:id="rId5"/>
    <p:sldLayoutId id="2147484706" r:id="rId6"/>
    <p:sldLayoutId id="2147484745" r:id="rId7"/>
    <p:sldLayoutId id="2147484746" r:id="rId8"/>
    <p:sldLayoutId id="2147484705" r:id="rId9"/>
    <p:sldLayoutId id="2147484704" r:id="rId10"/>
    <p:sldLayoutId id="2147484703" r:id="rId11"/>
    <p:sldLayoutId id="2147484702" r:id="rId12"/>
  </p:sldLayoutIdLst>
  <p:hf hdr="0" ftr="0" dt="0"/>
  <p:txStyles>
    <p:titleStyle>
      <a:lvl1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algn="l" defTabSz="912813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fontAlgn="base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6050AD8FB5B7B3F4502451BF0E8DDE703A2625D436407FA3B05AFE8319EBA7C481336C3B4FBE33560F734539C12A5A37CBC20D06D42CDJ3H4H" TargetMode="Externa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395536" y="2996952"/>
            <a:ext cx="8453389" cy="1512168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                Актуальные </a:t>
            </a:r>
            <a:r>
              <a:rPr lang="ru-RU" sz="2800" b="0" dirty="0"/>
              <a:t>вопросы применения 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                «Налога </a:t>
            </a:r>
            <a:r>
              <a:rPr lang="ru-RU" sz="2800" b="0" dirty="0"/>
              <a:t>на профессиональный доход".</a:t>
            </a:r>
            <a:br>
              <a:rPr lang="ru-RU" sz="2800" b="0" dirty="0"/>
            </a:br>
            <a:r>
              <a:rPr lang="ru-RU" sz="2800" b="0" dirty="0"/>
              <a:t/>
            </a:r>
            <a:br>
              <a:rPr lang="ru-RU" sz="2800" b="0" dirty="0"/>
            </a:br>
            <a:endParaRPr lang="ru-RU" sz="2800" b="0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1187624" y="5596377"/>
            <a:ext cx="7772400" cy="85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ru-RU" sz="1400" dirty="0" smtClean="0">
                <a:latin typeface="Arial Narrow" pitchFamily="34" charset="0"/>
                <a:cs typeface="Times New Roman" pitchFamily="18" charset="0"/>
              </a:rPr>
              <a:t>Заместитель руководителя УФНС России по Республике Хакасия</a:t>
            </a:r>
          </a:p>
          <a:p>
            <a:pPr algn="r">
              <a:lnSpc>
                <a:spcPct val="150000"/>
              </a:lnSpc>
            </a:pPr>
            <a:r>
              <a:rPr lang="ru-RU" sz="1400" dirty="0" err="1" smtClean="0">
                <a:latin typeface="Arial Narrow" pitchFamily="34" charset="0"/>
                <a:cs typeface="Times New Roman" pitchFamily="18" charset="0"/>
              </a:rPr>
              <a:t>Янусик</a:t>
            </a:r>
            <a:r>
              <a:rPr lang="ru-RU" sz="1400" dirty="0" smtClean="0">
                <a:latin typeface="Arial Narrow" pitchFamily="34" charset="0"/>
                <a:cs typeface="Times New Roman" pitchFamily="18" charset="0"/>
              </a:rPr>
              <a:t> Ирина Анатольевна</a:t>
            </a:r>
            <a:endParaRPr lang="ru-RU" sz="1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548680"/>
            <a:ext cx="7387749" cy="720080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</a:rPr>
              <a:t>Не признаются объектом налогообложения доходы: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7315740" cy="487933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7) от ведения деятельности в рамках договора простого товарищества (договора о совместной деятельности) или договора доверительного управления имуществом;</a:t>
            </a:r>
          </a:p>
          <a:p>
            <a:r>
              <a:rPr lang="ru-RU" dirty="0">
                <a:solidFill>
                  <a:schemeClr val="tx1"/>
                </a:solidFill>
              </a:rPr>
              <a:t>8) от оказания (выполнения) физическими лицами услуг (работ) по гражданско-правовым договорам при условии, что заказчиками услуг (работ) выступают работодатели указанных физических лиц или лица, бывшие их работодателями менее двух лет назад;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r>
              <a:rPr lang="ru-RU" dirty="0">
                <a:solidFill>
                  <a:schemeClr val="tx1"/>
                </a:solidFill>
              </a:rPr>
              <a:t>) от уступки (переуступки) прав требований;</a:t>
            </a:r>
          </a:p>
          <a:p>
            <a:r>
              <a:rPr lang="ru-RU" dirty="0">
                <a:solidFill>
                  <a:schemeClr val="tx1"/>
                </a:solidFill>
              </a:rPr>
              <a:t>11) в натуральной форме;</a:t>
            </a:r>
          </a:p>
          <a:p>
            <a:r>
              <a:rPr lang="ru-RU" dirty="0">
                <a:solidFill>
                  <a:schemeClr val="tx1"/>
                </a:solidFill>
              </a:rPr>
              <a:t>12) от арбитражного управления, от деятельности медиатора, оценочной деятельности, деятельности нотариуса, занимающегося частной практикой, адвокатской деятельности.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ADFE3-7A53-4F7F-A028-F1C18AD9DB6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24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5" y="1628800"/>
            <a:ext cx="7925829" cy="4807324"/>
          </a:xfrm>
        </p:spPr>
        <p:txBody>
          <a:bodyPr/>
          <a:lstStyle/>
          <a:p>
            <a:r>
              <a:rPr lang="ru-RU" sz="1600" b="0" dirty="0">
                <a:solidFill>
                  <a:schemeClr val="tx1"/>
                </a:solidFill>
              </a:rPr>
              <a:t>При осуществлении расчетов, связанных с получением доходов от реализации товаров (работ, услуг, имущественных прав), являющихся объектом налогообложения налогом, налогоплательщик обязан с использованием мобильного приложения </a:t>
            </a:r>
            <a:r>
              <a:rPr lang="ru-RU" sz="1600" dirty="0">
                <a:solidFill>
                  <a:schemeClr val="tx1"/>
                </a:solidFill>
              </a:rPr>
              <a:t>"Мой налог" </a:t>
            </a:r>
            <a:r>
              <a:rPr lang="ru-RU" sz="1600" b="0" dirty="0">
                <a:solidFill>
                  <a:schemeClr val="tx1"/>
                </a:solidFill>
              </a:rPr>
              <a:t>передать сведения о произведенных расчетах в налоговый орган, сформировать чек и обеспечить его передачу покупателю (заказчику</a:t>
            </a:r>
            <a:r>
              <a:rPr lang="ru-RU" sz="1600" b="0" dirty="0" smtClean="0">
                <a:solidFill>
                  <a:schemeClr val="tx1"/>
                </a:solidFill>
              </a:rPr>
              <a:t>).</a:t>
            </a:r>
          </a:p>
          <a:p>
            <a:endParaRPr lang="ru-RU" sz="1600" b="0" dirty="0">
              <a:solidFill>
                <a:schemeClr val="tx1"/>
              </a:solidFill>
            </a:endParaRPr>
          </a:p>
          <a:p>
            <a:r>
              <a:rPr lang="en-US" sz="1600" dirty="0" smtClean="0"/>
              <a:t>V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Алгоритм формирования чека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212976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3225390"/>
            <a:ext cx="872898" cy="5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Новая продажа</a:t>
            </a:r>
            <a:endParaRPr lang="ru-RU" sz="14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082226" y="3304408"/>
            <a:ext cx="2160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3212976"/>
            <a:ext cx="10081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Дата реализации наименование и стоимость товара (работ, услуг</a:t>
            </a:r>
            <a:endParaRPr lang="ru-RU" sz="12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321170" y="3329796"/>
            <a:ext cx="165895" cy="46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79" y="3260992"/>
            <a:ext cx="1301710" cy="384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физическом лицу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5637" y="3897052"/>
            <a:ext cx="1368152" cy="1476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Юридическому лицу</a:t>
            </a:r>
          </a:p>
          <a:p>
            <a:pPr algn="just"/>
            <a:r>
              <a:rPr lang="ru-RU" sz="1400" dirty="0" smtClean="0"/>
              <a:t>ИНН,</a:t>
            </a:r>
          </a:p>
          <a:p>
            <a:pPr algn="just"/>
            <a:r>
              <a:rPr lang="ru-RU" sz="1400" dirty="0" smtClean="0"/>
              <a:t>Наименование организации  (ИП)</a:t>
            </a:r>
            <a:endParaRPr lang="ru-RU" sz="14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788024" y="4107083"/>
            <a:ext cx="307283" cy="288032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732240" y="3068960"/>
            <a:ext cx="360040" cy="673224"/>
          </a:xfrm>
          <a:prstGeom prst="rightArrow">
            <a:avLst>
              <a:gd name="adj1" fmla="val 50000"/>
              <a:gd name="adj2" fmla="val 52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6732240" y="3742184"/>
            <a:ext cx="360040" cy="766936"/>
          </a:xfrm>
          <a:prstGeom prst="rightArrow">
            <a:avLst>
              <a:gd name="adj1" fmla="val 3650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36296" y="3212976"/>
            <a:ext cx="13464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Выдать чек</a:t>
            </a:r>
            <a:endParaRPr lang="ru-RU" sz="14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4788025" y="3325021"/>
            <a:ext cx="308010" cy="329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51329" y="4293097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304" y="4635134"/>
            <a:ext cx="1008112" cy="538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отправить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2089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012506"/>
            <a:ext cx="7171724" cy="13363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Характерные нарушения при применении </a:t>
            </a:r>
            <a:br>
              <a:rPr lang="ru-RU" sz="22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22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Специального налогового режима «Налог на профессиональный доход»</a:t>
            </a:r>
            <a:endParaRPr lang="ru-RU" sz="22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56363" y="2204864"/>
            <a:ext cx="7286961" cy="423126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Одновременное применение индивидуальным предпринимателем  применяющим  специальный режим НПД  и   иного   режима налогообложения от вида деятельности не попадающий под применение НПД (например- сдача в аренду нежилых помещений).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Заключение гражданско-правовых договоров с бывшими работниками, которые стали «самозанятыми» (ранее 2-х лет)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Заключение гражданско- правовых договоров, имеющих признаки трудовых с лицами имеющих статус «самозанятых».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 осуществление расчетов за выполненные работы(услуги) «</a:t>
            </a:r>
            <a:r>
              <a:rPr lang="ru-RU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dirty="0" smtClean="0">
                <a:solidFill>
                  <a:schemeClr val="tx1"/>
                </a:solidFill>
              </a:rPr>
              <a:t>»  на формирует  чек ( с целью сокрытия доходов).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C60DF16F-9F8A-4E8E-8F33-483CA6DE486F}" type="slidenum">
              <a:rPr lang="ru-RU" sz="2400">
                <a:solidFill>
                  <a:prstClr val="white"/>
                </a:solidFill>
                <a:latin typeface="Arial Narrow" panose="020B0606020202030204" pitchFamily="34" charset="0"/>
              </a:rPr>
              <a:pPr algn="ctr">
                <a:defRPr/>
              </a:pPr>
              <a:t>12</a:t>
            </a:fld>
            <a:endParaRPr lang="ru-RU" sz="240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82521" y="1555355"/>
            <a:ext cx="7848873" cy="442674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 smtClean="0"/>
              <a:t> </a:t>
            </a:r>
            <a:endParaRPr lang="ru-RU" sz="2000" cap="all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6853" y="3179228"/>
            <a:ext cx="3528393" cy="1148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cap="all" dirty="0">
              <a:solidFill>
                <a:srgbClr val="005AA9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06958" y="1499973"/>
            <a:ext cx="3898278" cy="5975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cap="all" dirty="0">
              <a:solidFill>
                <a:srgbClr val="005AA9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1544547"/>
            <a:ext cx="8237692" cy="464291"/>
          </a:xfrm>
          <a:prstGeom prst="roundRect">
            <a:avLst>
              <a:gd name="adj" fmla="val 17948"/>
            </a:avLst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cap="all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63691"/>
            <a:ext cx="7772400" cy="85739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99716" cy="648072"/>
          </a:xfrm>
        </p:spPr>
        <p:txBody>
          <a:bodyPr/>
          <a:lstStyle/>
          <a:p>
            <a:pPr algn="ctr">
              <a:lnSpc>
                <a:spcPts val="2000"/>
              </a:lnSpc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Специальный налоговый режим </a:t>
            </a:r>
            <a:b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«Налог на профессиональный доход»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268760"/>
            <a:ext cx="7272808" cy="424847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Федеральный закон от 27.11.2018года  422-ФЗ «О проведении эксперимента по установлению специального налогового режима «Налог на профессиональный доход»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Ввел на территории Российской Федерации проведение эксперимента по установлению   специального налогового режима «Налог на профессиональный доход» (НПД).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Применять специальный налоговый режим "Налог на профессиональный доход"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вправе физические лица, в том числе индивидуальные предприниматели, местом ведения деятельности которых является территория любого из субъектов Российской Федерации, включенных в </a:t>
            </a:r>
            <a:r>
              <a:rPr lang="ru-RU" dirty="0" smtClean="0">
                <a:solidFill>
                  <a:schemeClr val="tx1"/>
                </a:solidFill>
              </a:rPr>
              <a:t>эксперимент. 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 территории Республики Хакасия НПД действует с 01.07.2020года.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ADFE3-7A53-4F7F-A028-F1C18AD9DB6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86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35113"/>
            <a:ext cx="4029844" cy="597743"/>
          </a:xfrm>
        </p:spPr>
        <p:txBody>
          <a:bodyPr/>
          <a:lstStyle/>
          <a:p>
            <a:r>
              <a:rPr lang="ru-RU" sz="2000" dirty="0" smtClean="0"/>
              <a:t>На территории Республики Хакасия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dirty="0" smtClean="0"/>
              <a:t>На территории Российской Федерации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1600" dirty="0" smtClean="0"/>
              <a:t>Зарегистрировано с 01.01.2019года-3,5 млн. налогоплательщиков «самозанятых»</a:t>
            </a:r>
          </a:p>
          <a:p>
            <a:r>
              <a:rPr lang="ru-RU" sz="1600" dirty="0" smtClean="0"/>
              <a:t>За 2021год – 1,8  млн. участников</a:t>
            </a:r>
          </a:p>
          <a:p>
            <a:r>
              <a:rPr lang="ru-RU" sz="1600" dirty="0" smtClean="0"/>
              <a:t>По состоянию на 01.04 2022-</a:t>
            </a:r>
          </a:p>
          <a:p>
            <a:r>
              <a:rPr lang="ru-RU" sz="1600" dirty="0" smtClean="0"/>
              <a:t>Суммарный доход , полученный «самозанятыми» - 729 </a:t>
            </a:r>
            <a:r>
              <a:rPr lang="ru-RU" sz="1600" dirty="0" err="1" smtClean="0"/>
              <a:t>млр</a:t>
            </a:r>
            <a:r>
              <a:rPr lang="ru-RU" sz="1600" dirty="0" smtClean="0"/>
              <a:t>. </a:t>
            </a:r>
            <a:r>
              <a:rPr lang="ru-RU" sz="1600" dirty="0"/>
              <a:t>р</a:t>
            </a:r>
            <a:r>
              <a:rPr lang="ru-RU" sz="1600" dirty="0" smtClean="0"/>
              <a:t>уб.</a:t>
            </a:r>
          </a:p>
          <a:p>
            <a:r>
              <a:rPr lang="ru-RU" sz="1600" dirty="0" smtClean="0"/>
              <a:t>Поступило </a:t>
            </a:r>
            <a:r>
              <a:rPr lang="ru-RU" sz="1600" dirty="0" smtClean="0"/>
              <a:t>в бюджет  -20 </a:t>
            </a:r>
            <a:r>
              <a:rPr lang="ru-RU" sz="1600" dirty="0" err="1" smtClean="0"/>
              <a:t>млр</a:t>
            </a:r>
            <a:r>
              <a:rPr lang="ru-RU" sz="1600" dirty="0" smtClean="0"/>
              <a:t>. руб. </a:t>
            </a:r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A081F-E37B-47E2-B69A-B09013DAE3A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600" dirty="0" smtClean="0"/>
              <a:t>Зарегистрировано   с  01.07.2021- </a:t>
            </a:r>
            <a:r>
              <a:rPr lang="ru-RU" sz="1600" dirty="0" smtClean="0"/>
              <a:t>12 256 </a:t>
            </a:r>
            <a:r>
              <a:rPr lang="ru-RU" sz="1600" dirty="0" smtClean="0"/>
              <a:t>налогоплательщиков «самозанятыми»</a:t>
            </a:r>
          </a:p>
          <a:p>
            <a:r>
              <a:rPr lang="ru-RU" sz="1600" dirty="0" smtClean="0"/>
              <a:t>За 2021год -</a:t>
            </a:r>
            <a:r>
              <a:rPr lang="ru-RU" sz="1600" dirty="0" smtClean="0"/>
              <a:t>8 851 </a:t>
            </a:r>
            <a:r>
              <a:rPr lang="ru-RU" sz="1600" dirty="0" smtClean="0"/>
              <a:t>участников</a:t>
            </a:r>
          </a:p>
          <a:p>
            <a:r>
              <a:rPr lang="ru-RU" sz="1600" dirty="0" smtClean="0"/>
              <a:t>По состоянию на </a:t>
            </a:r>
            <a:r>
              <a:rPr lang="ru-RU" sz="1600" dirty="0" smtClean="0"/>
              <a:t>01.04.2022-9 265</a:t>
            </a:r>
            <a:endParaRPr lang="ru-RU" sz="1600" dirty="0" smtClean="0"/>
          </a:p>
          <a:p>
            <a:r>
              <a:rPr lang="ru-RU" sz="1600" dirty="0" smtClean="0"/>
              <a:t>Суммарный доход, полученный «самозанятыми» -</a:t>
            </a:r>
            <a:r>
              <a:rPr lang="ru-RU" sz="1600" dirty="0" smtClean="0"/>
              <a:t>1 059,4 </a:t>
            </a:r>
            <a:r>
              <a:rPr lang="ru-RU" sz="1600" dirty="0" smtClean="0"/>
              <a:t>млн. руб.</a:t>
            </a:r>
          </a:p>
          <a:p>
            <a:r>
              <a:rPr lang="ru-RU" sz="1600" dirty="0" smtClean="0"/>
              <a:t>Пробито </a:t>
            </a:r>
            <a:r>
              <a:rPr lang="ru-RU" sz="1600" dirty="0" smtClean="0"/>
              <a:t>– 1 736 718 </a:t>
            </a:r>
            <a:r>
              <a:rPr lang="ru-RU" sz="1600" dirty="0" smtClean="0"/>
              <a:t>чеков</a:t>
            </a:r>
          </a:p>
          <a:p>
            <a:r>
              <a:rPr lang="ru-RU" sz="1600" dirty="0" smtClean="0"/>
              <a:t>Средний чек- 610 руб.</a:t>
            </a:r>
          </a:p>
          <a:p>
            <a:r>
              <a:rPr lang="ru-RU" sz="1600" dirty="0" smtClean="0"/>
              <a:t>Начислено налогов-  35,2 млн. руб.</a:t>
            </a:r>
          </a:p>
          <a:p>
            <a:r>
              <a:rPr lang="ru-RU" sz="1600" dirty="0" smtClean="0"/>
              <a:t>Поступило в бюджет- </a:t>
            </a:r>
            <a:r>
              <a:rPr lang="ru-RU" sz="1600" dirty="0" smtClean="0"/>
              <a:t>30,7 </a:t>
            </a:r>
            <a:r>
              <a:rPr lang="ru-RU" sz="1600" dirty="0" smtClean="0"/>
              <a:t>млн. руб.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7848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7992888" cy="5040560"/>
          </a:xfrm>
        </p:spPr>
        <p:txBody>
          <a:bodyPr/>
          <a:lstStyle/>
          <a:p>
            <a:endParaRPr lang="ru-RU" sz="1800" b="0" dirty="0" smtClean="0">
              <a:solidFill>
                <a:schemeClr val="tx1"/>
              </a:solidFill>
            </a:endParaRPr>
          </a:p>
          <a:p>
            <a:r>
              <a:rPr lang="ru-RU" sz="1800" b="0" dirty="0" smtClean="0">
                <a:solidFill>
                  <a:schemeClr val="tx1"/>
                </a:solidFill>
              </a:rPr>
              <a:t>Физические </a:t>
            </a:r>
            <a:r>
              <a:rPr lang="ru-RU" sz="1800" b="0" dirty="0">
                <a:solidFill>
                  <a:schemeClr val="tx1"/>
                </a:solidFill>
              </a:rPr>
              <a:t>лица при применении специального налогового режима вправе вести виды деятельности, доходы от которых облагаются налогом на профессиональный доход, без государственной регистрации в качестве индивидуальных предпринимателей, за исключением видов деятельности, ведение которых требует обязательной регистрации в качестве индивидуального </a:t>
            </a:r>
            <a:r>
              <a:rPr lang="ru-RU" sz="1800" b="0" dirty="0" smtClean="0">
                <a:solidFill>
                  <a:schemeClr val="tx1"/>
                </a:solidFill>
              </a:rPr>
              <a:t>предпринимателя.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Профессиональный </a:t>
            </a:r>
            <a:r>
              <a:rPr lang="ru-RU" sz="1800" dirty="0">
                <a:solidFill>
                  <a:schemeClr val="tx1"/>
                </a:solidFill>
              </a:rPr>
              <a:t>доход - доход физических лиц от деятельности, при ведении которой они не имеют работодателя и не привлекают наемных работников по трудовым договорам, а также доход от использования имущества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Налоговая декларация по налогу в налоговые органы не представляется</a:t>
            </a:r>
            <a:r>
              <a:rPr lang="ru-RU" sz="1800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</a:rPr>
              <a:t>Постановка на учет в налоговом органе физического лица   в качестве налогоплательщика налога на профессиональный доход и снятие физического лица с учета в налоговых органах осуществляется </a:t>
            </a:r>
            <a:r>
              <a:rPr lang="en-US" sz="1800" b="0" dirty="0" smtClean="0">
                <a:solidFill>
                  <a:schemeClr val="tx1"/>
                </a:solidFill>
              </a:rPr>
              <a:t>c </a:t>
            </a:r>
            <a:r>
              <a:rPr lang="ru-RU" sz="1800" b="0" dirty="0" smtClean="0">
                <a:solidFill>
                  <a:schemeClr val="tx1"/>
                </a:solidFill>
              </a:rPr>
              <a:t>использованием мобильного приложения </a:t>
            </a:r>
            <a:r>
              <a:rPr lang="ru-RU" sz="1800" dirty="0" smtClean="0">
                <a:solidFill>
                  <a:schemeClr val="tx1"/>
                </a:solidFill>
              </a:rPr>
              <a:t>«Мой налог» (</a:t>
            </a:r>
            <a:r>
              <a:rPr lang="en-US" sz="1800" dirty="0" smtClean="0">
                <a:solidFill>
                  <a:schemeClr val="tx1"/>
                </a:solidFill>
              </a:rPr>
              <a:t>https</a:t>
            </a:r>
            <a:r>
              <a:rPr lang="ru-RU" sz="1800" dirty="0" smtClean="0">
                <a:solidFill>
                  <a:schemeClr val="tx1"/>
                </a:solidFill>
              </a:rPr>
              <a:t>://</a:t>
            </a:r>
            <a:r>
              <a:rPr lang="en-US" sz="1800" dirty="0" smtClean="0">
                <a:solidFill>
                  <a:schemeClr val="tx1"/>
                </a:solidFill>
              </a:rPr>
              <a:t>Iknpd.nalog.ru)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sz="1800" b="0" dirty="0">
              <a:solidFill>
                <a:schemeClr val="tx1"/>
              </a:solidFill>
            </a:endParaRPr>
          </a:p>
          <a:p>
            <a:r>
              <a:rPr lang="ru-RU" sz="1800" b="0" dirty="0">
                <a:solidFill>
                  <a:schemeClr val="tx1"/>
                </a:solidFill>
              </a:rPr>
              <a:t> </a:t>
            </a:r>
          </a:p>
          <a:p>
            <a:pPr marL="661541" lvl="0" indent="-342900" algn="just">
              <a:spcBef>
                <a:spcPts val="0"/>
              </a:spcBef>
              <a:buAutoNum type="arabicPeriod"/>
            </a:pPr>
            <a:endParaRPr lang="ru-RU" sz="1800" dirty="0"/>
          </a:p>
          <a:p>
            <a:pPr algn="just">
              <a:spcBef>
                <a:spcPts val="0"/>
              </a:spcBef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37192" cy="7676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Особенности Специального налогового режима </a:t>
            </a:r>
            <a:br>
              <a:rPr lang="ru-RU" sz="20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«Налог на профессиональный доход»</a:t>
            </a:r>
            <a:endParaRPr lang="ru-RU" sz="2000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75436" y="69269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154361"/>
            <a:ext cx="7920880" cy="604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 smtClean="0"/>
              <a:t>Налоговым </a:t>
            </a:r>
            <a:r>
              <a:rPr lang="ru-RU" sz="1500" dirty="0"/>
              <a:t>периодом признается календарный </a:t>
            </a:r>
            <a:r>
              <a:rPr lang="ru-RU" sz="1500" dirty="0" smtClean="0"/>
              <a:t>месяц.</a:t>
            </a:r>
            <a:endParaRPr lang="ru-RU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Первым </a:t>
            </a:r>
            <a:r>
              <a:rPr lang="ru-RU" sz="1500" dirty="0"/>
              <a:t>налоговым периодом признается период времени со дня постановки физического лица на учет в налоговом органе в качестве налогоплательщика до конца календарного месяца, следующего за месяцем, в котором оно поставлено на учет.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При </a:t>
            </a:r>
            <a:r>
              <a:rPr lang="ru-RU" sz="1500" dirty="0"/>
              <a:t>снятии налогоплательщика с учета в налоговом органе последним налоговым периодом признается период времени с начала календарного месяца, в котором осуществляется снятие с учета, до дня такого снятия с учета.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Если </a:t>
            </a:r>
            <a:r>
              <a:rPr lang="ru-RU" sz="1500" dirty="0"/>
              <a:t>постановка на учет и снятие с учета в налоговом органе в качестве налогоплательщика осуществлены в течение календарного месяца, налоговым периодом является период времени со дня постановки на учет в налоговом органе до дня снятия с учета в налоговом органе</a:t>
            </a:r>
            <a:r>
              <a:rPr lang="ru-RU" sz="15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/>
              <a:t>Налоговый орган уведомляет налогоплательщика через мобильное приложение "Мой налог" не позднее 12-го числа месяца, следующего за истекшим налоговым периодом, о сумме налога, подлежащей уплате по итогам налогового периода, с указанием реквизитов, необходимых для уплаты налога. В случае, если сумма налога, подлежащая уплате по итогам налогового периода, составляет менее 100 рублей, указанная сумма добавляется к сумме налога, подлежащей уплате по итогам следующего налогового периода</a:t>
            </a:r>
            <a:r>
              <a:rPr lang="ru-RU" sz="1500" dirty="0" smtClean="0"/>
              <a:t>.</a:t>
            </a:r>
            <a:endParaRPr lang="ru-RU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/>
              <a:t>Уплата налога осуществляется не позднее 25-го числа месяца, следующего за истекшим налоговым периодом, по месту ведения налогоплательщиком деятельности</a:t>
            </a:r>
            <a:r>
              <a:rPr lang="ru-RU" sz="1500" dirty="0" smtClean="0"/>
              <a:t>.</a:t>
            </a:r>
          </a:p>
          <a:p>
            <a:endParaRPr lang="ru-RU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u="sng" dirty="0" smtClean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683568" y="366970"/>
            <a:ext cx="2448272" cy="98453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Налоговый период и сроки уплаты</a:t>
            </a:r>
          </a:p>
        </p:txBody>
      </p:sp>
    </p:spTree>
    <p:extLst>
      <p:ext uri="{BB962C8B-B14F-4D97-AF65-F5344CB8AC3E}">
        <p14:creationId xmlns:p14="http://schemas.microsoft.com/office/powerpoint/2010/main" val="16057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Особенности уплаты иных налогов при НПД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4CC72F-CCD3-496E-9960-2ACE0AAD802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12776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Физические </a:t>
            </a:r>
            <a:r>
              <a:rPr lang="ru-RU" dirty="0"/>
              <a:t>лица, применяющие специальный налоговый режим, освобождаются от налогообложения налогом на доходы физических лиц в отношении доходов, являющихся объектом налогообложения налогом на профессиональный доход </a:t>
            </a:r>
            <a:r>
              <a:rPr lang="ru-RU" dirty="0" smtClean="0"/>
              <a:t>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Индивидуальные </a:t>
            </a:r>
            <a:r>
              <a:rPr lang="ru-RU" dirty="0"/>
              <a:t>предприниматели, применяющие специальный налоговый режим, не признаются налогоплательщиками налога на добавленную стоимость, за исключением налога на добавленную стоимость, подлежащего уплате при ввозе товаров на территорию Российской Федерации и иные территории, находящиеся под ее юрисдикцией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Индивидуальные </a:t>
            </a:r>
            <a:r>
              <a:rPr lang="ru-RU" dirty="0"/>
              <a:t>предприниматели, применяющие специальный налоговый режим, не освобождаются от исполнения обязанностей налогового агента, установленных законодательством Российской Федерации о налогах и сборах.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Индивидуальные предприниматели, указанные в </a:t>
            </a:r>
            <a:r>
              <a:rPr lang="ru-RU" dirty="0">
                <a:hlinkClick r:id="rId2"/>
              </a:rPr>
              <a:t>подпункте 2 пункта 1 статьи 419</a:t>
            </a:r>
            <a:r>
              <a:rPr lang="ru-RU" dirty="0"/>
              <a:t> Налогового кодекса Российской Федерации, не признаются плательщиками страховых взносов за период применения специального налогового режима</a:t>
            </a:r>
            <a:r>
              <a:rPr lang="ru-RU" sz="1600" dirty="0"/>
              <a:t>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8039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43608" y="4005064"/>
            <a:ext cx="7221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cap="all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</a:t>
            </a:r>
            <a:endParaRPr lang="ru-RU" cap="all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6322" y="404665"/>
            <a:ext cx="8687678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5AA9"/>
                </a:solidFill>
              </a:rPr>
              <a:t>Не вправе применять НПД</a:t>
            </a:r>
            <a:endParaRPr lang="ru-RU" sz="2200" cap="all" dirty="0">
              <a:solidFill>
                <a:srgbClr val="002060"/>
              </a:solidFill>
            </a:endParaRP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2" y="6093296"/>
            <a:ext cx="619125" cy="58057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C60DF16F-9F8A-4E8E-8F33-483CA6DE486F}" type="slidenum">
              <a:rPr lang="ru-RU" sz="2400">
                <a:solidFill>
                  <a:prstClr val="white"/>
                </a:solidFill>
                <a:latin typeface="Arial Narrow" panose="020B0606020202030204" pitchFamily="34" charset="0"/>
              </a:rPr>
              <a:pPr algn="ctr">
                <a:defRPr/>
              </a:pPr>
              <a:t>7</a:t>
            </a:fld>
            <a:endParaRPr lang="ru-RU" sz="240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765345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лица</a:t>
            </a:r>
            <a:r>
              <a:rPr lang="ru-RU" sz="1600" dirty="0"/>
              <a:t>, осуществляющие реализацию подакцизных товаров и товаров, подлежащих обязательной маркировке средствами идентификации в соответствии с законодательством Российской Федерации;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лица</a:t>
            </a:r>
            <a:r>
              <a:rPr lang="ru-RU" sz="1600" dirty="0"/>
              <a:t>, осуществляющие перепродажу товаров, имущественных прав, за исключением продажи имущества, использовавшегося ими для личных, домашних и (или) иных подобных нужд;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лица</a:t>
            </a:r>
            <a:r>
              <a:rPr lang="ru-RU" sz="1600" dirty="0"/>
              <a:t>, занимающиеся добычей и (или) реализацией полезных ископаемых;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лица</a:t>
            </a:r>
            <a:r>
              <a:rPr lang="ru-RU" sz="1600" dirty="0"/>
              <a:t>, имеющие работников, с которыми они состоят в трудовых отношениях;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лица</a:t>
            </a:r>
            <a:r>
              <a:rPr lang="ru-RU" sz="1600" dirty="0"/>
              <a:t>, ведущие предпринимательскую деятельность в интересах другого лица на основе договоров поручения, договоров комиссии либо агентских </a:t>
            </a:r>
            <a:r>
              <a:rPr lang="ru-RU" sz="1600" dirty="0" smtClean="0"/>
              <a:t>договоров</a:t>
            </a:r>
            <a:r>
              <a:rPr lang="ru-RU" sz="1600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лица</a:t>
            </a:r>
            <a:r>
              <a:rPr lang="ru-RU" sz="1600" dirty="0"/>
              <a:t>, оказывающие услуги по доставке товаров с приемом (передачей) платежей за указанные товары в интересах других лиц, за исключением оказания таких услуг при условии применения налогоплательщиком зарегистрированной продавцом товаров </a:t>
            </a:r>
            <a:r>
              <a:rPr lang="ru-RU" sz="1600" dirty="0" smtClean="0"/>
              <a:t>ККТ </a:t>
            </a:r>
            <a:r>
              <a:rPr lang="ru-RU" sz="1600" dirty="0"/>
              <a:t>при расчетах с покупателями (заказчиками) за указанные товары в соответствии с действующим законодательством о применении </a:t>
            </a:r>
            <a:r>
              <a:rPr lang="ru-RU" sz="1600" dirty="0" smtClean="0"/>
              <a:t>ККТ;</a:t>
            </a:r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лица</a:t>
            </a:r>
            <a:r>
              <a:rPr lang="ru-RU" sz="1600" dirty="0"/>
              <a:t>, применяющие иные специальные налоговые режимы или ведущие предпринимательскую деятельность, доходы от которой облагаются налогом на доходы физических лиц, </a:t>
            </a: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налогоплательщики</a:t>
            </a:r>
            <a:r>
              <a:rPr lang="ru-RU" sz="1600" dirty="0"/>
              <a:t>, у которых доходы, учитываемые при определении налоговой базы, превысили в текущем календарном году 2,4 </a:t>
            </a:r>
            <a:r>
              <a:rPr lang="ru-RU" sz="1600" dirty="0" smtClean="0"/>
              <a:t>млн. руб.</a:t>
            </a:r>
            <a:endParaRPr lang="ru-RU" sz="1600" dirty="0"/>
          </a:p>
          <a:p>
            <a:pPr marL="285750" indent="-285750" algn="just">
              <a:buFontTx/>
              <a:buChar char="-"/>
            </a:pPr>
            <a:endParaRPr lang="ru-RU" sz="1400" b="1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7751" y="648247"/>
            <a:ext cx="8189690" cy="69252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20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характеристика </a:t>
            </a:r>
            <a:br>
              <a:rPr lang="ru-RU" sz="220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Режима «Налог на профессиональный доход» </a:t>
            </a:r>
            <a:endParaRPr lang="ru-RU" altLang="ru-RU" sz="2200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2" y="6093296"/>
            <a:ext cx="619125" cy="58057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C60DF16F-9F8A-4E8E-8F33-483CA6DE486F}" type="slidenum">
              <a:rPr lang="ru-RU" sz="2400">
                <a:solidFill>
                  <a:prstClr val="white"/>
                </a:solidFill>
                <a:latin typeface="Arial Narrow" panose="020B0606020202030204" pitchFamily="34" charset="0"/>
              </a:rPr>
              <a:pPr algn="ctr">
                <a:defRPr/>
              </a:pPr>
              <a:t>8</a:t>
            </a:fld>
            <a:endParaRPr lang="ru-RU" sz="240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1" name="Rectangle 1"/>
          <p:cNvSpPr/>
          <p:nvPr/>
        </p:nvSpPr>
        <p:spPr>
          <a:xfrm>
            <a:off x="2828822" y="1556792"/>
            <a:ext cx="5559602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/>
              <a:t>Объектом налогообложения признаются доходы от реализации товаров (работ, услуг, имущественных прав).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/>
          </a:p>
          <a:p>
            <a:r>
              <a:rPr lang="ru-RU" sz="1600" b="1" dirty="0" smtClean="0"/>
              <a:t>4</a:t>
            </a:r>
            <a:r>
              <a:rPr lang="ru-RU" sz="1600" dirty="0" smtClean="0"/>
              <a:t> процента </a:t>
            </a:r>
            <a:r>
              <a:rPr lang="ru-RU" sz="1600" dirty="0"/>
              <a:t>в отношении доходов, полученных налогоплательщиками от реализации товаров (работ, услуг, имущественных прав) физическим лицам</a:t>
            </a:r>
            <a:r>
              <a:rPr lang="ru-RU" sz="1600" dirty="0" smtClean="0"/>
              <a:t>;</a:t>
            </a:r>
          </a:p>
          <a:p>
            <a:endParaRPr lang="ru-RU" sz="1600" dirty="0"/>
          </a:p>
          <a:p>
            <a:r>
              <a:rPr lang="ru-RU" sz="1600" dirty="0" smtClean="0"/>
              <a:t> </a:t>
            </a:r>
            <a:r>
              <a:rPr lang="ru-RU" sz="1600" b="1" dirty="0"/>
              <a:t>6</a:t>
            </a:r>
            <a:r>
              <a:rPr lang="ru-RU" sz="1600" dirty="0"/>
              <a:t> процентов в отношении доходов, полученных налогоплательщиками от реализации товаров (работ, услуг, имущественных прав) индивидуальным предпринимателям для использования при ведении предпринимательской деятельности и юридическим лицам</a:t>
            </a:r>
            <a:r>
              <a:rPr lang="ru-RU" sz="1600" dirty="0" smtClean="0"/>
              <a:t>.</a:t>
            </a:r>
            <a:endParaRPr lang="ru-RU" sz="1600" b="1" dirty="0" smtClean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835313" y="1412776"/>
            <a:ext cx="1993509" cy="1642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Объект </a:t>
            </a:r>
            <a:r>
              <a:rPr lang="ru-RU" dirty="0" smtClean="0"/>
              <a:t>налогообложения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848958" y="3861048"/>
            <a:ext cx="1936487" cy="1642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Основные налоговые ставки</a:t>
            </a:r>
          </a:p>
        </p:txBody>
      </p:sp>
    </p:spTree>
    <p:extLst>
      <p:ext uri="{BB962C8B-B14F-4D97-AF65-F5344CB8AC3E}">
        <p14:creationId xmlns:p14="http://schemas.microsoft.com/office/powerpoint/2010/main" val="29557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6363" y="1012506"/>
            <a:ext cx="7286961" cy="7548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8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0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ОТДЕЛЬНЫЕ УСЛОВИЯ ПРИМЕНЕНИЯ Специального налогового режима «Налог на профессиональный доход»</a:t>
            </a:r>
            <a:endParaRPr lang="ru-RU" sz="20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56363" y="1767354"/>
            <a:ext cx="7286961" cy="466877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</a:t>
            </a:r>
            <a:r>
              <a:rPr lang="ru-RU" b="1" dirty="0" smtClean="0">
                <a:solidFill>
                  <a:schemeClr val="tx1"/>
                </a:solidFill>
              </a:rPr>
              <a:t>е </a:t>
            </a:r>
            <a:r>
              <a:rPr lang="ru-RU" b="1" dirty="0">
                <a:solidFill>
                  <a:schemeClr val="tx1"/>
                </a:solidFill>
              </a:rPr>
              <a:t>признаются объектом налогообложения доходы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endParaRPr lang="ru-RU" sz="1600" dirty="0"/>
          </a:p>
          <a:p>
            <a:r>
              <a:rPr lang="ru-RU" sz="1800" dirty="0">
                <a:solidFill>
                  <a:schemeClr val="tx1"/>
                </a:solidFill>
              </a:rPr>
              <a:t>1) получаемые в рамках трудовых отношений;</a:t>
            </a:r>
          </a:p>
          <a:p>
            <a:r>
              <a:rPr lang="ru-RU" sz="1800" dirty="0">
                <a:solidFill>
                  <a:schemeClr val="tx1"/>
                </a:solidFill>
              </a:rPr>
              <a:t>2) от продажи недвижимого имущества, транспортных средств;</a:t>
            </a:r>
          </a:p>
          <a:p>
            <a:r>
              <a:rPr lang="ru-RU" sz="1800" dirty="0">
                <a:solidFill>
                  <a:schemeClr val="tx1"/>
                </a:solidFill>
              </a:rPr>
              <a:t>3) от передачи имущественных прав на недвижимое имущество (за исключением аренды (найма) жилых помещений);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4) государственных и муниципальных служащих, за исключением доходов от сдачи в аренду (наем) жилых помещений;</a:t>
            </a:r>
          </a:p>
          <a:p>
            <a:r>
              <a:rPr lang="ru-RU" sz="1800" dirty="0">
                <a:solidFill>
                  <a:schemeClr val="tx1"/>
                </a:solidFill>
              </a:rPr>
              <a:t>5) от продажи имущества, использовавшегося налогоплательщиками для личных, домашних и (или) иных подобных нужд;</a:t>
            </a:r>
          </a:p>
          <a:p>
            <a:r>
              <a:rPr lang="ru-RU" sz="1800" dirty="0">
                <a:solidFill>
                  <a:schemeClr val="tx1"/>
                </a:solidFill>
              </a:rPr>
              <a:t>6) от реализации долей в уставном (складочном) капитале организаций, паев в паевых фондах кооперативов и паевых инвестиционных фондах, ценных бумаг и производных финансовых инструментов;</a:t>
            </a:r>
          </a:p>
          <a:p>
            <a:endParaRPr lang="ru-RU" sz="160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C60DF16F-9F8A-4E8E-8F33-483CA6DE486F}" type="slidenum">
              <a:rPr lang="ru-RU" sz="2400">
                <a:solidFill>
                  <a:prstClr val="white"/>
                </a:solidFill>
                <a:latin typeface="Arial Narrow" panose="020B0606020202030204" pitchFamily="34" charset="0"/>
              </a:rPr>
              <a:pPr algn="ctr">
                <a:defRPr/>
              </a:pPr>
              <a:t>9</a:t>
            </a:fld>
            <a:endParaRPr lang="ru-RU" sz="2400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56363" y="1324680"/>
            <a:ext cx="7848873" cy="442674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 smtClean="0"/>
              <a:t> </a:t>
            </a:r>
            <a:endParaRPr lang="ru-RU" sz="2000" cap="all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6853" y="3179228"/>
            <a:ext cx="3528393" cy="1148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cap="all" dirty="0">
              <a:solidFill>
                <a:srgbClr val="005AA9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1544547"/>
            <a:ext cx="7713292" cy="927437"/>
          </a:xfrm>
          <a:prstGeom prst="roundRect">
            <a:avLst>
              <a:gd name="adj" fmla="val 17948"/>
            </a:avLst>
          </a:prstGeom>
        </p:spPr>
        <p:txBody>
          <a:bodyPr wrap="square">
            <a:spAutoFit/>
          </a:bodyPr>
          <a:lstStyle/>
          <a:p>
            <a:pPr algn="just"/>
            <a:endParaRPr lang="ru-RU" sz="1600" cap="all" dirty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/>
            <a:endParaRPr lang="ru-RU" sz="1600" cap="all" dirty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/>
            <a:endParaRPr lang="ru-RU" sz="1600" cap="all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26406</TotalTime>
  <Words>1387</Words>
  <Application>Microsoft Office PowerPoint</Application>
  <PresentationFormat>Экран (4:3)</PresentationFormat>
  <Paragraphs>119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Специальное оформление</vt:lpstr>
      <vt:lpstr>1_Специальное оформление</vt:lpstr>
      <vt:lpstr>2_Специальное оформление</vt:lpstr>
      <vt:lpstr>Present_FNS2012_A4</vt:lpstr>
      <vt:lpstr>                Актуальные вопросы применения                  «Налога на профессиональный доход".  </vt:lpstr>
      <vt:lpstr>Специальный налоговый режим  «Налог на профессиональный доход»</vt:lpstr>
      <vt:lpstr>Презентация PowerPoint</vt:lpstr>
      <vt:lpstr> Особенности Специального налогового режима  «Налог на профессиональный доход»</vt:lpstr>
      <vt:lpstr>Презентация PowerPoint</vt:lpstr>
      <vt:lpstr>Особенности уплаты иных налогов при НПД</vt:lpstr>
      <vt:lpstr>Презентация PowerPoint</vt:lpstr>
      <vt:lpstr>Краткая характеристика  Режима «Налог на профессиональный доход» </vt:lpstr>
      <vt:lpstr> ОТДЕЛЬНЫЕ УСЛОВИЯ ПРИМЕНЕНИЯ Специального налогового режима «Налог на профессиональный доход»</vt:lpstr>
      <vt:lpstr>Не признаются объектом налогообложения доходы: </vt:lpstr>
      <vt:lpstr>Алгоритм формирования чека</vt:lpstr>
      <vt:lpstr> Характерные нарушения при применении  Специального налогового режима «Налог на профессиональный доход»</vt:lpstr>
      <vt:lpstr>Спасибо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Касянюк</dc:creator>
  <cp:lastModifiedBy>Таранова Юлия Владимировна</cp:lastModifiedBy>
  <cp:revision>1290</cp:revision>
  <cp:lastPrinted>2022-03-30T08:20:55Z</cp:lastPrinted>
  <dcterms:created xsi:type="dcterms:W3CDTF">2012-06-29T04:11:25Z</dcterms:created>
  <dcterms:modified xsi:type="dcterms:W3CDTF">2022-04-05T07:32:39Z</dcterms:modified>
</cp:coreProperties>
</file>