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8" r:id="rId1"/>
  </p:sldMasterIdLst>
  <p:notesMasterIdLst>
    <p:notesMasterId r:id="rId12"/>
  </p:notesMasterIdLst>
  <p:handoutMasterIdLst>
    <p:handoutMasterId r:id="rId13"/>
  </p:handoutMasterIdLst>
  <p:sldIdLst>
    <p:sldId id="265" r:id="rId2"/>
    <p:sldId id="428" r:id="rId3"/>
    <p:sldId id="430" r:id="rId4"/>
    <p:sldId id="432" r:id="rId5"/>
    <p:sldId id="433" r:id="rId6"/>
    <p:sldId id="431" r:id="rId7"/>
    <p:sldId id="426" r:id="rId8"/>
    <p:sldId id="434" r:id="rId9"/>
    <p:sldId id="429" r:id="rId10"/>
    <p:sldId id="271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70E2429-500B-4230-B7C2-1A313F7C0DEE}">
          <p14:sldIdLst>
            <p14:sldId id="265"/>
            <p14:sldId id="428"/>
            <p14:sldId id="430"/>
            <p14:sldId id="432"/>
            <p14:sldId id="433"/>
            <p14:sldId id="431"/>
            <p14:sldId id="426"/>
            <p14:sldId id="434"/>
            <p14:sldId id="429"/>
            <p14:sldId id="27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зов Николай Игоревич" initials="ЧНИ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3D19"/>
    <a:srgbClr val="FF7C80"/>
    <a:srgbClr val="9A2008"/>
    <a:srgbClr val="C3654B"/>
    <a:srgbClr val="CC3300"/>
    <a:srgbClr val="CC0066"/>
    <a:srgbClr val="CC0000"/>
    <a:srgbClr val="FF6699"/>
    <a:srgbClr val="376092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8" autoAdjust="0"/>
    <p:restoredTop sz="96859" autoAdjust="0"/>
  </p:normalViewPr>
  <p:slideViewPr>
    <p:cSldViewPr>
      <p:cViewPr>
        <p:scale>
          <a:sx n="100" d="100"/>
          <a:sy n="100" d="100"/>
        </p:scale>
        <p:origin x="-528" y="101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288" y="-8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7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368117541176189E-3"/>
          <c:y val="6.2698728845971376E-4"/>
          <c:w val="0.95460095628787578"/>
          <c:h val="0.99937293914774428"/>
        </c:manualLayout>
      </c:layout>
      <c:pie3DChart>
        <c:varyColors val="1"/>
        <c:dLbls>
          <c:dLblPos val="ctr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invertIfNegative val="0"/>
          <c:dLbls>
            <c:dLbl>
              <c:idx val="1"/>
              <c:numFmt formatCode="#,##0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диагарамм'!$F$159:$G$159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диагарамм'!$F$160:$G$160</c:f>
              <c:numCache>
                <c:formatCode>#,##0</c:formatCode>
                <c:ptCount val="2"/>
                <c:pt idx="0">
                  <c:v>729582</c:v>
                </c:pt>
                <c:pt idx="1">
                  <c:v>791212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800192"/>
        <c:axId val="37232640"/>
        <c:axId val="0"/>
      </c:bar3DChart>
      <c:catAx>
        <c:axId val="37800192"/>
        <c:scaling>
          <c:orientation val="minMax"/>
        </c:scaling>
        <c:delete val="0"/>
        <c:axPos val="b"/>
        <c:majorTickMark val="out"/>
        <c:minorTickMark val="none"/>
        <c:tickLblPos val="nextTo"/>
        <c:crossAx val="37232640"/>
        <c:crosses val="autoZero"/>
        <c:auto val="1"/>
        <c:lblAlgn val="ctr"/>
        <c:lblOffset val="100"/>
        <c:noMultiLvlLbl val="0"/>
      </c:catAx>
      <c:valAx>
        <c:axId val="37232640"/>
        <c:scaling>
          <c:orientation val="minMax"/>
          <c:max val="793000"/>
          <c:min val="600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378001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0.152777777777777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1111111112E-2"/>
                  <c:y val="0.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диагарамм'!$F$138:$G$138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диагарамм'!$F$139:$G$139</c:f>
              <c:numCache>
                <c:formatCode>General</c:formatCode>
                <c:ptCount val="2"/>
                <c:pt idx="0">
                  <c:v>9989</c:v>
                </c:pt>
                <c:pt idx="1">
                  <c:v>9984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658624"/>
        <c:axId val="37660160"/>
        <c:axId val="94198848"/>
      </c:bar3DChart>
      <c:catAx>
        <c:axId val="37658624"/>
        <c:scaling>
          <c:orientation val="minMax"/>
        </c:scaling>
        <c:delete val="0"/>
        <c:axPos val="b"/>
        <c:majorTickMark val="out"/>
        <c:minorTickMark val="none"/>
        <c:tickLblPos val="nextTo"/>
        <c:crossAx val="37660160"/>
        <c:crosses val="autoZero"/>
        <c:auto val="1"/>
        <c:lblAlgn val="ctr"/>
        <c:lblOffset val="100"/>
        <c:noMultiLvlLbl val="0"/>
      </c:catAx>
      <c:valAx>
        <c:axId val="37660160"/>
        <c:scaling>
          <c:orientation val="minMax"/>
          <c:min val="98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658624"/>
        <c:crosses val="autoZero"/>
        <c:crossBetween val="between"/>
      </c:valAx>
      <c:serAx>
        <c:axId val="94198848"/>
        <c:scaling>
          <c:orientation val="minMax"/>
        </c:scaling>
        <c:delete val="1"/>
        <c:axPos val="b"/>
        <c:majorTickMark val="out"/>
        <c:minorTickMark val="none"/>
        <c:tickLblPos val="nextTo"/>
        <c:crossAx val="3766016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894581670441873E-2"/>
          <c:y val="5.3367774353087004E-2"/>
          <c:w val="0.88099126307841658"/>
          <c:h val="0.681790350691108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'для диагарамм'!$E$178</c:f>
              <c:strCache>
                <c:ptCount val="1"/>
                <c:pt idx="0">
                  <c:v>Юридические лица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195050946142649E-3"/>
                  <c:y val="0.152777777777777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195050946142649E-3"/>
                  <c:y val="0.14351851851851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диагарамм'!$F$177:$G$177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диагарамм'!$F$178:$G$178</c:f>
              <c:numCache>
                <c:formatCode>General</c:formatCode>
                <c:ptCount val="2"/>
                <c:pt idx="0">
                  <c:v>4368</c:v>
                </c:pt>
                <c:pt idx="1">
                  <c:v>4437</c:v>
                </c:pt>
              </c:numCache>
            </c:numRef>
          </c:val>
        </c:ser>
        <c:ser>
          <c:idx val="1"/>
          <c:order val="1"/>
          <c:tx>
            <c:strRef>
              <c:f>'для диагарамм'!$E$179</c:f>
              <c:strCache>
                <c:ptCount val="1"/>
                <c:pt idx="0">
                  <c:v>Индивидуальные предприниматели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6666666666666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52777777777777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диагарамм'!$F$177:$G$177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диагарамм'!$F$179:$G$179</c:f>
              <c:numCache>
                <c:formatCode>General</c:formatCode>
                <c:ptCount val="2"/>
                <c:pt idx="0">
                  <c:v>5621</c:v>
                </c:pt>
                <c:pt idx="1">
                  <c:v>5547</c:v>
                </c:pt>
              </c:numCache>
            </c:numRef>
          </c:val>
        </c:ser>
        <c:ser>
          <c:idx val="2"/>
          <c:order val="2"/>
          <c:tx>
            <c:strRef>
              <c:f>'для диагарамм'!$E$180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1111111111111112E-2"/>
                  <c:y val="0.134259259259259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44444444444445E-2"/>
                  <c:y val="0.14351851851851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диагарамм'!$F$177:$G$177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диагарамм'!$F$180:$G$180</c:f>
              <c:numCache>
                <c:formatCode>General</c:formatCode>
                <c:ptCount val="2"/>
                <c:pt idx="0">
                  <c:v>9989</c:v>
                </c:pt>
                <c:pt idx="1">
                  <c:v>9984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425920"/>
        <c:axId val="59427456"/>
        <c:axId val="0"/>
      </c:bar3DChart>
      <c:catAx>
        <c:axId val="594259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9427456"/>
        <c:crosses val="autoZero"/>
        <c:auto val="1"/>
        <c:lblAlgn val="ctr"/>
        <c:lblOffset val="100"/>
        <c:noMultiLvlLbl val="0"/>
      </c:catAx>
      <c:valAx>
        <c:axId val="59427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4259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629867328227807"/>
          <c:y val="0.88334435612347184"/>
          <c:w val="0.80566731384604318"/>
          <c:h val="9.5525163158091772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'для диагарамм'!$E$194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3888888888888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диагарамм'!$F$193:$G$193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диагарамм'!$F$194:$G$194</c:f>
              <c:numCache>
                <c:formatCode>General</c:formatCode>
                <c:ptCount val="2"/>
                <c:pt idx="0">
                  <c:v>6379</c:v>
                </c:pt>
                <c:pt idx="1">
                  <c:v>6195</c:v>
                </c:pt>
              </c:numCache>
            </c:numRef>
          </c:val>
        </c:ser>
        <c:ser>
          <c:idx val="1"/>
          <c:order val="1"/>
          <c:tx>
            <c:strRef>
              <c:f>'для диагарамм'!$E$195</c:f>
              <c:strCache>
                <c:ptCount val="1"/>
                <c:pt idx="0">
                  <c:v>Доходы-расходы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2037037037037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диагарамм'!$F$193:$G$193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диагарамм'!$F$195:$G$195</c:f>
              <c:numCache>
                <c:formatCode>General</c:formatCode>
                <c:ptCount val="2"/>
                <c:pt idx="0">
                  <c:v>3610</c:v>
                </c:pt>
                <c:pt idx="1">
                  <c:v>3789</c:v>
                </c:pt>
              </c:numCache>
            </c:numRef>
          </c:val>
        </c:ser>
        <c:ser>
          <c:idx val="2"/>
          <c:order val="2"/>
          <c:tx>
            <c:strRef>
              <c:f>'для диагарамм'!$E$196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3333333333333835E-3"/>
                  <c:y val="0.19444444444444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1111111112E-2"/>
                  <c:y val="0.16666666666666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'для диагарамм'!$F$193:$G$193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'для диагарамм'!$F$196:$G$196</c:f>
              <c:numCache>
                <c:formatCode>General</c:formatCode>
                <c:ptCount val="2"/>
                <c:pt idx="0">
                  <c:v>9989</c:v>
                </c:pt>
                <c:pt idx="1">
                  <c:v>9984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446784"/>
        <c:axId val="59448320"/>
        <c:axId val="0"/>
      </c:bar3DChart>
      <c:catAx>
        <c:axId val="59446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9448320"/>
        <c:crosses val="autoZero"/>
        <c:auto val="1"/>
        <c:lblAlgn val="ctr"/>
        <c:lblOffset val="100"/>
        <c:noMultiLvlLbl val="0"/>
      </c:catAx>
      <c:valAx>
        <c:axId val="59448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4467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FF9989-8564-4565-B10F-AC7FC869895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0067A4-D46C-4613-95CA-2B12672F04BD}">
      <dgm:prSet custT="1"/>
      <dgm:spPr/>
      <dgm:t>
        <a:bodyPr/>
        <a:lstStyle/>
        <a:p>
          <a:pPr rtl="0"/>
          <a:r>
            <a:rPr lang="ru-RU" sz="1300" b="1" dirty="0" smtClean="0"/>
            <a:t>Ограничения при применении УСН</a:t>
          </a:r>
          <a:endParaRPr lang="ru-RU" sz="1300" b="1" dirty="0"/>
        </a:p>
      </dgm:t>
    </dgm:pt>
    <dgm:pt modelId="{C916DB00-75C2-43D7-9018-08FB92F3DBB0}" type="parTrans" cxnId="{EC567785-38E9-4EA8-9469-489E3AF8BC46}">
      <dgm:prSet/>
      <dgm:spPr/>
      <dgm:t>
        <a:bodyPr/>
        <a:lstStyle/>
        <a:p>
          <a:endParaRPr lang="ru-RU"/>
        </a:p>
      </dgm:t>
    </dgm:pt>
    <dgm:pt modelId="{5821363A-830D-4554-901E-DA4C8D23F533}" type="sibTrans" cxnId="{EC567785-38E9-4EA8-9469-489E3AF8BC46}">
      <dgm:prSet/>
      <dgm:spPr/>
      <dgm:t>
        <a:bodyPr/>
        <a:lstStyle/>
        <a:p>
          <a:endParaRPr lang="ru-RU"/>
        </a:p>
      </dgm:t>
    </dgm:pt>
    <dgm:pt modelId="{131426D3-3AAB-4167-B7EF-28421EC9C75A}">
      <dgm:prSet custT="1"/>
      <dgm:spPr/>
      <dgm:t>
        <a:bodyPr/>
        <a:lstStyle/>
        <a:p>
          <a:pPr rtl="0"/>
          <a:r>
            <a:rPr lang="ru-RU" sz="1300" dirty="0" smtClean="0"/>
            <a:t>Доходы за год - не больше 150 млн руб. (На 2017 - 2019 годы индексация приостановлена).</a:t>
          </a:r>
          <a:endParaRPr lang="ru-RU" sz="1300" dirty="0"/>
        </a:p>
      </dgm:t>
    </dgm:pt>
    <dgm:pt modelId="{E48091AD-0424-4869-9B47-DDF5A419546D}" type="parTrans" cxnId="{ED83C971-A8E7-44A4-B8DB-409EF597C0F0}">
      <dgm:prSet/>
      <dgm:spPr/>
      <dgm:t>
        <a:bodyPr/>
        <a:lstStyle/>
        <a:p>
          <a:endParaRPr lang="ru-RU"/>
        </a:p>
      </dgm:t>
    </dgm:pt>
    <dgm:pt modelId="{670EFAD9-25E6-4EAA-AAC7-4C8FA316F24F}" type="sibTrans" cxnId="{ED83C971-A8E7-44A4-B8DB-409EF597C0F0}">
      <dgm:prSet/>
      <dgm:spPr/>
      <dgm:t>
        <a:bodyPr/>
        <a:lstStyle/>
        <a:p>
          <a:endParaRPr lang="ru-RU"/>
        </a:p>
      </dgm:t>
    </dgm:pt>
    <dgm:pt modelId="{0DA7F7C2-866B-4218-A7D3-3F5A20C635F7}">
      <dgm:prSet custT="1"/>
      <dgm:spPr/>
      <dgm:t>
        <a:bodyPr/>
        <a:lstStyle/>
        <a:p>
          <a:pPr rtl="0"/>
          <a:r>
            <a:rPr lang="ru-RU" sz="1300" dirty="0" smtClean="0"/>
            <a:t>Для перехода с ОСН на УСН с 2018 г. доходы за 9 месяцев 2017 г. должны быть не более 112,5 млн руб. (На 2017 - 2019 годы индексация приостановлена).</a:t>
          </a:r>
          <a:endParaRPr lang="ru-RU" sz="1300" dirty="0"/>
        </a:p>
      </dgm:t>
    </dgm:pt>
    <dgm:pt modelId="{A56A9558-4DE1-4E12-8DFB-DB59D9AC9DCF}" type="parTrans" cxnId="{DE3BE72E-BC36-4DEA-9800-E7B1C00BB48D}">
      <dgm:prSet/>
      <dgm:spPr/>
      <dgm:t>
        <a:bodyPr/>
        <a:lstStyle/>
        <a:p>
          <a:endParaRPr lang="ru-RU"/>
        </a:p>
      </dgm:t>
    </dgm:pt>
    <dgm:pt modelId="{EA8EEEBB-16A2-4E1E-B853-9ECB0060471B}" type="sibTrans" cxnId="{DE3BE72E-BC36-4DEA-9800-E7B1C00BB48D}">
      <dgm:prSet/>
      <dgm:spPr/>
      <dgm:t>
        <a:bodyPr/>
        <a:lstStyle/>
        <a:p>
          <a:endParaRPr lang="ru-RU"/>
        </a:p>
      </dgm:t>
    </dgm:pt>
    <dgm:pt modelId="{B172BBEE-8543-4ACA-A905-4F297FBC3361}">
      <dgm:prSet custT="1"/>
      <dgm:spPr/>
      <dgm:t>
        <a:bodyPr/>
        <a:lstStyle/>
        <a:p>
          <a:pPr rtl="0"/>
          <a:r>
            <a:rPr lang="ru-RU" sz="1300" dirty="0" smtClean="0"/>
            <a:t>Бухгалтерская остаточная стоимость ОС - максимум 150 млн руб.</a:t>
          </a:r>
          <a:endParaRPr lang="ru-RU" sz="1300" dirty="0"/>
        </a:p>
      </dgm:t>
    </dgm:pt>
    <dgm:pt modelId="{99A6B393-D83F-4E9B-8577-C833E53EF727}" type="parTrans" cxnId="{C6C99D12-8B28-425C-A3FE-AA62A0A71E34}">
      <dgm:prSet/>
      <dgm:spPr/>
      <dgm:t>
        <a:bodyPr/>
        <a:lstStyle/>
        <a:p>
          <a:endParaRPr lang="ru-RU"/>
        </a:p>
      </dgm:t>
    </dgm:pt>
    <dgm:pt modelId="{54D6F7A6-B326-4DB1-B5FD-B857F4DF6102}" type="sibTrans" cxnId="{C6C99D12-8B28-425C-A3FE-AA62A0A71E34}">
      <dgm:prSet/>
      <dgm:spPr/>
      <dgm:t>
        <a:bodyPr/>
        <a:lstStyle/>
        <a:p>
          <a:endParaRPr lang="ru-RU"/>
        </a:p>
      </dgm:t>
    </dgm:pt>
    <dgm:pt modelId="{825D8332-BE21-4BDD-928C-789831B714A3}">
      <dgm:prSet custT="1"/>
      <dgm:spPr/>
      <dgm:t>
        <a:bodyPr/>
        <a:lstStyle/>
        <a:p>
          <a:pPr rtl="0"/>
          <a:r>
            <a:rPr lang="ru-RU" sz="1300" dirty="0" smtClean="0"/>
            <a:t>Средняя численность работников - не более 100 человек.</a:t>
          </a:r>
          <a:endParaRPr lang="ru-RU" sz="1300" dirty="0"/>
        </a:p>
      </dgm:t>
    </dgm:pt>
    <dgm:pt modelId="{04E0CABE-C0F9-4BB8-8FA4-3D09E225CB02}" type="parTrans" cxnId="{0CEF8660-2E5F-47F2-AF08-E06C9DCAFBF2}">
      <dgm:prSet/>
      <dgm:spPr/>
      <dgm:t>
        <a:bodyPr/>
        <a:lstStyle/>
        <a:p>
          <a:endParaRPr lang="ru-RU"/>
        </a:p>
      </dgm:t>
    </dgm:pt>
    <dgm:pt modelId="{E5737E8B-FBCA-4EBE-8912-3F33425016CC}" type="sibTrans" cxnId="{0CEF8660-2E5F-47F2-AF08-E06C9DCAFBF2}">
      <dgm:prSet/>
      <dgm:spPr/>
      <dgm:t>
        <a:bodyPr/>
        <a:lstStyle/>
        <a:p>
          <a:endParaRPr lang="ru-RU"/>
        </a:p>
      </dgm:t>
    </dgm:pt>
    <dgm:pt modelId="{C30048A0-2C9B-41D5-91D3-6F83C6C2FB6C}">
      <dgm:prSet custT="1"/>
      <dgm:spPr/>
      <dgm:t>
        <a:bodyPr/>
        <a:lstStyle/>
        <a:p>
          <a:pPr rtl="0"/>
          <a:r>
            <a:rPr lang="ru-RU" sz="1300" dirty="0" smtClean="0"/>
            <a:t>Максимальная доля других организаций в уставном капитале - 25%.</a:t>
          </a:r>
          <a:endParaRPr lang="ru-RU" sz="1300" dirty="0"/>
        </a:p>
      </dgm:t>
    </dgm:pt>
    <dgm:pt modelId="{C80B8391-FB49-41A4-9B54-AC95A64EEDF2}" type="parTrans" cxnId="{9C1C5AFE-C08D-4DED-A730-6CB4784D97E3}">
      <dgm:prSet/>
      <dgm:spPr/>
      <dgm:t>
        <a:bodyPr/>
        <a:lstStyle/>
        <a:p>
          <a:endParaRPr lang="ru-RU"/>
        </a:p>
      </dgm:t>
    </dgm:pt>
    <dgm:pt modelId="{0CD57DE6-762E-4E2C-911C-DFB46E596654}" type="sibTrans" cxnId="{9C1C5AFE-C08D-4DED-A730-6CB4784D97E3}">
      <dgm:prSet/>
      <dgm:spPr/>
      <dgm:t>
        <a:bodyPr/>
        <a:lstStyle/>
        <a:p>
          <a:endParaRPr lang="ru-RU"/>
        </a:p>
      </dgm:t>
    </dgm:pt>
    <dgm:pt modelId="{5FDC5829-5F21-49E4-8BA8-4C6F975634BF}">
      <dgm:prSet custT="1"/>
      <dgm:spPr/>
      <dgm:t>
        <a:bodyPr/>
        <a:lstStyle/>
        <a:p>
          <a:pPr rtl="0"/>
          <a:r>
            <a:rPr lang="ru-RU" sz="1300" dirty="0" smtClean="0"/>
            <a:t>У организации нет филиалов.</a:t>
          </a:r>
          <a:endParaRPr lang="ru-RU" sz="1300" dirty="0"/>
        </a:p>
      </dgm:t>
    </dgm:pt>
    <dgm:pt modelId="{4B3CE7F3-1EF3-4374-BC52-081747597F71}" type="parTrans" cxnId="{3F4360B1-413F-4984-BE8F-546EE9B816C7}">
      <dgm:prSet/>
      <dgm:spPr/>
      <dgm:t>
        <a:bodyPr/>
        <a:lstStyle/>
        <a:p>
          <a:endParaRPr lang="ru-RU"/>
        </a:p>
      </dgm:t>
    </dgm:pt>
    <dgm:pt modelId="{3C2E9DC4-627D-4323-9B65-3159F91BF003}" type="sibTrans" cxnId="{3F4360B1-413F-4984-BE8F-546EE9B816C7}">
      <dgm:prSet/>
      <dgm:spPr/>
      <dgm:t>
        <a:bodyPr/>
        <a:lstStyle/>
        <a:p>
          <a:endParaRPr lang="ru-RU"/>
        </a:p>
      </dgm:t>
    </dgm:pt>
    <dgm:pt modelId="{06E8792E-76F3-4332-BF27-41956D431567}">
      <dgm:prSet custT="1"/>
      <dgm:spPr/>
      <dgm:t>
        <a:bodyPr/>
        <a:lstStyle/>
        <a:p>
          <a:r>
            <a:rPr lang="ru-RU" sz="1400" b="1" dirty="0" smtClean="0"/>
            <a:t>Не вправе применять УСН </a:t>
          </a:r>
        </a:p>
        <a:p>
          <a:r>
            <a:rPr lang="ru-RU" sz="1400" dirty="0" smtClean="0"/>
            <a:t>бюджетные и казенные организации;  банки; ломбарды; страховщики; организации, осуществляющие деятельность по организации и проведению азартных игр; инвестиционные фонды;  негосударственные пенсионные фонды;   организации и ИП, занимающимся производством подакцизных товаров, а также добычей  и реализацией полезных ископаемых, за исключением общераспространенных полезных ископаемых; организациям и ИП, перешедшим на ЕСХН</a:t>
          </a:r>
          <a:endParaRPr lang="ru-RU" sz="1400" dirty="0"/>
        </a:p>
      </dgm:t>
    </dgm:pt>
    <dgm:pt modelId="{7E220E68-0340-4662-873B-46ECD3F44F85}" type="parTrans" cxnId="{1592FFB4-67C1-4D69-A4D4-B928EDEF68EE}">
      <dgm:prSet/>
      <dgm:spPr/>
      <dgm:t>
        <a:bodyPr/>
        <a:lstStyle/>
        <a:p>
          <a:endParaRPr lang="ru-RU"/>
        </a:p>
      </dgm:t>
    </dgm:pt>
    <dgm:pt modelId="{D26AC2DC-0642-4B7A-BD97-2BB93F82BABB}" type="sibTrans" cxnId="{1592FFB4-67C1-4D69-A4D4-B928EDEF68EE}">
      <dgm:prSet/>
      <dgm:spPr/>
      <dgm:t>
        <a:bodyPr/>
        <a:lstStyle/>
        <a:p>
          <a:endParaRPr lang="ru-RU"/>
        </a:p>
      </dgm:t>
    </dgm:pt>
    <dgm:pt modelId="{96FE4073-93F8-4944-917B-C7F0267A79C1}" type="pres">
      <dgm:prSet presAssocID="{38FF9989-8564-4565-B10F-AC7FC869895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944A2-5875-4AB5-AD6B-1B9AD199903F}" type="pres">
      <dgm:prSet presAssocID="{06E8792E-76F3-4332-BF27-41956D431567}" presName="comp" presStyleCnt="0"/>
      <dgm:spPr/>
    </dgm:pt>
    <dgm:pt modelId="{0ABB5632-7AE7-4838-BC14-719B7D7A0E84}" type="pres">
      <dgm:prSet presAssocID="{06E8792E-76F3-4332-BF27-41956D431567}" presName="box" presStyleLbl="node1" presStyleIdx="0" presStyleCnt="2" custLinFactNeighborY="5903"/>
      <dgm:spPr/>
      <dgm:t>
        <a:bodyPr/>
        <a:lstStyle/>
        <a:p>
          <a:endParaRPr lang="ru-RU"/>
        </a:p>
      </dgm:t>
    </dgm:pt>
    <dgm:pt modelId="{2126CBB0-5E0F-4F5F-921A-74F9C95F9E77}" type="pres">
      <dgm:prSet presAssocID="{06E8792E-76F3-4332-BF27-41956D431567}" presName="img" presStyleLbl="fgImgPlace1" presStyleIdx="0" presStyleCnt="2" custScaleX="72050" custScaleY="57567" custLinFactNeighborX="-5852" custLinFactNeighborY="-5944"/>
      <dgm:spPr>
        <a:pattFill prst="wdDnDiag">
          <a:fgClr>
            <a:srgbClr val="F33D19"/>
          </a:fgClr>
          <a:bgClr>
            <a:schemeClr val="bg1"/>
          </a:bgClr>
        </a:pattFill>
      </dgm:spPr>
      <dgm:t>
        <a:bodyPr/>
        <a:lstStyle/>
        <a:p>
          <a:endParaRPr lang="ru-RU"/>
        </a:p>
      </dgm:t>
    </dgm:pt>
    <dgm:pt modelId="{9ADAE70A-57DA-4E8B-BCDD-1B7A4F0994A2}" type="pres">
      <dgm:prSet presAssocID="{06E8792E-76F3-4332-BF27-41956D431567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5279C5-E5F3-4B03-B8EF-560AFA23CFB2}" type="pres">
      <dgm:prSet presAssocID="{D26AC2DC-0642-4B7A-BD97-2BB93F82BABB}" presName="spacer" presStyleCnt="0"/>
      <dgm:spPr/>
    </dgm:pt>
    <dgm:pt modelId="{DB0868F3-3F8D-490F-8B1F-F2E5ED0A52ED}" type="pres">
      <dgm:prSet presAssocID="{E80067A4-D46C-4613-95CA-2B12672F04BD}" presName="comp" presStyleCnt="0"/>
      <dgm:spPr/>
    </dgm:pt>
    <dgm:pt modelId="{2C7CC4E7-ED21-494D-AAC3-BB483FC1D8B6}" type="pres">
      <dgm:prSet presAssocID="{E80067A4-D46C-4613-95CA-2B12672F04BD}" presName="box" presStyleLbl="node1" presStyleIdx="1" presStyleCnt="2" custScaleY="117748" custLinFactNeighborY="11771"/>
      <dgm:spPr/>
      <dgm:t>
        <a:bodyPr/>
        <a:lstStyle/>
        <a:p>
          <a:endParaRPr lang="ru-RU"/>
        </a:p>
      </dgm:t>
    </dgm:pt>
    <dgm:pt modelId="{F9608162-4DAF-41BE-9E54-6830DF4D56EC}" type="pres">
      <dgm:prSet presAssocID="{E80067A4-D46C-4613-95CA-2B12672F04BD}" presName="img" presStyleLbl="fgImgPlace1" presStyleIdx="1" presStyleCnt="2" custScaleX="75028" custScaleY="53042"/>
      <dgm:spPr>
        <a:pattFill prst="wdUpDiag">
          <a:fgClr>
            <a:srgbClr val="F33D19"/>
          </a:fgClr>
          <a:bgClr>
            <a:schemeClr val="bg1"/>
          </a:bgClr>
        </a:pattFill>
      </dgm:spPr>
    </dgm:pt>
    <dgm:pt modelId="{8FE0AF36-792A-4428-BFB6-3F76949F2F6B}" type="pres">
      <dgm:prSet presAssocID="{E80067A4-D46C-4613-95CA-2B12672F04BD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AEE172-87FF-43A4-9DA9-5DCF11072293}" type="presOf" srcId="{825D8332-BE21-4BDD-928C-789831B714A3}" destId="{8FE0AF36-792A-4428-BFB6-3F76949F2F6B}" srcOrd="1" destOrd="4" presId="urn:microsoft.com/office/officeart/2005/8/layout/vList4"/>
    <dgm:cxn modelId="{55CADAB7-C949-46D6-A8FE-C7D0F62279F0}" type="presOf" srcId="{38FF9989-8564-4565-B10F-AC7FC869895B}" destId="{96FE4073-93F8-4944-917B-C7F0267A79C1}" srcOrd="0" destOrd="0" presId="urn:microsoft.com/office/officeart/2005/8/layout/vList4"/>
    <dgm:cxn modelId="{00D6494B-6DF8-4CFC-923E-9329F779EA57}" type="presOf" srcId="{E80067A4-D46C-4613-95CA-2B12672F04BD}" destId="{8FE0AF36-792A-4428-BFB6-3F76949F2F6B}" srcOrd="1" destOrd="0" presId="urn:microsoft.com/office/officeart/2005/8/layout/vList4"/>
    <dgm:cxn modelId="{BFD51BE5-496E-4D1E-9736-473BACBAAB01}" type="presOf" srcId="{E80067A4-D46C-4613-95CA-2B12672F04BD}" destId="{2C7CC4E7-ED21-494D-AAC3-BB483FC1D8B6}" srcOrd="0" destOrd="0" presId="urn:microsoft.com/office/officeart/2005/8/layout/vList4"/>
    <dgm:cxn modelId="{46F74B0B-6E1C-4002-9AED-2009695A3BEB}" type="presOf" srcId="{C30048A0-2C9B-41D5-91D3-6F83C6C2FB6C}" destId="{8FE0AF36-792A-4428-BFB6-3F76949F2F6B}" srcOrd="1" destOrd="5" presId="urn:microsoft.com/office/officeart/2005/8/layout/vList4"/>
    <dgm:cxn modelId="{C44CC904-9E1E-4E11-BA19-8B46A874C016}" type="presOf" srcId="{5FDC5829-5F21-49E4-8BA8-4C6F975634BF}" destId="{8FE0AF36-792A-4428-BFB6-3F76949F2F6B}" srcOrd="1" destOrd="6" presId="urn:microsoft.com/office/officeart/2005/8/layout/vList4"/>
    <dgm:cxn modelId="{D9C3D2F4-E1B2-4CBD-8A8E-078C5D3F6C4C}" type="presOf" srcId="{131426D3-3AAB-4167-B7EF-28421EC9C75A}" destId="{8FE0AF36-792A-4428-BFB6-3F76949F2F6B}" srcOrd="1" destOrd="1" presId="urn:microsoft.com/office/officeart/2005/8/layout/vList4"/>
    <dgm:cxn modelId="{DEACAFBE-DCEE-4184-96E6-7611AB4A0AC6}" type="presOf" srcId="{825D8332-BE21-4BDD-928C-789831B714A3}" destId="{2C7CC4E7-ED21-494D-AAC3-BB483FC1D8B6}" srcOrd="0" destOrd="4" presId="urn:microsoft.com/office/officeart/2005/8/layout/vList4"/>
    <dgm:cxn modelId="{26883326-84D0-4031-92A8-6470186A70BE}" type="presOf" srcId="{0DA7F7C2-866B-4218-A7D3-3F5A20C635F7}" destId="{2C7CC4E7-ED21-494D-AAC3-BB483FC1D8B6}" srcOrd="0" destOrd="2" presId="urn:microsoft.com/office/officeart/2005/8/layout/vList4"/>
    <dgm:cxn modelId="{0CEF8660-2E5F-47F2-AF08-E06C9DCAFBF2}" srcId="{E80067A4-D46C-4613-95CA-2B12672F04BD}" destId="{825D8332-BE21-4BDD-928C-789831B714A3}" srcOrd="3" destOrd="0" parTransId="{04E0CABE-C0F9-4BB8-8FA4-3D09E225CB02}" sibTransId="{E5737E8B-FBCA-4EBE-8912-3F33425016CC}"/>
    <dgm:cxn modelId="{DE3BE72E-BC36-4DEA-9800-E7B1C00BB48D}" srcId="{E80067A4-D46C-4613-95CA-2B12672F04BD}" destId="{0DA7F7C2-866B-4218-A7D3-3F5A20C635F7}" srcOrd="1" destOrd="0" parTransId="{A56A9558-4DE1-4E12-8DFB-DB59D9AC9DCF}" sibTransId="{EA8EEEBB-16A2-4E1E-B853-9ECB0060471B}"/>
    <dgm:cxn modelId="{651E5D19-780D-4C47-991E-D3D47B34001E}" type="presOf" srcId="{C30048A0-2C9B-41D5-91D3-6F83C6C2FB6C}" destId="{2C7CC4E7-ED21-494D-AAC3-BB483FC1D8B6}" srcOrd="0" destOrd="5" presId="urn:microsoft.com/office/officeart/2005/8/layout/vList4"/>
    <dgm:cxn modelId="{ED83C971-A8E7-44A4-B8DB-409EF597C0F0}" srcId="{E80067A4-D46C-4613-95CA-2B12672F04BD}" destId="{131426D3-3AAB-4167-B7EF-28421EC9C75A}" srcOrd="0" destOrd="0" parTransId="{E48091AD-0424-4869-9B47-DDF5A419546D}" sibTransId="{670EFAD9-25E6-4EAA-AAC7-4C8FA316F24F}"/>
    <dgm:cxn modelId="{1592FFB4-67C1-4D69-A4D4-B928EDEF68EE}" srcId="{38FF9989-8564-4565-B10F-AC7FC869895B}" destId="{06E8792E-76F3-4332-BF27-41956D431567}" srcOrd="0" destOrd="0" parTransId="{7E220E68-0340-4662-873B-46ECD3F44F85}" sibTransId="{D26AC2DC-0642-4B7A-BD97-2BB93F82BABB}"/>
    <dgm:cxn modelId="{C6C99D12-8B28-425C-A3FE-AA62A0A71E34}" srcId="{E80067A4-D46C-4613-95CA-2B12672F04BD}" destId="{B172BBEE-8543-4ACA-A905-4F297FBC3361}" srcOrd="2" destOrd="0" parTransId="{99A6B393-D83F-4E9B-8577-C833E53EF727}" sibTransId="{54D6F7A6-B326-4DB1-B5FD-B857F4DF6102}"/>
    <dgm:cxn modelId="{9C1C5AFE-C08D-4DED-A730-6CB4784D97E3}" srcId="{E80067A4-D46C-4613-95CA-2B12672F04BD}" destId="{C30048A0-2C9B-41D5-91D3-6F83C6C2FB6C}" srcOrd="4" destOrd="0" parTransId="{C80B8391-FB49-41A4-9B54-AC95A64EEDF2}" sibTransId="{0CD57DE6-762E-4E2C-911C-DFB46E596654}"/>
    <dgm:cxn modelId="{EC567785-38E9-4EA8-9469-489E3AF8BC46}" srcId="{38FF9989-8564-4565-B10F-AC7FC869895B}" destId="{E80067A4-D46C-4613-95CA-2B12672F04BD}" srcOrd="1" destOrd="0" parTransId="{C916DB00-75C2-43D7-9018-08FB92F3DBB0}" sibTransId="{5821363A-830D-4554-901E-DA4C8D23F533}"/>
    <dgm:cxn modelId="{D430668A-36E8-4EDA-A716-3FF2E9E377D9}" type="presOf" srcId="{131426D3-3AAB-4167-B7EF-28421EC9C75A}" destId="{2C7CC4E7-ED21-494D-AAC3-BB483FC1D8B6}" srcOrd="0" destOrd="1" presId="urn:microsoft.com/office/officeart/2005/8/layout/vList4"/>
    <dgm:cxn modelId="{9C959672-B864-43F5-81B1-A69C28B021EA}" type="presOf" srcId="{B172BBEE-8543-4ACA-A905-4F297FBC3361}" destId="{8FE0AF36-792A-4428-BFB6-3F76949F2F6B}" srcOrd="1" destOrd="3" presId="urn:microsoft.com/office/officeart/2005/8/layout/vList4"/>
    <dgm:cxn modelId="{470E4B59-1C85-48FC-9624-0226ABEDF568}" type="presOf" srcId="{06E8792E-76F3-4332-BF27-41956D431567}" destId="{0ABB5632-7AE7-4838-BC14-719B7D7A0E84}" srcOrd="0" destOrd="0" presId="urn:microsoft.com/office/officeart/2005/8/layout/vList4"/>
    <dgm:cxn modelId="{AE084A4C-95EB-4CEE-9533-9520FC4A95C3}" type="presOf" srcId="{06E8792E-76F3-4332-BF27-41956D431567}" destId="{9ADAE70A-57DA-4E8B-BCDD-1B7A4F0994A2}" srcOrd="1" destOrd="0" presId="urn:microsoft.com/office/officeart/2005/8/layout/vList4"/>
    <dgm:cxn modelId="{B0E78F64-27AA-4A56-BBEC-D8AA73E2A836}" type="presOf" srcId="{0DA7F7C2-866B-4218-A7D3-3F5A20C635F7}" destId="{8FE0AF36-792A-4428-BFB6-3F76949F2F6B}" srcOrd="1" destOrd="2" presId="urn:microsoft.com/office/officeart/2005/8/layout/vList4"/>
    <dgm:cxn modelId="{3F4360B1-413F-4984-BE8F-546EE9B816C7}" srcId="{E80067A4-D46C-4613-95CA-2B12672F04BD}" destId="{5FDC5829-5F21-49E4-8BA8-4C6F975634BF}" srcOrd="5" destOrd="0" parTransId="{4B3CE7F3-1EF3-4374-BC52-081747597F71}" sibTransId="{3C2E9DC4-627D-4323-9B65-3159F91BF003}"/>
    <dgm:cxn modelId="{310FB8A9-618A-4607-A61B-592D8C0F44C7}" type="presOf" srcId="{5FDC5829-5F21-49E4-8BA8-4C6F975634BF}" destId="{2C7CC4E7-ED21-494D-AAC3-BB483FC1D8B6}" srcOrd="0" destOrd="6" presId="urn:microsoft.com/office/officeart/2005/8/layout/vList4"/>
    <dgm:cxn modelId="{FF7AE1DB-2C30-4CEA-ABF4-EF6ADB148A07}" type="presOf" srcId="{B172BBEE-8543-4ACA-A905-4F297FBC3361}" destId="{2C7CC4E7-ED21-494D-AAC3-BB483FC1D8B6}" srcOrd="0" destOrd="3" presId="urn:microsoft.com/office/officeart/2005/8/layout/vList4"/>
    <dgm:cxn modelId="{5E102B6B-2DA4-4F18-A788-381956D74DB6}" type="presParOf" srcId="{96FE4073-93F8-4944-917B-C7F0267A79C1}" destId="{5DA944A2-5875-4AB5-AD6B-1B9AD199903F}" srcOrd="0" destOrd="0" presId="urn:microsoft.com/office/officeart/2005/8/layout/vList4"/>
    <dgm:cxn modelId="{D4CA2816-96B9-4241-A8B7-738F8E280AF2}" type="presParOf" srcId="{5DA944A2-5875-4AB5-AD6B-1B9AD199903F}" destId="{0ABB5632-7AE7-4838-BC14-719B7D7A0E84}" srcOrd="0" destOrd="0" presId="urn:microsoft.com/office/officeart/2005/8/layout/vList4"/>
    <dgm:cxn modelId="{85BB0902-0DFC-4C25-B55F-0D4B0481FD76}" type="presParOf" srcId="{5DA944A2-5875-4AB5-AD6B-1B9AD199903F}" destId="{2126CBB0-5E0F-4F5F-921A-74F9C95F9E77}" srcOrd="1" destOrd="0" presId="urn:microsoft.com/office/officeart/2005/8/layout/vList4"/>
    <dgm:cxn modelId="{377EB03F-D631-4AC8-BB74-8BC1548D3EC9}" type="presParOf" srcId="{5DA944A2-5875-4AB5-AD6B-1B9AD199903F}" destId="{9ADAE70A-57DA-4E8B-BCDD-1B7A4F0994A2}" srcOrd="2" destOrd="0" presId="urn:microsoft.com/office/officeart/2005/8/layout/vList4"/>
    <dgm:cxn modelId="{332236C7-B770-46C9-A882-FED6EBF3CAE3}" type="presParOf" srcId="{96FE4073-93F8-4944-917B-C7F0267A79C1}" destId="{1D5279C5-E5F3-4B03-B8EF-560AFA23CFB2}" srcOrd="1" destOrd="0" presId="urn:microsoft.com/office/officeart/2005/8/layout/vList4"/>
    <dgm:cxn modelId="{88A097E5-9518-4217-9C38-43F1B44DA78D}" type="presParOf" srcId="{96FE4073-93F8-4944-917B-C7F0267A79C1}" destId="{DB0868F3-3F8D-490F-8B1F-F2E5ED0A52ED}" srcOrd="2" destOrd="0" presId="urn:microsoft.com/office/officeart/2005/8/layout/vList4"/>
    <dgm:cxn modelId="{4A14AE7E-FFC0-407A-8400-808544697AEA}" type="presParOf" srcId="{DB0868F3-3F8D-490F-8B1F-F2E5ED0A52ED}" destId="{2C7CC4E7-ED21-494D-AAC3-BB483FC1D8B6}" srcOrd="0" destOrd="0" presId="urn:microsoft.com/office/officeart/2005/8/layout/vList4"/>
    <dgm:cxn modelId="{947CB1A6-5397-4DDC-A6C3-7B513E50B343}" type="presParOf" srcId="{DB0868F3-3F8D-490F-8B1F-F2E5ED0A52ED}" destId="{F9608162-4DAF-41BE-9E54-6830DF4D56EC}" srcOrd="1" destOrd="0" presId="urn:microsoft.com/office/officeart/2005/8/layout/vList4"/>
    <dgm:cxn modelId="{AB86386E-DB46-4A8B-9652-509105ACA0CF}" type="presParOf" srcId="{DB0868F3-3F8D-490F-8B1F-F2E5ED0A52ED}" destId="{8FE0AF36-792A-4428-BFB6-3F76949F2F6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B1468A-8E7F-425B-80D9-0630807196B3}" type="doc">
      <dgm:prSet loTypeId="urn:microsoft.com/office/officeart/2005/8/layout/default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9F4500-1812-454F-81EA-007737FB558E}">
      <dgm:prSet custT="1"/>
      <dgm:spPr/>
      <dgm:t>
        <a:bodyPr/>
        <a:lstStyle/>
        <a:p>
          <a:pPr rtl="0"/>
          <a:r>
            <a:rPr lang="ru-RU" sz="1500" dirty="0" smtClean="0"/>
            <a:t>Неверное применение объекта налогообложения</a:t>
          </a:r>
          <a:endParaRPr lang="ru-RU" sz="1500" dirty="0"/>
        </a:p>
      </dgm:t>
    </dgm:pt>
    <dgm:pt modelId="{CF94D91B-5251-44BC-AC6A-F4FF4060B7FB}" type="parTrans" cxnId="{1128FF29-0605-4955-A671-CD1454B5F188}">
      <dgm:prSet/>
      <dgm:spPr/>
      <dgm:t>
        <a:bodyPr/>
        <a:lstStyle/>
        <a:p>
          <a:endParaRPr lang="ru-RU"/>
        </a:p>
      </dgm:t>
    </dgm:pt>
    <dgm:pt modelId="{06B6056B-1190-4A20-857A-B5EA3871D017}" type="sibTrans" cxnId="{1128FF29-0605-4955-A671-CD1454B5F188}">
      <dgm:prSet/>
      <dgm:spPr/>
      <dgm:t>
        <a:bodyPr/>
        <a:lstStyle/>
        <a:p>
          <a:endParaRPr lang="ru-RU"/>
        </a:p>
      </dgm:t>
    </dgm:pt>
    <dgm:pt modelId="{BA676E55-75DC-4366-B9F2-DF39D1E925F5}">
      <dgm:prSet custT="1"/>
      <dgm:spPr/>
      <dgm:t>
        <a:bodyPr/>
        <a:lstStyle/>
        <a:p>
          <a:pPr rtl="0"/>
          <a:r>
            <a:rPr lang="ru-RU" sz="1500" dirty="0" smtClean="0"/>
            <a:t>Не представление   сведений о среднесписочной численности работников  </a:t>
          </a:r>
          <a:endParaRPr lang="ru-RU" sz="1500" dirty="0"/>
        </a:p>
      </dgm:t>
    </dgm:pt>
    <dgm:pt modelId="{15415B8B-C5A8-48B8-A290-385519125B55}" type="parTrans" cxnId="{A1C71393-E461-4E7B-B989-9BA1DEE99AB3}">
      <dgm:prSet/>
      <dgm:spPr/>
      <dgm:t>
        <a:bodyPr/>
        <a:lstStyle/>
        <a:p>
          <a:endParaRPr lang="ru-RU"/>
        </a:p>
      </dgm:t>
    </dgm:pt>
    <dgm:pt modelId="{E86F271C-9A54-419A-A7ED-AE47D960632A}" type="sibTrans" cxnId="{A1C71393-E461-4E7B-B989-9BA1DEE99AB3}">
      <dgm:prSet/>
      <dgm:spPr/>
      <dgm:t>
        <a:bodyPr/>
        <a:lstStyle/>
        <a:p>
          <a:endParaRPr lang="ru-RU"/>
        </a:p>
      </dgm:t>
    </dgm:pt>
    <dgm:pt modelId="{1A0B2272-B8DF-4FB3-8B7C-7B694C0D39BE}">
      <dgm:prSet custT="1"/>
      <dgm:spPr/>
      <dgm:t>
        <a:bodyPr/>
        <a:lstStyle/>
        <a:p>
          <a:pPr rtl="0"/>
          <a:r>
            <a:rPr lang="ru-RU" sz="1500" dirty="0" smtClean="0"/>
            <a:t>Непредставление  организациями бухгалтерской отчетности за налоговый период</a:t>
          </a:r>
          <a:endParaRPr lang="ru-RU" sz="1500" dirty="0"/>
        </a:p>
      </dgm:t>
    </dgm:pt>
    <dgm:pt modelId="{748AB799-D84F-41F9-9B65-3C389CF2D1CE}" type="parTrans" cxnId="{6EBA5D7D-9EFE-4503-B175-C844A28D3717}">
      <dgm:prSet/>
      <dgm:spPr/>
      <dgm:t>
        <a:bodyPr/>
        <a:lstStyle/>
        <a:p>
          <a:endParaRPr lang="ru-RU"/>
        </a:p>
      </dgm:t>
    </dgm:pt>
    <dgm:pt modelId="{0456FC77-95D2-41C7-989E-E7ECC397124B}" type="sibTrans" cxnId="{6EBA5D7D-9EFE-4503-B175-C844A28D3717}">
      <dgm:prSet/>
      <dgm:spPr/>
      <dgm:t>
        <a:bodyPr/>
        <a:lstStyle/>
        <a:p>
          <a:endParaRPr lang="ru-RU"/>
        </a:p>
      </dgm:t>
    </dgm:pt>
    <dgm:pt modelId="{0C40EE1C-E22B-4606-93C9-76C52EF69782}">
      <dgm:prSet custT="1"/>
      <dgm:spPr/>
      <dgm:t>
        <a:bodyPr/>
        <a:lstStyle/>
        <a:p>
          <a:pPr rtl="0"/>
          <a:r>
            <a:rPr lang="ru-RU" sz="1500" dirty="0" smtClean="0"/>
            <a:t>Представление налоговой декларации по УСН при отсутствии  уведомления о переходе  на УСН. </a:t>
          </a:r>
          <a:endParaRPr lang="ru-RU" sz="1500" dirty="0"/>
        </a:p>
      </dgm:t>
    </dgm:pt>
    <dgm:pt modelId="{57B06D75-0A70-4F80-A7B3-998C53B3F44E}" type="parTrans" cxnId="{9F92FF31-76DB-49EB-AABF-939094E100FD}">
      <dgm:prSet/>
      <dgm:spPr/>
      <dgm:t>
        <a:bodyPr/>
        <a:lstStyle/>
        <a:p>
          <a:endParaRPr lang="ru-RU"/>
        </a:p>
      </dgm:t>
    </dgm:pt>
    <dgm:pt modelId="{4C1CE1E4-DEC7-4EE5-9184-A444731D9B4A}" type="sibTrans" cxnId="{9F92FF31-76DB-49EB-AABF-939094E100FD}">
      <dgm:prSet/>
      <dgm:spPr/>
      <dgm:t>
        <a:bodyPr/>
        <a:lstStyle/>
        <a:p>
          <a:endParaRPr lang="ru-RU"/>
        </a:p>
      </dgm:t>
    </dgm:pt>
    <dgm:pt modelId="{F094943A-58CE-4B74-957F-0C30F8C5FB8A}">
      <dgm:prSet custT="1"/>
      <dgm:spPr/>
      <dgm:t>
        <a:bodyPr/>
        <a:lstStyle/>
        <a:p>
          <a:pPr rtl="0"/>
          <a:r>
            <a:rPr lang="ru-RU" sz="1500" dirty="0" smtClean="0"/>
            <a:t>Предоставление «нулевой» налоговой декларации по УСН  при  осуществлении ФХД</a:t>
          </a:r>
          <a:endParaRPr lang="ru-RU" sz="1500" dirty="0"/>
        </a:p>
      </dgm:t>
    </dgm:pt>
    <dgm:pt modelId="{3E08524B-15F1-4973-8BBD-2938DCAC1342}" type="parTrans" cxnId="{E8C84BD7-D0F5-46F6-A0D2-98F022C15626}">
      <dgm:prSet/>
      <dgm:spPr/>
      <dgm:t>
        <a:bodyPr/>
        <a:lstStyle/>
        <a:p>
          <a:endParaRPr lang="ru-RU"/>
        </a:p>
      </dgm:t>
    </dgm:pt>
    <dgm:pt modelId="{4A1CFF86-99B6-4CAD-A76C-95D85D98BD4D}" type="sibTrans" cxnId="{E8C84BD7-D0F5-46F6-A0D2-98F022C15626}">
      <dgm:prSet/>
      <dgm:spPr/>
      <dgm:t>
        <a:bodyPr/>
        <a:lstStyle/>
        <a:p>
          <a:endParaRPr lang="ru-RU"/>
        </a:p>
      </dgm:t>
    </dgm:pt>
    <dgm:pt modelId="{04490018-3C83-4210-BDA2-8346D5DC5ABA}">
      <dgm:prSet custT="1"/>
      <dgm:spPr/>
      <dgm:t>
        <a:bodyPr/>
        <a:lstStyle/>
        <a:p>
          <a:pPr rtl="0"/>
          <a:r>
            <a:rPr lang="ru-RU" sz="1500" dirty="0" smtClean="0"/>
            <a:t>Неправомерное применение УСН организациями, у которых доля участия других организаций составляет более 25 процентов</a:t>
          </a:r>
          <a:r>
            <a:rPr lang="ru-RU" sz="900" dirty="0" smtClean="0"/>
            <a:t>.</a:t>
          </a:r>
          <a:endParaRPr lang="ru-RU" sz="900" dirty="0"/>
        </a:p>
      </dgm:t>
    </dgm:pt>
    <dgm:pt modelId="{6C21725B-082A-46AF-87B1-1E663E12F483}" type="parTrans" cxnId="{61957D9C-C5BF-4584-BEDD-7EB1E777FDAB}">
      <dgm:prSet/>
      <dgm:spPr/>
      <dgm:t>
        <a:bodyPr/>
        <a:lstStyle/>
        <a:p>
          <a:endParaRPr lang="ru-RU"/>
        </a:p>
      </dgm:t>
    </dgm:pt>
    <dgm:pt modelId="{FB9B0798-0275-4B92-9FAC-566B31522FF7}" type="sibTrans" cxnId="{61957D9C-C5BF-4584-BEDD-7EB1E777FDAB}">
      <dgm:prSet/>
      <dgm:spPr/>
      <dgm:t>
        <a:bodyPr/>
        <a:lstStyle/>
        <a:p>
          <a:endParaRPr lang="ru-RU"/>
        </a:p>
      </dgm:t>
    </dgm:pt>
    <dgm:pt modelId="{E2940F59-A428-47D3-8EA6-22AB4E05ADA8}">
      <dgm:prSet custT="1"/>
      <dgm:spPr/>
      <dgm:t>
        <a:bodyPr/>
        <a:lstStyle/>
        <a:p>
          <a:pPr rtl="0"/>
          <a:r>
            <a:rPr lang="ru-RU" sz="1500" dirty="0" smtClean="0"/>
            <a:t>Не включение   ИП  доходов от реализации недвижимого имущества,   используемого  в  предпринимательской  деятельности. </a:t>
          </a:r>
          <a:endParaRPr lang="ru-RU" sz="1500" dirty="0"/>
        </a:p>
      </dgm:t>
    </dgm:pt>
    <dgm:pt modelId="{F873417A-FF6C-496C-8E83-31960E25E8D0}" type="parTrans" cxnId="{165FA4E3-F672-4344-9786-608FB8D150F3}">
      <dgm:prSet/>
      <dgm:spPr/>
      <dgm:t>
        <a:bodyPr/>
        <a:lstStyle/>
        <a:p>
          <a:endParaRPr lang="ru-RU"/>
        </a:p>
      </dgm:t>
    </dgm:pt>
    <dgm:pt modelId="{AA2A9D21-F1DD-4B52-9944-8A9ED8AA8837}" type="sibTrans" cxnId="{165FA4E3-F672-4344-9786-608FB8D150F3}">
      <dgm:prSet/>
      <dgm:spPr/>
      <dgm:t>
        <a:bodyPr/>
        <a:lstStyle/>
        <a:p>
          <a:endParaRPr lang="ru-RU"/>
        </a:p>
      </dgm:t>
    </dgm:pt>
    <dgm:pt modelId="{5DD135D1-9003-459B-85BE-318D9517226B}" type="pres">
      <dgm:prSet presAssocID="{95B1468A-8E7F-425B-80D9-0630807196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31934B-A74B-4DE2-9CB4-FA8D04CF7F68}" type="pres">
      <dgm:prSet presAssocID="{4A9F4500-1812-454F-81EA-007737FB558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A3E9A2-94A6-4AE6-90D2-1AE80D05A144}" type="pres">
      <dgm:prSet presAssocID="{06B6056B-1190-4A20-857A-B5EA3871D017}" presName="sibTrans" presStyleCnt="0"/>
      <dgm:spPr/>
    </dgm:pt>
    <dgm:pt modelId="{724D1B4B-75AA-4942-81B7-3B32259E55BD}" type="pres">
      <dgm:prSet presAssocID="{BA676E55-75DC-4366-B9F2-DF39D1E925F5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0ED60-D515-4348-A9D9-B3FE9D39CB38}" type="pres">
      <dgm:prSet presAssocID="{E86F271C-9A54-419A-A7ED-AE47D960632A}" presName="sibTrans" presStyleCnt="0"/>
      <dgm:spPr/>
    </dgm:pt>
    <dgm:pt modelId="{89DDAE9C-CEF5-411C-8B34-4C777EB9810F}" type="pres">
      <dgm:prSet presAssocID="{1A0B2272-B8DF-4FB3-8B7C-7B694C0D39B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EB757-7046-477F-B568-829EE2D9A96C}" type="pres">
      <dgm:prSet presAssocID="{0456FC77-95D2-41C7-989E-E7ECC397124B}" presName="sibTrans" presStyleCnt="0"/>
      <dgm:spPr/>
    </dgm:pt>
    <dgm:pt modelId="{D74F610F-5A9C-48C0-96D6-A841507ACDD6}" type="pres">
      <dgm:prSet presAssocID="{0C40EE1C-E22B-4606-93C9-76C52EF69782}" presName="node" presStyleLbl="node1" presStyleIdx="3" presStyleCnt="7" custScaleX="130085" custScaleY="125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D736DF-ACC3-4CA7-817E-BB1608070358}" type="pres">
      <dgm:prSet presAssocID="{4C1CE1E4-DEC7-4EE5-9184-A444731D9B4A}" presName="sibTrans" presStyleCnt="0"/>
      <dgm:spPr/>
    </dgm:pt>
    <dgm:pt modelId="{9119DC8C-C4C6-4397-92FD-C21BDE87E1AB}" type="pres">
      <dgm:prSet presAssocID="{F094943A-58CE-4B74-957F-0C30F8C5FB8A}" presName="node" presStyleLbl="node1" presStyleIdx="4" presStyleCnt="7" custScaleY="149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6F1F3-CF7C-4483-96BC-606EC09ADBF7}" type="pres">
      <dgm:prSet presAssocID="{4A1CFF86-99B6-4CAD-A76C-95D85D98BD4D}" presName="sibTrans" presStyleCnt="0"/>
      <dgm:spPr/>
    </dgm:pt>
    <dgm:pt modelId="{DA01A171-CC98-40E4-8FC6-C3F5BDBE78C7}" type="pres">
      <dgm:prSet presAssocID="{04490018-3C83-4210-BDA2-8346D5DC5ABA}" presName="node" presStyleLbl="node1" presStyleIdx="5" presStyleCnt="7" custScaleX="126968" custScaleY="136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A516E-617D-40F5-837A-272C0405B501}" type="pres">
      <dgm:prSet presAssocID="{FB9B0798-0275-4B92-9FAC-566B31522FF7}" presName="sibTrans" presStyleCnt="0"/>
      <dgm:spPr/>
    </dgm:pt>
    <dgm:pt modelId="{A340AF8A-EB9A-415F-9B90-9C53E4DCC5BE}" type="pres">
      <dgm:prSet presAssocID="{E2940F59-A428-47D3-8EA6-22AB4E05ADA8}" presName="node" presStyleLbl="node1" presStyleIdx="6" presStyleCnt="7" custScaleX="172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6AB29-74D0-4534-9087-B9208AF4241A}" type="presOf" srcId="{04490018-3C83-4210-BDA2-8346D5DC5ABA}" destId="{DA01A171-CC98-40E4-8FC6-C3F5BDBE78C7}" srcOrd="0" destOrd="0" presId="urn:microsoft.com/office/officeart/2005/8/layout/default"/>
    <dgm:cxn modelId="{A1C71393-E461-4E7B-B989-9BA1DEE99AB3}" srcId="{95B1468A-8E7F-425B-80D9-0630807196B3}" destId="{BA676E55-75DC-4366-B9F2-DF39D1E925F5}" srcOrd="1" destOrd="0" parTransId="{15415B8B-C5A8-48B8-A290-385519125B55}" sibTransId="{E86F271C-9A54-419A-A7ED-AE47D960632A}"/>
    <dgm:cxn modelId="{27B48FE4-99F9-4E19-BA26-D7518A338C84}" type="presOf" srcId="{95B1468A-8E7F-425B-80D9-0630807196B3}" destId="{5DD135D1-9003-459B-85BE-318D9517226B}" srcOrd="0" destOrd="0" presId="urn:microsoft.com/office/officeart/2005/8/layout/default"/>
    <dgm:cxn modelId="{71033567-AAC4-4A84-B6D0-4FC870CF9C7E}" type="presOf" srcId="{F094943A-58CE-4B74-957F-0C30F8C5FB8A}" destId="{9119DC8C-C4C6-4397-92FD-C21BDE87E1AB}" srcOrd="0" destOrd="0" presId="urn:microsoft.com/office/officeart/2005/8/layout/default"/>
    <dgm:cxn modelId="{9F92FF31-76DB-49EB-AABF-939094E100FD}" srcId="{95B1468A-8E7F-425B-80D9-0630807196B3}" destId="{0C40EE1C-E22B-4606-93C9-76C52EF69782}" srcOrd="3" destOrd="0" parTransId="{57B06D75-0A70-4F80-A7B3-998C53B3F44E}" sibTransId="{4C1CE1E4-DEC7-4EE5-9184-A444731D9B4A}"/>
    <dgm:cxn modelId="{08CBDF65-578C-49F3-B1AA-0A4100981648}" type="presOf" srcId="{0C40EE1C-E22B-4606-93C9-76C52EF69782}" destId="{D74F610F-5A9C-48C0-96D6-A841507ACDD6}" srcOrd="0" destOrd="0" presId="urn:microsoft.com/office/officeart/2005/8/layout/default"/>
    <dgm:cxn modelId="{165FA4E3-F672-4344-9786-608FB8D150F3}" srcId="{95B1468A-8E7F-425B-80D9-0630807196B3}" destId="{E2940F59-A428-47D3-8EA6-22AB4E05ADA8}" srcOrd="6" destOrd="0" parTransId="{F873417A-FF6C-496C-8E83-31960E25E8D0}" sibTransId="{AA2A9D21-F1DD-4B52-9944-8A9ED8AA8837}"/>
    <dgm:cxn modelId="{C7C692A4-FCDE-4DA1-93B1-A50A612A1BA9}" type="presOf" srcId="{E2940F59-A428-47D3-8EA6-22AB4E05ADA8}" destId="{A340AF8A-EB9A-415F-9B90-9C53E4DCC5BE}" srcOrd="0" destOrd="0" presId="urn:microsoft.com/office/officeart/2005/8/layout/default"/>
    <dgm:cxn modelId="{6EBA5D7D-9EFE-4503-B175-C844A28D3717}" srcId="{95B1468A-8E7F-425B-80D9-0630807196B3}" destId="{1A0B2272-B8DF-4FB3-8B7C-7B694C0D39BE}" srcOrd="2" destOrd="0" parTransId="{748AB799-D84F-41F9-9B65-3C389CF2D1CE}" sibTransId="{0456FC77-95D2-41C7-989E-E7ECC397124B}"/>
    <dgm:cxn modelId="{61957D9C-C5BF-4584-BEDD-7EB1E777FDAB}" srcId="{95B1468A-8E7F-425B-80D9-0630807196B3}" destId="{04490018-3C83-4210-BDA2-8346D5DC5ABA}" srcOrd="5" destOrd="0" parTransId="{6C21725B-082A-46AF-87B1-1E663E12F483}" sibTransId="{FB9B0798-0275-4B92-9FAC-566B31522FF7}"/>
    <dgm:cxn modelId="{1128FF29-0605-4955-A671-CD1454B5F188}" srcId="{95B1468A-8E7F-425B-80D9-0630807196B3}" destId="{4A9F4500-1812-454F-81EA-007737FB558E}" srcOrd="0" destOrd="0" parTransId="{CF94D91B-5251-44BC-AC6A-F4FF4060B7FB}" sibTransId="{06B6056B-1190-4A20-857A-B5EA3871D017}"/>
    <dgm:cxn modelId="{CF9A1758-65A2-4BF6-99B7-71C274E09107}" type="presOf" srcId="{1A0B2272-B8DF-4FB3-8B7C-7B694C0D39BE}" destId="{89DDAE9C-CEF5-411C-8B34-4C777EB9810F}" srcOrd="0" destOrd="0" presId="urn:microsoft.com/office/officeart/2005/8/layout/default"/>
    <dgm:cxn modelId="{AC951859-5A15-462C-AA18-BBEDEFD546E9}" type="presOf" srcId="{BA676E55-75DC-4366-B9F2-DF39D1E925F5}" destId="{724D1B4B-75AA-4942-81B7-3B32259E55BD}" srcOrd="0" destOrd="0" presId="urn:microsoft.com/office/officeart/2005/8/layout/default"/>
    <dgm:cxn modelId="{043C3414-33F2-45AA-8BF8-C0E7E02D0D30}" type="presOf" srcId="{4A9F4500-1812-454F-81EA-007737FB558E}" destId="{ED31934B-A74B-4DE2-9CB4-FA8D04CF7F68}" srcOrd="0" destOrd="0" presId="urn:microsoft.com/office/officeart/2005/8/layout/default"/>
    <dgm:cxn modelId="{E8C84BD7-D0F5-46F6-A0D2-98F022C15626}" srcId="{95B1468A-8E7F-425B-80D9-0630807196B3}" destId="{F094943A-58CE-4B74-957F-0C30F8C5FB8A}" srcOrd="4" destOrd="0" parTransId="{3E08524B-15F1-4973-8BBD-2938DCAC1342}" sibTransId="{4A1CFF86-99B6-4CAD-A76C-95D85D98BD4D}"/>
    <dgm:cxn modelId="{9691F469-BD5A-4C9C-9029-E969531D9240}" type="presParOf" srcId="{5DD135D1-9003-459B-85BE-318D9517226B}" destId="{ED31934B-A74B-4DE2-9CB4-FA8D04CF7F68}" srcOrd="0" destOrd="0" presId="urn:microsoft.com/office/officeart/2005/8/layout/default"/>
    <dgm:cxn modelId="{5D102576-5420-402B-BAAD-175550D3DFE6}" type="presParOf" srcId="{5DD135D1-9003-459B-85BE-318D9517226B}" destId="{4AA3E9A2-94A6-4AE6-90D2-1AE80D05A144}" srcOrd="1" destOrd="0" presId="urn:microsoft.com/office/officeart/2005/8/layout/default"/>
    <dgm:cxn modelId="{4DF09FE0-55EA-4D60-AF0D-E789847884A6}" type="presParOf" srcId="{5DD135D1-9003-459B-85BE-318D9517226B}" destId="{724D1B4B-75AA-4942-81B7-3B32259E55BD}" srcOrd="2" destOrd="0" presId="urn:microsoft.com/office/officeart/2005/8/layout/default"/>
    <dgm:cxn modelId="{B121BCC6-77B7-4353-A2B7-3FC0CE5AB9DB}" type="presParOf" srcId="{5DD135D1-9003-459B-85BE-318D9517226B}" destId="{C480ED60-D515-4348-A9D9-B3FE9D39CB38}" srcOrd="3" destOrd="0" presId="urn:microsoft.com/office/officeart/2005/8/layout/default"/>
    <dgm:cxn modelId="{6B38CBFA-9F25-4706-BDB1-CF96EDE2263C}" type="presParOf" srcId="{5DD135D1-9003-459B-85BE-318D9517226B}" destId="{89DDAE9C-CEF5-411C-8B34-4C777EB9810F}" srcOrd="4" destOrd="0" presId="urn:microsoft.com/office/officeart/2005/8/layout/default"/>
    <dgm:cxn modelId="{69E2EDB9-A167-4BAB-A4F1-E10DC8D385AB}" type="presParOf" srcId="{5DD135D1-9003-459B-85BE-318D9517226B}" destId="{2B4EB757-7046-477F-B568-829EE2D9A96C}" srcOrd="5" destOrd="0" presId="urn:microsoft.com/office/officeart/2005/8/layout/default"/>
    <dgm:cxn modelId="{8946B42E-26F3-41FB-8B4B-1882298622B2}" type="presParOf" srcId="{5DD135D1-9003-459B-85BE-318D9517226B}" destId="{D74F610F-5A9C-48C0-96D6-A841507ACDD6}" srcOrd="6" destOrd="0" presId="urn:microsoft.com/office/officeart/2005/8/layout/default"/>
    <dgm:cxn modelId="{0DD7E915-4DC6-4612-A742-40E14D2ADF99}" type="presParOf" srcId="{5DD135D1-9003-459B-85BE-318D9517226B}" destId="{FAD736DF-ACC3-4CA7-817E-BB1608070358}" srcOrd="7" destOrd="0" presId="urn:microsoft.com/office/officeart/2005/8/layout/default"/>
    <dgm:cxn modelId="{184394FC-6FFD-436A-BE1A-326096E63DC9}" type="presParOf" srcId="{5DD135D1-9003-459B-85BE-318D9517226B}" destId="{9119DC8C-C4C6-4397-92FD-C21BDE87E1AB}" srcOrd="8" destOrd="0" presId="urn:microsoft.com/office/officeart/2005/8/layout/default"/>
    <dgm:cxn modelId="{DFFA4A2D-A443-457B-A731-1F2EB02977D3}" type="presParOf" srcId="{5DD135D1-9003-459B-85BE-318D9517226B}" destId="{B746F1F3-CF7C-4483-96BC-606EC09ADBF7}" srcOrd="9" destOrd="0" presId="urn:microsoft.com/office/officeart/2005/8/layout/default"/>
    <dgm:cxn modelId="{578C99E1-6782-48DE-9E9D-0FD627E9728F}" type="presParOf" srcId="{5DD135D1-9003-459B-85BE-318D9517226B}" destId="{DA01A171-CC98-40E4-8FC6-C3F5BDBE78C7}" srcOrd="10" destOrd="0" presId="urn:microsoft.com/office/officeart/2005/8/layout/default"/>
    <dgm:cxn modelId="{8038F02E-28E7-4738-AAD7-228D42631CDC}" type="presParOf" srcId="{5DD135D1-9003-459B-85BE-318D9517226B}" destId="{688A516E-617D-40F5-837A-272C0405B501}" srcOrd="11" destOrd="0" presId="urn:microsoft.com/office/officeart/2005/8/layout/default"/>
    <dgm:cxn modelId="{920B6E23-7B2D-4A4B-8B0F-C9EC05CCB070}" type="presParOf" srcId="{5DD135D1-9003-459B-85BE-318D9517226B}" destId="{A340AF8A-EB9A-415F-9B90-9C53E4DCC5BE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B5632-7AE7-4838-BC14-719B7D7A0E84}">
      <dsp:nvSpPr>
        <dsp:cNvPr id="0" name=""/>
        <dsp:cNvSpPr/>
      </dsp:nvSpPr>
      <dsp:spPr>
        <a:xfrm>
          <a:off x="0" y="127042"/>
          <a:ext cx="7823700" cy="21521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Не вправе применять УСН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бюджетные и казенные организации;  банки; ломбарды; страховщики; организации, осуществляющие деятельность по организации и проведению азартных игр; инвестиционные фонды;  негосударственные пенсионные фонды;   организации и ИП, занимающимся производством подакцизных товаров, а также добычей  и реализацией полезных ископаемых, за исключением общераспространенных полезных ископаемых; организациям и ИП, перешедшим на ЕСХН</a:t>
          </a:r>
          <a:endParaRPr lang="ru-RU" sz="1400" kern="1200" dirty="0"/>
        </a:p>
      </dsp:txBody>
      <dsp:txXfrm>
        <a:off x="1779957" y="127042"/>
        <a:ext cx="6043742" cy="2152175"/>
      </dsp:txXfrm>
    </dsp:sp>
    <dsp:sp modelId="{2126CBB0-5E0F-4F5F-921A-74F9C95F9E77}">
      <dsp:nvSpPr>
        <dsp:cNvPr id="0" name=""/>
        <dsp:cNvSpPr/>
      </dsp:nvSpPr>
      <dsp:spPr>
        <a:xfrm>
          <a:off x="342321" y="478170"/>
          <a:ext cx="1127395" cy="991154"/>
        </a:xfrm>
        <a:prstGeom prst="roundRect">
          <a:avLst>
            <a:gd name="adj" fmla="val 10000"/>
          </a:avLst>
        </a:prstGeom>
        <a:pattFill prst="wdDnDiag">
          <a:fgClr>
            <a:srgbClr val="F33D19"/>
          </a:fgClr>
          <a:bgClr>
            <a:schemeClr val="bg1"/>
          </a:bgClr>
        </a:patt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7CC4E7-ED21-494D-AAC3-BB483FC1D8B6}">
      <dsp:nvSpPr>
        <dsp:cNvPr id="0" name=""/>
        <dsp:cNvSpPr/>
      </dsp:nvSpPr>
      <dsp:spPr>
        <a:xfrm>
          <a:off x="0" y="2368698"/>
          <a:ext cx="7823700" cy="25341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Ограничения при применении УСН</a:t>
          </a:r>
          <a:endParaRPr lang="ru-RU" sz="1300" b="1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Доходы за год - не больше 150 млн руб. (На 2017 - 2019 годы индексация приостановлена).</a:t>
          </a: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Для перехода с ОСН на УСН с 2018 г. доходы за 9 месяцев 2017 г. должны быть не более 112,5 млн руб. (На 2017 - 2019 годы индексация приостановлена).</a:t>
          </a: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Бухгалтерская остаточная стоимость ОС - максимум 150 млн руб.</a:t>
          </a: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Средняя численность работников - не более 100 человек.</a:t>
          </a: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Максимальная доля других организаций в уставном капитале - 25%.</a:t>
          </a: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У организации нет филиалов.</a:t>
          </a:r>
          <a:endParaRPr lang="ru-RU" sz="1300" kern="1200" dirty="0"/>
        </a:p>
      </dsp:txBody>
      <dsp:txXfrm>
        <a:off x="1779957" y="2368698"/>
        <a:ext cx="6043742" cy="2534143"/>
      </dsp:txXfrm>
    </dsp:sp>
    <dsp:sp modelId="{F9608162-4DAF-41BE-9E54-6830DF4D56EC}">
      <dsp:nvSpPr>
        <dsp:cNvPr id="0" name=""/>
        <dsp:cNvSpPr/>
      </dsp:nvSpPr>
      <dsp:spPr>
        <a:xfrm>
          <a:off x="410590" y="3177841"/>
          <a:ext cx="1173993" cy="913245"/>
        </a:xfrm>
        <a:prstGeom prst="roundRect">
          <a:avLst>
            <a:gd name="adj" fmla="val 10000"/>
          </a:avLst>
        </a:prstGeom>
        <a:pattFill prst="wdUpDiag">
          <a:fgClr>
            <a:srgbClr val="F33D19"/>
          </a:fgClr>
          <a:bgClr>
            <a:schemeClr val="bg1"/>
          </a:bgClr>
        </a:patt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1934B-A74B-4DE2-9CB4-FA8D04CF7F68}">
      <dsp:nvSpPr>
        <dsp:cNvPr id="0" name=""/>
        <dsp:cNvSpPr/>
      </dsp:nvSpPr>
      <dsp:spPr>
        <a:xfrm>
          <a:off x="792763" y="292825"/>
          <a:ext cx="1844783" cy="11068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Неверное применение объекта налогообложения</a:t>
          </a:r>
          <a:endParaRPr lang="ru-RU" sz="1500" kern="1200" dirty="0"/>
        </a:p>
      </dsp:txBody>
      <dsp:txXfrm>
        <a:off x="792763" y="292825"/>
        <a:ext cx="1844783" cy="1106869"/>
      </dsp:txXfrm>
    </dsp:sp>
    <dsp:sp modelId="{724D1B4B-75AA-4942-81B7-3B32259E55BD}">
      <dsp:nvSpPr>
        <dsp:cNvPr id="0" name=""/>
        <dsp:cNvSpPr/>
      </dsp:nvSpPr>
      <dsp:spPr>
        <a:xfrm>
          <a:off x="2822024" y="292825"/>
          <a:ext cx="1844783" cy="11068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 представление   сведений о среднесписочной численности работников  </a:t>
          </a:r>
          <a:endParaRPr lang="ru-RU" sz="1500" kern="1200" dirty="0"/>
        </a:p>
      </dsp:txBody>
      <dsp:txXfrm>
        <a:off x="2822024" y="292825"/>
        <a:ext cx="1844783" cy="1106869"/>
      </dsp:txXfrm>
    </dsp:sp>
    <dsp:sp modelId="{89DDAE9C-CEF5-411C-8B34-4C777EB9810F}">
      <dsp:nvSpPr>
        <dsp:cNvPr id="0" name=""/>
        <dsp:cNvSpPr/>
      </dsp:nvSpPr>
      <dsp:spPr>
        <a:xfrm>
          <a:off x="4851285" y="292825"/>
          <a:ext cx="1844783" cy="11068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Непредставление  организациями бухгалтерской отчетности за налоговый период</a:t>
          </a:r>
          <a:endParaRPr lang="ru-RU" sz="1500" kern="1200" dirty="0"/>
        </a:p>
      </dsp:txBody>
      <dsp:txXfrm>
        <a:off x="4851285" y="292825"/>
        <a:ext cx="1844783" cy="1106869"/>
      </dsp:txXfrm>
    </dsp:sp>
    <dsp:sp modelId="{D74F610F-5A9C-48C0-96D6-A841507ACDD6}">
      <dsp:nvSpPr>
        <dsp:cNvPr id="0" name=""/>
        <dsp:cNvSpPr/>
      </dsp:nvSpPr>
      <dsp:spPr>
        <a:xfrm>
          <a:off x="266511" y="1716875"/>
          <a:ext cx="2399786" cy="13893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Представление налоговой декларации по УСН при отсутствии  уведомления о переходе  на УСН. </a:t>
          </a:r>
          <a:endParaRPr lang="ru-RU" sz="1500" kern="1200" dirty="0"/>
        </a:p>
      </dsp:txBody>
      <dsp:txXfrm>
        <a:off x="266511" y="1716875"/>
        <a:ext cx="2399786" cy="1389387"/>
      </dsp:txXfrm>
    </dsp:sp>
    <dsp:sp modelId="{9119DC8C-C4C6-4397-92FD-C21BDE87E1AB}">
      <dsp:nvSpPr>
        <dsp:cNvPr id="0" name=""/>
        <dsp:cNvSpPr/>
      </dsp:nvSpPr>
      <dsp:spPr>
        <a:xfrm>
          <a:off x="2850775" y="1584173"/>
          <a:ext cx="1844783" cy="1654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Предоставление «нулевой» налоговой декларации по УСН  при  осуществлении ФХД</a:t>
          </a:r>
          <a:endParaRPr lang="ru-RU" sz="1500" kern="1200" dirty="0"/>
        </a:p>
      </dsp:txBody>
      <dsp:txXfrm>
        <a:off x="2850775" y="1584173"/>
        <a:ext cx="1844783" cy="1654792"/>
      </dsp:txXfrm>
    </dsp:sp>
    <dsp:sp modelId="{DA01A171-CC98-40E4-8FC6-C3F5BDBE78C7}">
      <dsp:nvSpPr>
        <dsp:cNvPr id="0" name=""/>
        <dsp:cNvSpPr/>
      </dsp:nvSpPr>
      <dsp:spPr>
        <a:xfrm>
          <a:off x="4880036" y="1656180"/>
          <a:ext cx="2342284" cy="15107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Неправомерное применение УСН организациями, у которых доля участия других организаций составляет более 25 процентов</a:t>
          </a:r>
          <a:r>
            <a:rPr lang="ru-RU" sz="900" kern="1200" dirty="0" smtClean="0"/>
            <a:t>.</a:t>
          </a:r>
          <a:endParaRPr lang="ru-RU" sz="900" kern="1200" dirty="0"/>
        </a:p>
      </dsp:txBody>
      <dsp:txXfrm>
        <a:off x="4880036" y="1656180"/>
        <a:ext cx="2342284" cy="1510777"/>
      </dsp:txXfrm>
    </dsp:sp>
    <dsp:sp modelId="{A340AF8A-EB9A-415F-9B90-9C53E4DCC5BE}">
      <dsp:nvSpPr>
        <dsp:cNvPr id="0" name=""/>
        <dsp:cNvSpPr/>
      </dsp:nvSpPr>
      <dsp:spPr>
        <a:xfrm>
          <a:off x="2153447" y="3423444"/>
          <a:ext cx="3181937" cy="11068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Не включение   ИП  доходов от реализации недвижимого имущества,   используемого  в  предпринимательской  деятельности. </a:t>
          </a:r>
          <a:endParaRPr lang="ru-RU" sz="1500" kern="1200" dirty="0"/>
        </a:p>
      </dsp:txBody>
      <dsp:txXfrm>
        <a:off x="2153447" y="3423444"/>
        <a:ext cx="3181937" cy="1106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0.75151</cdr:x>
      <cdr:y>0.0242</cdr:y>
    </cdr:from>
    <cdr:to>
      <cdr:x>0.96689</cdr:x>
      <cdr:y>0.08773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63790" y="82274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0.67319</cdr:x>
      <cdr:y>0.0242</cdr:y>
    </cdr:from>
    <cdr:to>
      <cdr:x>0.96689</cdr:x>
      <cdr:y>0.10891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75758" y="82274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C02B6-1609-4547-B480-0F8790151429}" type="datetimeFigureOut">
              <a:rPr lang="ru-RU" smtClean="0"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B545C-12C4-4B31-82C4-6FAF095132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758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4" y="2"/>
            <a:ext cx="2945874" cy="496252"/>
          </a:xfrm>
          <a:prstGeom prst="rect">
            <a:avLst/>
          </a:prstGeom>
        </p:spPr>
        <p:txBody>
          <a:bodyPr vert="horz" lIns="92451" tIns="46225" rIns="92451" bIns="46225" rtlCol="0"/>
          <a:lstStyle>
            <a:lvl1pPr algn="r">
              <a:defRPr sz="1200"/>
            </a:lvl1pPr>
          </a:lstStyle>
          <a:p>
            <a:fld id="{635EE5EA-9820-489D-8EEF-533A33187946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1" tIns="46225" rIns="92451" bIns="4622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199"/>
            <a:ext cx="5438788" cy="4466268"/>
          </a:xfrm>
          <a:prstGeom prst="rect">
            <a:avLst/>
          </a:prstGeom>
        </p:spPr>
        <p:txBody>
          <a:bodyPr vert="horz" lIns="92451" tIns="46225" rIns="92451" bIns="4622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4" y="9428796"/>
            <a:ext cx="2945874" cy="496251"/>
          </a:xfrm>
          <a:prstGeom prst="rect">
            <a:avLst/>
          </a:prstGeom>
        </p:spPr>
        <p:txBody>
          <a:bodyPr vert="horz" lIns="92451" tIns="46225" rIns="92451" bIns="46225" rtlCol="0" anchor="b"/>
          <a:lstStyle>
            <a:lvl1pPr algn="r">
              <a:defRPr sz="1200"/>
            </a:lvl1pPr>
          </a:lstStyle>
          <a:p>
            <a:fld id="{37535AEC-6240-45D3-A78A-C8D4CECEF4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017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93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chart" Target="../charts/chart2.xml"/><Relationship Id="rId7" Type="http://schemas.openxmlformats.org/officeDocument/2006/relationships/diagramColors" Target="../diagrams/colors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23528" y="2636912"/>
            <a:ext cx="8424936" cy="23042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r>
              <a:rPr lang="ru-RU" sz="2800" dirty="0">
                <a:cs typeface="Arial" pitchFamily="34" charset="0"/>
              </a:rPr>
              <a:t>Особенности администрирования плательщиков, применяющих упрощенную систему налогообложения</a:t>
            </a:r>
            <a:r>
              <a:rPr lang="ru-RU" sz="2800" dirty="0" smtClean="0">
                <a:cs typeface="Arial" pitchFamily="34" charset="0"/>
              </a:rPr>
              <a:t/>
            </a:r>
            <a:br>
              <a:rPr lang="ru-RU" sz="2800" dirty="0" smtClean="0">
                <a:cs typeface="Arial" pitchFamily="34" charset="0"/>
              </a:rPr>
            </a:br>
            <a:endParaRPr lang="ru-RU" sz="2800" dirty="0" smtClean="0"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702607" y="5589240"/>
            <a:ext cx="842493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Начальник отдела налогообложения </a:t>
            </a: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юридических лиц и камерального контроля</a:t>
            </a: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УФНС России по Республике Хакасия</a:t>
            </a:r>
            <a:endParaRPr lang="ru-RU" sz="1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</a:pPr>
            <a:r>
              <a:rPr lang="ru-RU" sz="1400" dirty="0" err="1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Иванчик</a:t>
            </a:r>
            <a:r>
              <a:rPr lang="ru-RU" sz="1400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В.Н.</a:t>
            </a:r>
            <a:endParaRPr lang="ru-RU" sz="1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8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3429000"/>
            <a:ext cx="77724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1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000" dirty="0">
                <a:solidFill>
                  <a:schemeClr val="tx2"/>
                </a:solidFill>
              </a:rPr>
              <a:t>Правовые основы применения налогоплательщиками республики </a:t>
            </a:r>
            <a:r>
              <a:rPr lang="ru-RU" sz="3000" dirty="0" smtClean="0">
                <a:solidFill>
                  <a:schemeClr val="tx2"/>
                </a:solidFill>
              </a:rPr>
              <a:t>УСН</a:t>
            </a:r>
            <a:endParaRPr lang="ru-RU" sz="30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60432" y="6165304"/>
            <a:ext cx="36004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3608" y="620688"/>
            <a:ext cx="741682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539553" y="1628800"/>
            <a:ext cx="7603772" cy="4807324"/>
          </a:xfrm>
        </p:spPr>
        <p:txBody>
          <a:bodyPr/>
          <a:lstStyle/>
          <a:p>
            <a:pPr marL="604391" indent="-285750">
              <a:buFont typeface="Arial" panose="020B0604020202020204" pitchFamily="34" charset="0"/>
              <a:buChar char="•"/>
            </a:pPr>
            <a:endParaRPr lang="ru-RU" sz="1800" b="0" dirty="0" smtClean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r>
              <a:rPr lang="ru-RU" sz="1600" b="0" dirty="0" smtClean="0">
                <a:solidFill>
                  <a:schemeClr val="tx1"/>
                </a:solidFill>
              </a:rPr>
              <a:t>Глава </a:t>
            </a:r>
            <a:r>
              <a:rPr lang="ru-RU" sz="1600" b="0" dirty="0">
                <a:solidFill>
                  <a:schemeClr val="tx1"/>
                </a:solidFill>
              </a:rPr>
              <a:t>26.2 НК РФ «Упрощенная система налогообложения</a:t>
            </a:r>
            <a:r>
              <a:rPr lang="ru-RU" sz="1600" b="0" dirty="0" smtClean="0">
                <a:solidFill>
                  <a:schemeClr val="tx1"/>
                </a:solidFill>
              </a:rPr>
              <a:t>»</a:t>
            </a:r>
            <a:endParaRPr lang="en-US" sz="1600" b="0" dirty="0" smtClean="0">
              <a:solidFill>
                <a:schemeClr val="tx1"/>
              </a:solidFill>
            </a:endParaRPr>
          </a:p>
          <a:p>
            <a:r>
              <a:rPr lang="en-US" sz="1600" b="0" dirty="0" smtClean="0">
                <a:solidFill>
                  <a:schemeClr val="tx1"/>
                </a:solidFill>
              </a:rPr>
              <a:t>(</a:t>
            </a:r>
            <a:r>
              <a:rPr lang="ru-RU" sz="1600" b="0" dirty="0" smtClean="0">
                <a:solidFill>
                  <a:schemeClr val="tx1"/>
                </a:solidFill>
              </a:rPr>
              <a:t>введена в действие Федеральным законом от 24.07.2002 104-ФЗ)</a:t>
            </a:r>
            <a:endParaRPr lang="ru-RU" sz="1600" b="0" dirty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r>
              <a:rPr lang="ru-RU" sz="1600" b="0" dirty="0" smtClean="0">
                <a:solidFill>
                  <a:schemeClr val="tx1"/>
                </a:solidFill>
              </a:rPr>
              <a:t>Закон </a:t>
            </a:r>
            <a:r>
              <a:rPr lang="ru-RU" sz="1600" b="0" dirty="0">
                <a:solidFill>
                  <a:schemeClr val="tx1"/>
                </a:solidFill>
              </a:rPr>
              <a:t>Республики Хакасия от 16.11.2009 № 123-ЗРХ «О налоговой ставке при применении упрощенной системы налогообложения</a:t>
            </a:r>
            <a:r>
              <a:rPr lang="ru-RU" sz="1600" b="0" dirty="0" smtClean="0">
                <a:solidFill>
                  <a:schemeClr val="tx1"/>
                </a:solidFill>
              </a:rPr>
              <a:t>»</a:t>
            </a:r>
          </a:p>
          <a:p>
            <a:endParaRPr lang="ru-RU" sz="1800" b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endParaRPr lang="ru-RU" sz="1800" b="0" dirty="0" smtClean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r>
              <a:rPr lang="ru-RU" sz="1600" b="0" dirty="0" smtClean="0">
                <a:solidFill>
                  <a:schemeClr val="tx1"/>
                </a:solidFill>
              </a:rPr>
              <a:t>на малый </a:t>
            </a:r>
            <a:r>
              <a:rPr lang="ru-RU" sz="1600" b="0" dirty="0">
                <a:solidFill>
                  <a:schemeClr val="tx1"/>
                </a:solidFill>
              </a:rPr>
              <a:t>бизнес и нацелена на то, чтобы упростить расчет и уплату </a:t>
            </a:r>
            <a:endParaRPr lang="ru-RU" sz="1600" b="0" dirty="0" smtClean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r>
              <a:rPr lang="ru-RU" sz="1600" b="0" dirty="0" smtClean="0">
                <a:solidFill>
                  <a:schemeClr val="tx1"/>
                </a:solidFill>
              </a:rPr>
              <a:t>налогов </a:t>
            </a:r>
            <a:r>
              <a:rPr lang="ru-RU" sz="1600" b="0" dirty="0">
                <a:solidFill>
                  <a:schemeClr val="tx1"/>
                </a:solidFill>
              </a:rPr>
              <a:t>в предпринимательской </a:t>
            </a:r>
            <a:r>
              <a:rPr lang="ru-RU" sz="1600" b="0" dirty="0" smtClean="0">
                <a:solidFill>
                  <a:schemeClr val="tx1"/>
                </a:solidFill>
              </a:rPr>
              <a:t>деятельности</a:t>
            </a:r>
          </a:p>
          <a:p>
            <a:pPr marL="604391" indent="-285750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endParaRPr lang="ru-RU" sz="1600" b="0" dirty="0" smtClean="0">
              <a:solidFill>
                <a:schemeClr val="tx1"/>
              </a:solidFill>
            </a:endParaRPr>
          </a:p>
          <a:p>
            <a:pPr marL="604391" indent="-285750">
              <a:buFont typeface="Arial" panose="020B0604020202020204" pitchFamily="34" charset="0"/>
              <a:buChar char="•"/>
            </a:pPr>
            <a:r>
              <a:rPr lang="ru-RU" sz="1600" b="0" dirty="0">
                <a:solidFill>
                  <a:schemeClr val="tx1"/>
                </a:solidFill>
              </a:rPr>
              <a:t>на всю предпринимательскую деятельность налогоплательщика, то есть заменяет собой общий режим </a:t>
            </a:r>
            <a:r>
              <a:rPr lang="ru-RU" sz="1600" b="0" dirty="0" smtClean="0">
                <a:solidFill>
                  <a:schemeClr val="tx1"/>
                </a:solidFill>
              </a:rPr>
              <a:t>налогообложения</a:t>
            </a:r>
          </a:p>
          <a:p>
            <a:pPr marL="604391" indent="-285750" algn="just">
              <a:buFont typeface="Arial" panose="020B0604020202020204" pitchFamily="34" charset="0"/>
              <a:buChar char="•"/>
            </a:pPr>
            <a:r>
              <a:rPr lang="ru-RU" sz="1600" b="0" dirty="0" smtClean="0">
                <a:solidFill>
                  <a:schemeClr val="tx1"/>
                </a:solidFill>
              </a:rPr>
              <a:t>введена </a:t>
            </a:r>
            <a:r>
              <a:rPr lang="ru-RU" sz="1600" b="0" dirty="0">
                <a:solidFill>
                  <a:schemeClr val="tx1"/>
                </a:solidFill>
              </a:rPr>
              <a:t>на всей территории Российской </a:t>
            </a:r>
            <a:r>
              <a:rPr lang="ru-RU" sz="1600" b="0" dirty="0" smtClean="0">
                <a:solidFill>
                  <a:schemeClr val="tx1"/>
                </a:solidFill>
              </a:rPr>
              <a:t>Федерации</a:t>
            </a:r>
            <a:endParaRPr lang="ru-RU" sz="1600" b="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9200" y="3195268"/>
            <a:ext cx="529258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</a:t>
            </a:r>
            <a:r>
              <a:rPr lang="ru-RU" dirty="0" smtClean="0"/>
              <a:t>. ориентирована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5116" y="4437112"/>
            <a:ext cx="5292588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2. распространяется: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2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864166" cy="623676"/>
          </a:xfrm>
        </p:spPr>
        <p:txBody>
          <a:bodyPr/>
          <a:lstStyle/>
          <a:p>
            <a:pPr algn="ctr">
              <a:lnSpc>
                <a:spcPts val="2900"/>
              </a:lnSpc>
            </a:pPr>
            <a:r>
              <a:rPr lang="ru-RU" sz="2000" dirty="0" smtClean="0">
                <a:solidFill>
                  <a:schemeClr val="tx2"/>
                </a:solidFill>
              </a:rPr>
              <a:t>Особенности  применения и ограничения при применении УСН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1964" y="1835500"/>
            <a:ext cx="2376264" cy="11614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16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799459"/>
              </p:ext>
            </p:extLst>
          </p:nvPr>
        </p:nvGraphicFramePr>
        <p:xfrm>
          <a:off x="5292080" y="3933056"/>
          <a:ext cx="309634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sz="1400" b="1" dirty="0" smtClean="0">
              <a:solidFill>
                <a:srgbClr val="FFFF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3</a:t>
            </a: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0857251"/>
              </p:ext>
            </p:extLst>
          </p:nvPr>
        </p:nvGraphicFramePr>
        <p:xfrm>
          <a:off x="4067944" y="4005064"/>
          <a:ext cx="4137606" cy="2499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Схема 32"/>
          <p:cNvGraphicFramePr/>
          <p:nvPr>
            <p:extLst>
              <p:ext uri="{D42A27DB-BD31-4B8C-83A1-F6EECF244321}">
                <p14:modId xmlns:p14="http://schemas.microsoft.com/office/powerpoint/2010/main" val="3973741061"/>
              </p:ext>
            </p:extLst>
          </p:nvPr>
        </p:nvGraphicFramePr>
        <p:xfrm>
          <a:off x="485262" y="1442482"/>
          <a:ext cx="7823700" cy="4902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7584" y="1240452"/>
            <a:ext cx="4968552" cy="31773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dirty="0" smtClean="0">
                <a:latin typeface="+mj-lt"/>
                <a:ea typeface="+mj-ea"/>
                <a:cs typeface="+mj-cs"/>
              </a:rPr>
              <a:t>УСН применяется в добровольном порядке</a:t>
            </a:r>
            <a:endParaRPr kumimoji="0" lang="ru-RU" sz="4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12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2C4A87-A01D-4F22-955E-864C60B2258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980728"/>
            <a:ext cx="676875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УСН освобождает налогоплательщиков от </a:t>
            </a:r>
            <a:r>
              <a:rPr lang="ru-RU" sz="1600" b="1" dirty="0" smtClean="0"/>
              <a:t>уплаты :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628800"/>
            <a:ext cx="61206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665412"/>
            <a:ext cx="6192688" cy="93610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360" y="1628800"/>
            <a:ext cx="7600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налога </a:t>
            </a:r>
            <a:r>
              <a:rPr lang="ru-RU" sz="1600" dirty="0"/>
              <a:t>на </a:t>
            </a:r>
            <a:r>
              <a:rPr lang="ru-RU" sz="1600" dirty="0" smtClean="0"/>
              <a:t>прибыль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НДФЛ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НДС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налога на имущество 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60376" y="2852936"/>
            <a:ext cx="659194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sz="1600" dirty="0" smtClean="0"/>
              <a:t>Обязаны уплачивать  налог на имущество :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356992"/>
            <a:ext cx="66967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 организации в </a:t>
            </a:r>
            <a:r>
              <a:rPr lang="ru-RU" sz="1400" dirty="0"/>
              <a:t>отношении объектов недвижимости, налоговая база по которым определяется </a:t>
            </a:r>
            <a:r>
              <a:rPr lang="ru-RU" sz="1400" b="1" dirty="0"/>
              <a:t>как их кадастровая </a:t>
            </a:r>
            <a:r>
              <a:rPr lang="ru-RU" sz="1400" b="1" dirty="0" smtClean="0"/>
              <a:t>стоимость</a:t>
            </a:r>
            <a:r>
              <a:rPr lang="ru-RU" sz="1400" dirty="0" smtClean="0"/>
              <a:t> 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 </a:t>
            </a:r>
            <a:r>
              <a:rPr lang="ru-RU" sz="1400" dirty="0"/>
              <a:t>ИП, </a:t>
            </a:r>
            <a:r>
              <a:rPr lang="ru-RU" sz="1400" dirty="0" smtClean="0"/>
              <a:t>в </a:t>
            </a:r>
            <a:r>
              <a:rPr lang="ru-RU" sz="1400" dirty="0"/>
              <a:t>отношении объектов недвижимости </a:t>
            </a:r>
            <a:r>
              <a:rPr lang="ru-RU" sz="1400" b="1" dirty="0"/>
              <a:t>налоговая база по которым определяется как их кадастровая стоимость</a:t>
            </a:r>
            <a:r>
              <a:rPr lang="ru-RU" sz="1400" dirty="0"/>
              <a:t>, которые включены в перечень, определяемый </a:t>
            </a:r>
            <a:r>
              <a:rPr lang="ru-RU" sz="1400" dirty="0" smtClean="0"/>
              <a:t>п</a:t>
            </a:r>
            <a:r>
              <a:rPr lang="ru-RU" sz="1400" dirty="0"/>
              <a:t>. 7 ст. 378.2 НК РФ.</a:t>
            </a:r>
          </a:p>
          <a:p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6360" y="4653136"/>
            <a:ext cx="637592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Налоговый учет при УСН ведется в упрощенном порядке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78280" y="522920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показатели деятельности налогоплательщика отражаются только в </a:t>
            </a:r>
            <a:r>
              <a:rPr lang="ru-RU" sz="1400" b="1" dirty="0" smtClean="0"/>
              <a:t>Книге </a:t>
            </a:r>
            <a:r>
              <a:rPr lang="ru-RU" sz="1400" b="1" dirty="0"/>
              <a:t>учета доходов и </a:t>
            </a:r>
            <a:r>
              <a:rPr lang="ru-RU" sz="1400" b="1" dirty="0" smtClean="0"/>
              <a:t>расходов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соблюдаются </a:t>
            </a:r>
            <a:r>
              <a:rPr lang="ru-RU" sz="1400" dirty="0"/>
              <a:t>правила ведения кассовых </a:t>
            </a:r>
            <a:r>
              <a:rPr lang="ru-RU" sz="1400" dirty="0" smtClean="0"/>
              <a:t>операций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3207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2C4A87-A01D-4F22-955E-864C60B2258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764704"/>
            <a:ext cx="784887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Для перехода на УСН 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2236" y="1412776"/>
            <a:ext cx="66700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500" dirty="0" smtClean="0"/>
              <a:t>необходимо </a:t>
            </a:r>
            <a:r>
              <a:rPr lang="ru-RU" sz="1500" dirty="0"/>
              <a:t>выполнять все </a:t>
            </a:r>
            <a:r>
              <a:rPr lang="ru-RU" sz="1500" dirty="0" smtClean="0"/>
              <a:t> вышеперечисленные </a:t>
            </a:r>
            <a:r>
              <a:rPr lang="ru-RU" sz="1500" dirty="0"/>
              <a:t>условия </a:t>
            </a:r>
            <a:endParaRPr lang="ru-RU" sz="15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500" dirty="0" smtClean="0"/>
              <a:t>вовремя </a:t>
            </a:r>
            <a:r>
              <a:rPr lang="ru-RU" sz="1500" dirty="0"/>
              <a:t>подать уведомление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2236" y="2132856"/>
            <a:ext cx="775020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Срок подачи </a:t>
            </a:r>
            <a:r>
              <a:rPr lang="ru-RU" dirty="0" smtClean="0"/>
              <a:t>уведомления: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2236" y="2852936"/>
            <a:ext cx="7606188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sz="1500" dirty="0" smtClean="0"/>
              <a:t>не </a:t>
            </a:r>
            <a:r>
              <a:rPr lang="ru-RU" sz="1500" dirty="0"/>
              <a:t>позднее 31 декабря календарного года, предшествующего календарному году, начиная с которого налогоплательщик переходит на упрощенную систему </a:t>
            </a:r>
            <a:r>
              <a:rPr lang="ru-RU" sz="1500" dirty="0" smtClean="0"/>
              <a:t>налогообложения </a:t>
            </a:r>
            <a:endParaRPr lang="ru-RU" sz="1500" dirty="0"/>
          </a:p>
          <a:p>
            <a:r>
              <a:rPr lang="ru-RU" sz="1500" dirty="0" smtClean="0"/>
              <a:t>•  вновь </a:t>
            </a:r>
            <a:r>
              <a:rPr lang="ru-RU" sz="1500" dirty="0"/>
              <a:t>созданная организация и вновь зарегистрированный ИП  вправе уведомить о переходе на УСН  не позднее 30 календарных дней с даты постановки на учет в налоговом </a:t>
            </a:r>
            <a:r>
              <a:rPr lang="ru-RU" sz="1500" dirty="0" smtClean="0"/>
              <a:t>органе </a:t>
            </a:r>
            <a:endParaRPr lang="ru-RU" sz="1500" dirty="0"/>
          </a:p>
          <a:p>
            <a:r>
              <a:rPr lang="ru-RU" sz="1500" dirty="0" smtClean="0"/>
              <a:t>• в </a:t>
            </a:r>
            <a:r>
              <a:rPr lang="ru-RU" sz="1500" dirty="0"/>
              <a:t>уведомлении налогоплательщик указывает выбранный им объект налогообложения «Доходы» «Доходы-расходы»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07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27732"/>
          </a:xfrm>
        </p:spPr>
        <p:txBody>
          <a:bodyPr>
            <a:normAutofit fontScale="90000"/>
          </a:bodyPr>
          <a:lstStyle/>
          <a:p>
            <a:pPr lvl="0" algn="ctr">
              <a:lnSpc>
                <a:spcPts val="3300"/>
              </a:lnSpc>
            </a:pPr>
            <a:r>
              <a:rPr lang="ru-RU" sz="3300" dirty="0">
                <a:solidFill>
                  <a:schemeClr val="tx2"/>
                </a:solidFill>
              </a:rPr>
              <a:t>Налоговые ставки. Налоговые </a:t>
            </a:r>
            <a:r>
              <a:rPr lang="ru-RU" sz="3300" dirty="0" smtClean="0">
                <a:solidFill>
                  <a:schemeClr val="tx2"/>
                </a:solidFill>
              </a:rPr>
              <a:t>каникулы</a:t>
            </a:r>
            <a:r>
              <a:rPr lang="ru-RU" sz="2000" dirty="0" smtClean="0">
                <a:solidFill>
                  <a:schemeClr val="tx2"/>
                </a:solidFill>
              </a:rPr>
              <a:t/>
            </a:r>
            <a:br>
              <a:rPr lang="ru-RU" sz="2000" dirty="0" smtClean="0">
                <a:solidFill>
                  <a:schemeClr val="tx2"/>
                </a:solidFill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539552" y="1628800"/>
            <a:ext cx="3692772" cy="4695797"/>
          </a:xfrm>
        </p:spPr>
        <p:txBody>
          <a:bodyPr/>
          <a:lstStyle/>
          <a:p>
            <a:r>
              <a:rPr lang="ru-RU" sz="1500" b="1" dirty="0">
                <a:solidFill>
                  <a:schemeClr val="tx1"/>
                </a:solidFill>
              </a:rPr>
              <a:t>Размер налоговой ставки зависит</a:t>
            </a:r>
            <a:r>
              <a:rPr lang="ru-RU" sz="1500" b="1" dirty="0" smtClean="0">
                <a:solidFill>
                  <a:schemeClr val="tx1"/>
                </a:solidFill>
              </a:rPr>
              <a:t>:</a:t>
            </a:r>
            <a:r>
              <a:rPr lang="ru-RU" sz="1200" b="1" dirty="0" smtClean="0">
                <a:solidFill>
                  <a:schemeClr val="tx1"/>
                </a:solidFill>
              </a:rPr>
              <a:t> </a:t>
            </a:r>
          </a:p>
          <a:p>
            <a:pPr marL="4889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от </a:t>
            </a:r>
            <a:r>
              <a:rPr lang="ru-RU" sz="1200" dirty="0">
                <a:solidFill>
                  <a:schemeClr val="tx1"/>
                </a:solidFill>
              </a:rPr>
              <a:t>выбранного налогоплательщиком объекта </a:t>
            </a:r>
            <a:r>
              <a:rPr lang="ru-RU" sz="1200" dirty="0" smtClean="0">
                <a:solidFill>
                  <a:schemeClr val="tx1"/>
                </a:solidFill>
              </a:rPr>
              <a:t>налогообложения</a:t>
            </a:r>
            <a:endParaRPr lang="ru-RU" sz="1200" dirty="0">
              <a:solidFill>
                <a:schemeClr val="tx1"/>
              </a:solidFill>
            </a:endParaRPr>
          </a:p>
          <a:p>
            <a:pPr marL="4889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осуществляемого </a:t>
            </a:r>
            <a:r>
              <a:rPr lang="ru-RU" sz="1200" dirty="0">
                <a:solidFill>
                  <a:schemeClr val="tx1"/>
                </a:solidFill>
              </a:rPr>
              <a:t>вида предпринимательской </a:t>
            </a:r>
            <a:r>
              <a:rPr lang="ru-RU" sz="1200" dirty="0" smtClean="0">
                <a:solidFill>
                  <a:schemeClr val="tx1"/>
                </a:solidFill>
              </a:rPr>
              <a:t>деятельности</a:t>
            </a:r>
          </a:p>
          <a:p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801487" cy="4695797"/>
          </a:xfrm>
        </p:spPr>
        <p:txBody>
          <a:bodyPr/>
          <a:lstStyle/>
          <a:p>
            <a:r>
              <a:rPr lang="ru-RU" sz="1500" b="1" dirty="0">
                <a:solidFill>
                  <a:schemeClr val="tx1"/>
                </a:solidFill>
              </a:rPr>
              <a:t>Налоговые каникулы </a:t>
            </a:r>
            <a:r>
              <a:rPr lang="ru-RU" sz="1500" dirty="0">
                <a:solidFill>
                  <a:schemeClr val="tx1"/>
                </a:solidFill>
              </a:rPr>
              <a:t>– это применение налоговой ставки 0%  непрерывно в течение 2-х налоговых периодов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84168" y="2492896"/>
            <a:ext cx="360040" cy="457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2996952"/>
            <a:ext cx="367240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/>
              <a:t>«Доходы, уменьшенные на величину расходов</a:t>
            </a:r>
            <a:r>
              <a:rPr lang="ru-RU" sz="1500" dirty="0" smtClean="0"/>
              <a:t>» налоговая ставка </a:t>
            </a:r>
          </a:p>
          <a:p>
            <a:r>
              <a:rPr lang="ru-RU" sz="1400" dirty="0" smtClean="0"/>
              <a:t>5% , 15%, 12% в зависимости от вида деятельности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5860" y="4293096"/>
            <a:ext cx="3672408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/>
              <a:t>«Доход» налоговая ставка</a:t>
            </a:r>
          </a:p>
          <a:p>
            <a:pPr algn="ctr"/>
            <a:r>
              <a:rPr lang="ru-RU" sz="1400" dirty="0" smtClean="0"/>
              <a:t>2%,5%,6% </a:t>
            </a:r>
            <a:r>
              <a:rPr lang="ru-RU" sz="1400" dirty="0"/>
              <a:t>в зависимости от вида </a:t>
            </a:r>
            <a:r>
              <a:rPr lang="ru-RU" sz="1400" dirty="0" smtClean="0"/>
              <a:t>деятельности </a:t>
            </a:r>
            <a:endParaRPr lang="ru-RU" sz="1400" dirty="0"/>
          </a:p>
          <a:p>
            <a:pPr algn="ctr"/>
            <a:endParaRPr lang="ru-RU" sz="15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2996952"/>
            <a:ext cx="3456384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Налоговые каникулы установлены для </a:t>
            </a:r>
            <a:r>
              <a:rPr lang="ru-RU" sz="1400" dirty="0"/>
              <a:t>ИП, </a:t>
            </a:r>
            <a:r>
              <a:rPr lang="ru-RU" sz="1400" dirty="0" smtClean="0"/>
              <a:t>у которых не </a:t>
            </a:r>
            <a:r>
              <a:rPr lang="ru-RU" sz="1400" dirty="0"/>
              <a:t>менее 70 процентов </a:t>
            </a:r>
            <a:r>
              <a:rPr lang="ru-RU" sz="1400" dirty="0" smtClean="0"/>
              <a:t>составил </a:t>
            </a:r>
            <a:r>
              <a:rPr lang="ru-RU" sz="1400" dirty="0"/>
              <a:t>доход от осуществления </a:t>
            </a:r>
            <a:r>
              <a:rPr lang="ru-RU" sz="1400" dirty="0" smtClean="0"/>
              <a:t>отдельных видов в  деятельности.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4293096"/>
            <a:ext cx="3744416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 smtClean="0"/>
          </a:p>
          <a:p>
            <a:pPr algn="ctr"/>
            <a:endParaRPr lang="ru-RU" sz="900" dirty="0"/>
          </a:p>
          <a:p>
            <a:pPr algn="ctr"/>
            <a:endParaRPr lang="ru-RU" sz="900" dirty="0" smtClean="0"/>
          </a:p>
          <a:p>
            <a:pPr algn="ctr"/>
            <a:endParaRPr lang="ru-RU" sz="900" dirty="0"/>
          </a:p>
          <a:p>
            <a:pPr algn="ctr"/>
            <a:endParaRPr lang="ru-RU" sz="900" dirty="0" smtClean="0"/>
          </a:p>
          <a:p>
            <a:pPr algn="ctr"/>
            <a:r>
              <a:rPr lang="ru-RU" sz="1200" dirty="0" smtClean="0"/>
              <a:t>Ограничения: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ставка  </a:t>
            </a:r>
            <a:r>
              <a:rPr lang="ru-RU" sz="1200" dirty="0"/>
              <a:t>0 %  применяется  со дня государственной регистрации в качестве  ИП  непрерывно не более двух налоговых периодов;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средняя </a:t>
            </a:r>
            <a:r>
              <a:rPr lang="ru-RU" sz="1200" dirty="0"/>
              <a:t>численность работников  не должна превышать за налоговый период  15 человек по всем видам предпринимательской деятельности, </a:t>
            </a:r>
            <a:r>
              <a:rPr lang="ru-RU" sz="1200" dirty="0" smtClean="0"/>
              <a:t> </a:t>
            </a:r>
            <a:endParaRPr lang="ru-RU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предельный </a:t>
            </a:r>
            <a:r>
              <a:rPr lang="ru-RU" sz="1200" dirty="0"/>
              <a:t>размер доходов от реализации не должен превышать  15 млн. руб. </a:t>
            </a:r>
            <a:endParaRPr lang="ru-RU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7284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247" y="440140"/>
            <a:ext cx="7337192" cy="1105803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835500"/>
            <a:ext cx="2376264" cy="11614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76672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tx2"/>
                </a:solidFill>
              </a:rPr>
              <a:t>Основные показатели применения УСН в 2017 году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9796" y="1916832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 smtClean="0"/>
              <a:t>Количество </a:t>
            </a:r>
            <a:r>
              <a:rPr lang="ru-RU" sz="1500" dirty="0"/>
              <a:t>налогоплательщиков, применяющих УСН </a:t>
            </a:r>
            <a:r>
              <a:rPr lang="ru-RU" sz="1500" dirty="0" smtClean="0"/>
              <a:t>за период 2016-2017 (ед.)</a:t>
            </a:r>
            <a:endParaRPr lang="ru-RU" sz="15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89152" y="1919511"/>
            <a:ext cx="33699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/>
              <a:t>Общая сумма поступившего по упрощенной системе налога </a:t>
            </a:r>
            <a:r>
              <a:rPr lang="ru-RU" sz="1500" dirty="0" smtClean="0"/>
              <a:t>за период 2016-2017 (тыс.руб.)</a:t>
            </a:r>
            <a:endParaRPr lang="ru-RU" sz="1500" dirty="0"/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678684"/>
              </p:ext>
            </p:extLst>
          </p:nvPr>
        </p:nvGraphicFramePr>
        <p:xfrm>
          <a:off x="4391784" y="2852936"/>
          <a:ext cx="4248668" cy="2455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3460141"/>
              </p:ext>
            </p:extLst>
          </p:nvPr>
        </p:nvGraphicFramePr>
        <p:xfrm>
          <a:off x="251520" y="2481898"/>
          <a:ext cx="4145592" cy="2603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4914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39DDAF-0AF6-4ABE-B83B-8554047649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60321"/>
            <a:ext cx="49685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Количество налогоплательщиков юридических лиц и ИП, </a:t>
            </a:r>
            <a:r>
              <a:rPr lang="ru-RU" sz="1500" dirty="0"/>
              <a:t>применяющих УСН </a:t>
            </a:r>
            <a:r>
              <a:rPr lang="ru-RU" sz="1500" dirty="0" smtClean="0"/>
              <a:t>за период 2016-2017 (ед.)</a:t>
            </a:r>
            <a:r>
              <a:rPr lang="en-US" sz="1500" dirty="0" smtClean="0"/>
              <a:t> </a:t>
            </a:r>
            <a:endParaRPr lang="ru-RU" sz="1500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3717032"/>
            <a:ext cx="3888432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Статистика по выбранному объекту</a:t>
            </a:r>
            <a:r>
              <a:rPr kumimoji="0" lang="ru-RU" sz="15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налогообложения УСН за период 2016-2017 (ед.)</a:t>
            </a:r>
            <a:endParaRPr kumimoji="0" lang="ru-RU" sz="15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797878"/>
              </p:ext>
            </p:extLst>
          </p:nvPr>
        </p:nvGraphicFramePr>
        <p:xfrm>
          <a:off x="539552" y="1292801"/>
          <a:ext cx="5562600" cy="2404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6301791"/>
              </p:ext>
            </p:extLst>
          </p:nvPr>
        </p:nvGraphicFramePr>
        <p:xfrm>
          <a:off x="2555776" y="4293096"/>
          <a:ext cx="51480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6867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3247" y="440140"/>
            <a:ext cx="7337192" cy="1105803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ru-RU" sz="20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590059913"/>
              </p:ext>
            </p:extLst>
          </p:nvPr>
        </p:nvGraphicFramePr>
        <p:xfrm>
          <a:off x="827584" y="1558189"/>
          <a:ext cx="7488832" cy="4823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5772" y="1442481"/>
            <a:ext cx="2160240" cy="2314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43301" y="4350848"/>
            <a:ext cx="930201" cy="230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9711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8424" y="60932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74916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Характерные нарушения, выявляемые налоговыми органами республики при осуществлении налогового администрирования плательщиков УСН </a:t>
            </a:r>
          </a:p>
        </p:txBody>
      </p:sp>
    </p:spTree>
    <p:extLst>
      <p:ext uri="{BB962C8B-B14F-4D97-AF65-F5344CB8AC3E}">
        <p14:creationId xmlns:p14="http://schemas.microsoft.com/office/powerpoint/2010/main" val="344566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17112</TotalTime>
  <Words>759</Words>
  <Application>Microsoft Office PowerPoint</Application>
  <PresentationFormat>Экран (4:3)</PresentationFormat>
  <Paragraphs>112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3_Present_FNS2012_A4</vt:lpstr>
      <vt:lpstr>  Особенности администрирования плательщиков, применяющих упрощенную систему налогообложения </vt:lpstr>
      <vt:lpstr>Правовые основы применения налогоплательщиками республики УСН</vt:lpstr>
      <vt:lpstr>Особенности  применения и ограничения при применении УСН</vt:lpstr>
      <vt:lpstr>Презентация PowerPoint</vt:lpstr>
      <vt:lpstr>Презентация PowerPoint</vt:lpstr>
      <vt:lpstr>Налоговые ставки. Налоговые каникулы </vt:lpstr>
      <vt:lpstr> </vt:lpstr>
      <vt:lpstr>Презентация PowerPoint</vt:lpstr>
      <vt:lpstr>  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Предпосылки применения рискоориентированного подхода</dc:title>
  <dc:creator>Сатин Дмитрий Станиславович</dc:creator>
  <cp:lastModifiedBy>Иванчик Владимир Николаевич</cp:lastModifiedBy>
  <cp:revision>997</cp:revision>
  <cp:lastPrinted>2018-02-26T11:07:56Z</cp:lastPrinted>
  <dcterms:created xsi:type="dcterms:W3CDTF">2013-10-27T06:34:00Z</dcterms:created>
  <dcterms:modified xsi:type="dcterms:W3CDTF">2018-02-26T11:23:23Z</dcterms:modified>
</cp:coreProperties>
</file>