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  <p:sldMasterId id="2147483684" r:id="rId2"/>
    <p:sldMasterId id="2147483696" r:id="rId3"/>
    <p:sldMasterId id="2147484661" r:id="rId4"/>
  </p:sldMasterIdLst>
  <p:notesMasterIdLst>
    <p:notesMasterId r:id="rId13"/>
  </p:notesMasterIdLst>
  <p:sldIdLst>
    <p:sldId id="447" r:id="rId5"/>
    <p:sldId id="465" r:id="rId6"/>
    <p:sldId id="469" r:id="rId7"/>
    <p:sldId id="470" r:id="rId8"/>
    <p:sldId id="472" r:id="rId9"/>
    <p:sldId id="473" r:id="rId10"/>
    <p:sldId id="471" r:id="rId11"/>
    <p:sldId id="448" r:id="rId12"/>
  </p:sldIdLst>
  <p:sldSz cx="9144000" cy="6858000" type="screen4x3"/>
  <p:notesSz cx="6808788" cy="99409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AA9"/>
    <a:srgbClr val="1F4E79"/>
    <a:srgbClr val="3E699D"/>
    <a:srgbClr val="C00000"/>
    <a:srgbClr val="006600"/>
    <a:srgbClr val="00B050"/>
    <a:srgbClr val="339933"/>
    <a:srgbClr val="000000"/>
    <a:srgbClr val="B14141"/>
    <a:srgbClr val="BE4E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91EBBBCC-DAD2-459C-BE2E-F6DE35CF9A28}" styleName="Темный стиль 2 -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Темный стиль 2 -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31" autoAdjust="0"/>
    <p:restoredTop sz="94628" autoAdjust="0"/>
  </p:normalViewPr>
  <p:slideViewPr>
    <p:cSldViewPr>
      <p:cViewPr>
        <p:scale>
          <a:sx n="110" d="100"/>
          <a:sy n="110" d="100"/>
        </p:scale>
        <p:origin x="-1656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8"/>
            <a:ext cx="2950583" cy="497367"/>
          </a:xfrm>
          <a:prstGeom prst="rect">
            <a:avLst/>
          </a:prstGeom>
        </p:spPr>
        <p:txBody>
          <a:bodyPr vert="horz" lIns="92448" tIns="46224" rIns="92448" bIns="4622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592" y="8"/>
            <a:ext cx="2950583" cy="497367"/>
          </a:xfrm>
          <a:prstGeom prst="rect">
            <a:avLst/>
          </a:prstGeom>
        </p:spPr>
        <p:txBody>
          <a:bodyPr vert="horz" lIns="92448" tIns="46224" rIns="92448" bIns="4622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003DBE4-B52B-44C5-A990-2D9C531D824E}" type="datetimeFigureOut">
              <a:rPr lang="ru-RU"/>
              <a:pPr>
                <a:defRPr/>
              </a:pPr>
              <a:t>03.12.2025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7713"/>
            <a:ext cx="4967288" cy="37258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8" tIns="46224" rIns="92448" bIns="46224" rtlCol="0" anchor="ctr"/>
          <a:lstStyle/>
          <a:p>
            <a:pPr lvl="0"/>
            <a:endParaRPr lang="ru-RU" noProof="0" dirty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913" y="4722582"/>
            <a:ext cx="5448968" cy="4471497"/>
          </a:xfrm>
          <a:prstGeom prst="rect">
            <a:avLst/>
          </a:prstGeom>
        </p:spPr>
        <p:txBody>
          <a:bodyPr vert="horz" lIns="92448" tIns="46224" rIns="92448" bIns="46224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4" y="9441965"/>
            <a:ext cx="2950583" cy="497367"/>
          </a:xfrm>
          <a:prstGeom prst="rect">
            <a:avLst/>
          </a:prstGeom>
        </p:spPr>
        <p:txBody>
          <a:bodyPr vert="horz" lIns="92448" tIns="46224" rIns="92448" bIns="4622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592" y="9441965"/>
            <a:ext cx="2950583" cy="497367"/>
          </a:xfrm>
          <a:prstGeom prst="rect">
            <a:avLst/>
          </a:prstGeom>
        </p:spPr>
        <p:txBody>
          <a:bodyPr vert="horz" lIns="92448" tIns="46224" rIns="92448" bIns="4622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E52DE7E-2463-4B80-9268-C678072E158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80231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35AEC-6240-45D3-A78A-C8D4CECEF4CF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7738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AD93B-E4CA-4ECB-A2B7-4A1BB0D5A92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920042-BC60-4839-BD8F-01E7BC740B6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0064F5-9C00-4302-931B-ABD63F26BE8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59E92-38F0-4E8A-BE7E-9F83AACD502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3088" y="110842"/>
            <a:ext cx="7203506" cy="912616"/>
          </a:xfrm>
        </p:spPr>
        <p:txBody>
          <a:bodyPr/>
          <a:lstStyle>
            <a:lvl1pPr>
              <a:defRPr>
                <a:solidFill>
                  <a:srgbClr val="104E72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3088" y="1363925"/>
            <a:ext cx="8482012" cy="4818761"/>
          </a:xfrm>
        </p:spPr>
        <p:txBody>
          <a:bodyPr lIns="0" tIns="0" rIns="0" bIns="0"/>
          <a:lstStyle>
            <a:lvl1pPr marL="176213" indent="-176213">
              <a:buClr>
                <a:srgbClr val="C00000"/>
              </a:buClr>
              <a:buFont typeface="Arial" pitchFamily="34" charset="0"/>
              <a:buChar char="•"/>
              <a:defRPr sz="2800" b="1"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1pPr>
            <a:lvl2pPr marL="360363" indent="-184150">
              <a:buClr>
                <a:srgbClr val="2685C5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2pPr>
            <a:lvl3pPr marL="536575" indent="-176213">
              <a:buClr>
                <a:srgbClr val="C00000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3pPr>
            <a:lvl4pPr marL="720725" indent="-184150">
              <a:buClr>
                <a:srgbClr val="2685C5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4pPr>
            <a:lvl5pPr marL="896938" indent="-176213">
              <a:buClr>
                <a:srgbClr val="C00000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6921500" y="6323013"/>
            <a:ext cx="2133600" cy="365125"/>
          </a:xfrm>
        </p:spPr>
        <p:txBody>
          <a:bodyPr rIns="0"/>
          <a:lstStyle>
            <a:lvl1pPr>
              <a:defRPr sz="1600" i="0"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A7A41C9-34D2-406C-B697-A05E74B4165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CB0E8-1212-4511-9BA9-4CAE7A95A04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BBDB4-CE15-429B-A91F-DAF49B812AD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FCA9D-8F5D-41D1-BC99-93FE1E1D074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DB9AC-CDB1-41D1-8944-CDB738B5F8F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69C8BB-1265-4BC9-87C4-B1EE1F87ADF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7C450-58BE-422E-A5A8-CD6B7A87B79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3088" y="110842"/>
            <a:ext cx="7203506" cy="912616"/>
          </a:xfrm>
        </p:spPr>
        <p:txBody>
          <a:bodyPr/>
          <a:lstStyle>
            <a:lvl1pPr>
              <a:defRPr>
                <a:solidFill>
                  <a:srgbClr val="104E72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3088" y="1363925"/>
            <a:ext cx="8482012" cy="4818761"/>
          </a:xfrm>
        </p:spPr>
        <p:txBody>
          <a:bodyPr lIns="0" tIns="0" rIns="0" bIns="0"/>
          <a:lstStyle>
            <a:lvl1pPr marL="176213" indent="-176213">
              <a:buClr>
                <a:srgbClr val="C00000"/>
              </a:buClr>
              <a:buFont typeface="Arial" pitchFamily="34" charset="0"/>
              <a:buChar char="•"/>
              <a:defRPr sz="2800" b="1"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1pPr>
            <a:lvl2pPr marL="360363" indent="-184150">
              <a:buClr>
                <a:srgbClr val="2685C5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2pPr>
            <a:lvl3pPr marL="536575" indent="-176213">
              <a:buClr>
                <a:srgbClr val="C00000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3pPr>
            <a:lvl4pPr marL="720725" indent="-184150">
              <a:buClr>
                <a:srgbClr val="2685C5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4pPr>
            <a:lvl5pPr marL="896938" indent="-176213">
              <a:buClr>
                <a:srgbClr val="C00000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6921500" y="6323013"/>
            <a:ext cx="2133600" cy="365125"/>
          </a:xfrm>
        </p:spPr>
        <p:txBody>
          <a:bodyPr rIns="0"/>
          <a:lstStyle>
            <a:lvl1pPr>
              <a:defRPr sz="1600" i="0"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A6B5A95-5B05-473E-88E2-2B98CBECC30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77C09-91FC-4580-8762-1E93BD604E7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6C5FD2-4543-46E9-A0FC-AE6670E32FF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BB97E2-4CCD-4505-BD8C-976DB63E124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50B735-57BC-4261-BA74-DB76D57B73B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3088" y="110842"/>
            <a:ext cx="7203506" cy="912616"/>
          </a:xfrm>
        </p:spPr>
        <p:txBody>
          <a:bodyPr/>
          <a:lstStyle>
            <a:lvl1pPr>
              <a:defRPr>
                <a:solidFill>
                  <a:srgbClr val="104E72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3088" y="1363925"/>
            <a:ext cx="8482012" cy="4818761"/>
          </a:xfrm>
        </p:spPr>
        <p:txBody>
          <a:bodyPr lIns="0" tIns="0" rIns="0" bIns="0"/>
          <a:lstStyle>
            <a:lvl1pPr marL="176213" indent="-176213">
              <a:buClr>
                <a:srgbClr val="C00000"/>
              </a:buClr>
              <a:buFont typeface="Arial" pitchFamily="34" charset="0"/>
              <a:buChar char="•"/>
              <a:defRPr sz="2800" b="1"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1pPr>
            <a:lvl2pPr marL="360363" indent="-184150">
              <a:buClr>
                <a:srgbClr val="2685C5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2pPr>
            <a:lvl3pPr marL="536575" indent="-176213">
              <a:buClr>
                <a:srgbClr val="C00000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3pPr>
            <a:lvl4pPr marL="720725" indent="-184150">
              <a:buClr>
                <a:srgbClr val="2685C5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4pPr>
            <a:lvl5pPr marL="896938" indent="-176213">
              <a:buClr>
                <a:srgbClr val="C00000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6921500" y="6323013"/>
            <a:ext cx="2133600" cy="365125"/>
          </a:xfrm>
        </p:spPr>
        <p:txBody>
          <a:bodyPr rIns="0"/>
          <a:lstStyle>
            <a:lvl1pPr>
              <a:defRPr sz="1600" i="0"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FE9032C-1415-41F2-8CEB-080EEC08878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C78E8C-80D7-4BBD-803A-4AB7C873D41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9ABA3-6A37-4CC3-814C-60CCB690F29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760ACE-5F43-44E1-9B3C-8E7A0704810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B356A-DFF8-4A83-AD6B-5971841E4F5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90D96B-5AD5-4A50-B1BD-5E7D799EDCD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15D54C-66C6-4DBD-9AB3-DEFAA1A66A0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83B01-6409-4EE3-B2B0-D3FB6233757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732E8-0E83-4490-AF70-21B4CB99495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977C9F-8E5F-4DA4-8902-67D505FC039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385CD9-56B7-4651-90FC-0E1D4ED207A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1588"/>
            <a:ext cx="9142412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63689"/>
            <a:ext cx="7772400" cy="1470025"/>
          </a:xfrm>
        </p:spPr>
        <p:txBody>
          <a:bodyPr>
            <a:normAutofit/>
          </a:bodyPr>
          <a:lstStyle>
            <a:lvl1pPr>
              <a:defRPr sz="5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865834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 b="0">
                <a:solidFill>
                  <a:schemeClr val="bg1"/>
                </a:solidFill>
                <a:latin typeface="+mj-lt"/>
              </a:defRPr>
            </a:lvl1pPr>
            <a:lvl2pPr marL="4571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Образец подзаголовка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1588"/>
            <a:ext cx="9142412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9"/>
          <p:cNvSpPr txBox="1"/>
          <p:nvPr/>
        </p:nvSpPr>
        <p:spPr>
          <a:xfrm>
            <a:off x="5926138" y="5127625"/>
            <a:ext cx="923925" cy="376238"/>
          </a:xfrm>
          <a:prstGeom prst="rect">
            <a:avLst/>
          </a:prstGeom>
          <a:noFill/>
        </p:spPr>
        <p:txBody>
          <a:bodyPr lIns="80147" tIns="40074" rIns="80147" bIns="40074"/>
          <a:lstStyle/>
          <a:p>
            <a:pPr>
              <a:defRPr/>
            </a:pPr>
            <a:endParaRPr lang="ru-RU" dirty="0">
              <a:latin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35" y="1606871"/>
            <a:ext cx="7320689" cy="4829253"/>
          </a:xfrm>
        </p:spPr>
        <p:txBody>
          <a:bodyPr/>
          <a:lstStyle>
            <a:lvl1pPr marL="318641" indent="0">
              <a:buFontTx/>
              <a:buNone/>
              <a:defRPr b="1">
                <a:latin typeface="+mj-lt"/>
              </a:defRPr>
            </a:lvl1pPr>
            <a:lvl2pPr marL="315858" indent="2783">
              <a:defRPr>
                <a:latin typeface="+mj-lt"/>
              </a:defRPr>
            </a:lvl2pPr>
            <a:lvl3pPr marL="551012" indent="-228197">
              <a:tabLst/>
              <a:defRPr>
                <a:latin typeface="+mj-lt"/>
              </a:defRPr>
            </a:lvl3pPr>
            <a:lvl4pPr marL="0" indent="315858">
              <a:lnSpc>
                <a:spcPts val="1578"/>
              </a:lnSpc>
              <a:spcBef>
                <a:spcPts val="351"/>
              </a:spcBef>
              <a:defRPr>
                <a:latin typeface="+mj-lt"/>
              </a:defRPr>
            </a:lvl4pPr>
            <a:lvl5pPr>
              <a:lnSpc>
                <a:spcPts val="1578"/>
              </a:lnSpc>
              <a:spcBef>
                <a:spcPts val="35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822635" y="501069"/>
            <a:ext cx="7337192" cy="1105803"/>
          </a:xfrm>
        </p:spPr>
        <p:txBody>
          <a:bodyPr/>
          <a:lstStyle>
            <a:lvl1pPr marL="0" marR="0" indent="0" defTabSz="91423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en-US" noProof="0" dirty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AAC7B-5B8F-42B3-88A7-3F729EE1627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35" y="1606871"/>
            <a:ext cx="7320689" cy="4829253"/>
          </a:xfrm>
        </p:spPr>
        <p:txBody>
          <a:bodyPr/>
          <a:lstStyle>
            <a:lvl1pPr marL="318641" indent="0">
              <a:buFontTx/>
              <a:buNone/>
              <a:defRPr b="1">
                <a:latin typeface="+mj-lt"/>
              </a:defRPr>
            </a:lvl1pPr>
            <a:lvl2pPr marL="318641" indent="0">
              <a:defRPr>
                <a:latin typeface="+mj-lt"/>
              </a:defRPr>
            </a:lvl2pPr>
            <a:lvl3pPr marL="551012" indent="-228197">
              <a:defRPr>
                <a:latin typeface="+mj-lt"/>
              </a:defRPr>
            </a:lvl3pPr>
            <a:lvl4pPr marL="0" indent="315858">
              <a:defRPr>
                <a:latin typeface="+mj-lt"/>
              </a:defRPr>
            </a:lvl4pPr>
            <a:lvl5pPr marL="1257865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821926" y="501069"/>
            <a:ext cx="7337901" cy="1105803"/>
          </a:xfrm>
        </p:spPr>
        <p:txBody>
          <a:bodyPr/>
          <a:lstStyle>
            <a:lvl1pPr marL="0" marR="0" indent="0" defTabSz="91423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en-US" noProof="0" dirty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35318-44FE-42B3-B076-75DF83B42F6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2413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1012506"/>
            <a:ext cx="7320689" cy="202463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5" y="3429720"/>
            <a:ext cx="7320689" cy="3006404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1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8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9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CADFE3-7A53-4F7F-A028-F1C18AD9DB6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1588"/>
            <a:ext cx="9142412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501068"/>
            <a:ext cx="7337192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35" y="1606871"/>
            <a:ext cx="3620764" cy="4695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4929" y="1606871"/>
            <a:ext cx="3644897" cy="4695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Номер слайда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C476B-D5B1-4B47-946C-59DED4F891C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4" y="501067"/>
            <a:ext cx="7864166" cy="110580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4" y="1606871"/>
            <a:ext cx="3674753" cy="56800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34" y="2174876"/>
            <a:ext cx="3674753" cy="42612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01" y="1606871"/>
            <a:ext cx="3587825" cy="56800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01" y="2188098"/>
            <a:ext cx="3587825" cy="42480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CCA25-9ADD-4817-A661-78CBB166EE2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CCB6AA-F6F7-4FB9-B462-DA11E4F4191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1588"/>
            <a:ext cx="9142412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501068"/>
            <a:ext cx="7864166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CC72F-CCD3-496E-9960-2ACE0AAD802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6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191500" y="5872163"/>
            <a:ext cx="566738" cy="654050"/>
          </a:xfrm>
        </p:spPr>
        <p:txBody>
          <a:bodyPr/>
          <a:lstStyle>
            <a:lvl1pPr algn="ctr">
              <a:defRPr sz="2400" i="0" smtClean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6BEFDE15-84C4-4FBA-8A92-D44ADA243BA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63D4F-9A63-4A1B-A268-07038B2D0C1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19" indent="0">
              <a:buNone/>
              <a:defRPr sz="2800"/>
            </a:lvl2pPr>
            <a:lvl3pPr marL="914239" indent="0">
              <a:buNone/>
              <a:defRPr sz="2400"/>
            </a:lvl3pPr>
            <a:lvl4pPr marL="1371358" indent="0">
              <a:buNone/>
              <a:defRPr sz="2000"/>
            </a:lvl4pPr>
            <a:lvl5pPr marL="1828477" indent="0">
              <a:buNone/>
              <a:defRPr sz="2000"/>
            </a:lvl5pPr>
            <a:lvl6pPr marL="2285596" indent="0">
              <a:buNone/>
              <a:defRPr sz="2000"/>
            </a:lvl6pPr>
            <a:lvl7pPr marL="2742716" indent="0">
              <a:buNone/>
              <a:defRPr sz="2000"/>
            </a:lvl7pPr>
            <a:lvl8pPr marL="3199835" indent="0">
              <a:buNone/>
              <a:defRPr sz="2000"/>
            </a:lvl8pPr>
            <a:lvl9pPr marL="3656954" indent="0">
              <a:buNone/>
              <a:defRPr sz="20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333E6-6B9D-45C5-80AC-9FEA02D3D99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6BC9E-C8DB-4E98-B502-6E40796A294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0" y="303213"/>
            <a:ext cx="2405063" cy="645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303213"/>
            <a:ext cx="7065962" cy="64516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B0E4C7-E392-431E-BAA7-5DECF0DD72B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4A081F-E37B-47E2-B69A-B09013DAE3A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61E77-463A-4015-8B1F-CA6EF0C18E7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C7FAE2-FB10-4729-8E80-EAEFA862F89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E4E588-D619-4C99-90C6-56AFCFF07C6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DED768-FB8C-4239-8E19-C8F9E6C798E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ltDnDiag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573088" y="111125"/>
            <a:ext cx="8113712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363663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496E5E59-44CF-4EFF-8DFE-34B567C5235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pic>
        <p:nvPicPr>
          <p:cNvPr id="1029" name="Рисунок 6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991475" y="111125"/>
            <a:ext cx="1052513" cy="105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573088" y="1108075"/>
            <a:ext cx="7418387" cy="55563"/>
          </a:xfrm>
          <a:prstGeom prst="rect">
            <a:avLst/>
          </a:prstGeom>
          <a:solidFill>
            <a:srgbClr val="268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1031" name="Объект 3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6689725"/>
            <a:ext cx="91440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707" r:id="rId1"/>
    <p:sldLayoutId id="2147484708" r:id="rId2"/>
    <p:sldLayoutId id="2147484709" r:id="rId3"/>
    <p:sldLayoutId id="2147484710" r:id="rId4"/>
    <p:sldLayoutId id="2147484711" r:id="rId5"/>
    <p:sldLayoutId id="2147484712" r:id="rId6"/>
    <p:sldLayoutId id="2147484713" r:id="rId7"/>
    <p:sldLayoutId id="2147484714" r:id="rId8"/>
    <p:sldLayoutId id="2147484715" r:id="rId9"/>
    <p:sldLayoutId id="2147484716" r:id="rId10"/>
    <p:sldLayoutId id="214748471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ltDnDiag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 bwMode="auto">
          <a:xfrm>
            <a:off x="573088" y="111125"/>
            <a:ext cx="8113712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331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363663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DD385957-5252-48BA-B02E-E1F782A8B89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pic>
        <p:nvPicPr>
          <p:cNvPr id="13317" name="Рисунок 6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991475" y="111125"/>
            <a:ext cx="1052513" cy="105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573088" y="1108075"/>
            <a:ext cx="7418387" cy="55563"/>
          </a:xfrm>
          <a:prstGeom prst="rect">
            <a:avLst/>
          </a:prstGeom>
          <a:solidFill>
            <a:srgbClr val="268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13319" name="Объект 3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6689725"/>
            <a:ext cx="91440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718" r:id="rId1"/>
    <p:sldLayoutId id="2147484719" r:id="rId2"/>
    <p:sldLayoutId id="2147484720" r:id="rId3"/>
    <p:sldLayoutId id="2147484721" r:id="rId4"/>
    <p:sldLayoutId id="2147484722" r:id="rId5"/>
    <p:sldLayoutId id="2147484723" r:id="rId6"/>
    <p:sldLayoutId id="2147484724" r:id="rId7"/>
    <p:sldLayoutId id="2147484725" r:id="rId8"/>
    <p:sldLayoutId id="2147484726" r:id="rId9"/>
    <p:sldLayoutId id="2147484727" r:id="rId10"/>
    <p:sldLayoutId id="2147484728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ltDnDiag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 bwMode="auto">
          <a:xfrm>
            <a:off x="573088" y="111125"/>
            <a:ext cx="8113712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560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363663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E3A304F6-ED90-4D3E-B384-AD2A4FA077D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pic>
        <p:nvPicPr>
          <p:cNvPr id="25605" name="Рисунок 6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991475" y="111125"/>
            <a:ext cx="1052513" cy="105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573088" y="1108075"/>
            <a:ext cx="7418387" cy="55563"/>
          </a:xfrm>
          <a:prstGeom prst="rect">
            <a:avLst/>
          </a:prstGeom>
          <a:solidFill>
            <a:srgbClr val="268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25607" name="Объект 3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6689725"/>
            <a:ext cx="91440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729" r:id="rId1"/>
    <p:sldLayoutId id="2147484730" r:id="rId2"/>
    <p:sldLayoutId id="2147484731" r:id="rId3"/>
    <p:sldLayoutId id="2147484732" r:id="rId4"/>
    <p:sldLayoutId id="2147484733" r:id="rId5"/>
    <p:sldLayoutId id="2147484734" r:id="rId6"/>
    <p:sldLayoutId id="2147484735" r:id="rId7"/>
    <p:sldLayoutId id="2147484736" r:id="rId8"/>
    <p:sldLayoutId id="2147484737" r:id="rId9"/>
    <p:sldLayoutId id="2147484738" r:id="rId10"/>
    <p:sldLayoutId id="2147484739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DnDiag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Заголовок 1"/>
          <p:cNvSpPr>
            <a:spLocks noGrp="1"/>
          </p:cNvSpPr>
          <p:nvPr>
            <p:ph type="title"/>
          </p:nvPr>
        </p:nvSpPr>
        <p:spPr bwMode="auto">
          <a:xfrm>
            <a:off x="815975" y="490538"/>
            <a:ext cx="7343775" cy="1109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7891" name="Текст 2"/>
          <p:cNvSpPr>
            <a:spLocks noGrp="1"/>
          </p:cNvSpPr>
          <p:nvPr>
            <p:ph type="body" idx="1"/>
          </p:nvPr>
        </p:nvSpPr>
        <p:spPr bwMode="auto">
          <a:xfrm>
            <a:off x="815975" y="1600200"/>
            <a:ext cx="7343775" cy="483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850" y="6042025"/>
            <a:ext cx="619125" cy="631825"/>
          </a:xfrm>
          <a:prstGeom prst="rect">
            <a:avLst/>
          </a:prstGeom>
        </p:spPr>
        <p:txBody>
          <a:bodyPr vert="horz" lIns="91424" tIns="45712" rIns="91424" bIns="45712" rtlCol="0" anchor="ctr">
            <a:normAutofit/>
          </a:bodyPr>
          <a:lstStyle>
            <a:lvl1pPr algn="ctr">
              <a:lnSpc>
                <a:spcPts val="2104"/>
              </a:lnSpc>
              <a:defRPr sz="2400" smtClean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69765679-BEBA-4483-A580-85B94F47C38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40" r:id="rId1"/>
    <p:sldLayoutId id="2147484741" r:id="rId2"/>
    <p:sldLayoutId id="2147484742" r:id="rId3"/>
    <p:sldLayoutId id="2147484743" r:id="rId4"/>
    <p:sldLayoutId id="2147484744" r:id="rId5"/>
    <p:sldLayoutId id="2147484706" r:id="rId6"/>
    <p:sldLayoutId id="2147484745" r:id="rId7"/>
    <p:sldLayoutId id="2147484746" r:id="rId8"/>
    <p:sldLayoutId id="2147484705" r:id="rId9"/>
    <p:sldLayoutId id="2147484704" r:id="rId10"/>
    <p:sldLayoutId id="2147484703" r:id="rId11"/>
    <p:sldLayoutId id="2147484702" r:id="rId12"/>
  </p:sldLayoutIdLst>
  <p:hf hdr="0" ftr="0" dt="0"/>
  <p:txStyles>
    <p:titleStyle>
      <a:lvl1pPr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2pPr>
      <a:lvl3pPr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3pPr>
      <a:lvl4pPr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4pPr>
      <a:lvl5pPr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5pPr>
      <a:lvl6pPr marL="457200"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6pPr>
      <a:lvl7pPr marL="914400"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7pPr>
      <a:lvl8pPr marL="1371600"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8pPr>
      <a:lvl9pPr marL="1828800"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9pPr>
    </p:titleStyle>
    <p:bodyStyle>
      <a:lvl1pPr marL="317500" algn="l" defTabSz="912813" rtl="0" fontAlgn="base">
        <a:spcBef>
          <a:spcPct val="20000"/>
        </a:spcBef>
        <a:spcAft>
          <a:spcPct val="0"/>
        </a:spcAft>
        <a:buFont typeface="+mj-lt"/>
        <a:defRPr sz="3200" kern="1200">
          <a:solidFill>
            <a:srgbClr val="005AA9"/>
          </a:solidFill>
          <a:latin typeface="+mj-lt"/>
          <a:ea typeface="+mn-ea"/>
          <a:cs typeface="+mn-cs"/>
        </a:defRPr>
      </a:lvl1pPr>
      <a:lvl2pPr marL="317500" algn="l" defTabSz="912813" rtl="0" fontAlgn="base">
        <a:spcBef>
          <a:spcPct val="20000"/>
        </a:spcBef>
        <a:spcAft>
          <a:spcPct val="0"/>
        </a:spcAft>
        <a:buFont typeface="Arial" charset="0"/>
        <a:defRPr sz="2100" kern="1200">
          <a:solidFill>
            <a:srgbClr val="504F53"/>
          </a:solidFill>
          <a:latin typeface="+mj-lt"/>
          <a:ea typeface="+mn-ea"/>
          <a:cs typeface="+mn-cs"/>
        </a:defRPr>
      </a:lvl2pPr>
      <a:lvl3pPr marL="623888" indent="-227013" algn="l" defTabSz="912813" rtl="0" fontAlgn="base">
        <a:spcBef>
          <a:spcPct val="20000"/>
        </a:spcBef>
        <a:spcAft>
          <a:spcPct val="0"/>
        </a:spcAft>
        <a:buFont typeface="Arial" charset="0"/>
        <a:buChar char="•"/>
        <a:defRPr sz="2100" kern="1200">
          <a:solidFill>
            <a:srgbClr val="504F53"/>
          </a:solidFill>
          <a:latin typeface="+mj-lt"/>
          <a:ea typeface="+mn-ea"/>
          <a:cs typeface="+mn-cs"/>
        </a:defRPr>
      </a:lvl3pPr>
      <a:lvl4pPr indent="314325" algn="just" defTabSz="912813" rtl="0" fontAlgn="base">
        <a:lnSpc>
          <a:spcPts val="1575"/>
        </a:lnSpc>
        <a:spcBef>
          <a:spcPts val="350"/>
        </a:spcBef>
        <a:spcAft>
          <a:spcPct val="0"/>
        </a:spcAft>
        <a:buFont typeface="Arial" charset="0"/>
        <a:defRPr sz="1400" kern="1200">
          <a:solidFill>
            <a:srgbClr val="504F53"/>
          </a:solidFill>
          <a:latin typeface="+mj-lt"/>
          <a:ea typeface="+mn-ea"/>
          <a:cs typeface="+mn-cs"/>
        </a:defRPr>
      </a:lvl4pPr>
      <a:lvl5pPr marL="1257300" algn="l" defTabSz="912813" rtl="0" fontAlgn="base">
        <a:lnSpc>
          <a:spcPts val="1575"/>
        </a:lnSpc>
        <a:spcBef>
          <a:spcPts val="350"/>
        </a:spcBef>
        <a:spcAft>
          <a:spcPct val="0"/>
        </a:spcAft>
        <a:buFont typeface="Arial" charset="0"/>
        <a:defRPr sz="1200" kern="1200">
          <a:solidFill>
            <a:srgbClr val="8D8C90"/>
          </a:solidFill>
          <a:latin typeface="+mj-lt"/>
          <a:ea typeface="+mn-ea"/>
          <a:cs typeface="+mn-cs"/>
        </a:defRPr>
      </a:lvl5pPr>
      <a:lvl6pPr marL="2514156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75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95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14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8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7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9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1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35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54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ctrTitle"/>
          </p:nvPr>
        </p:nvSpPr>
        <p:spPr>
          <a:xfrm>
            <a:off x="423989" y="2204864"/>
            <a:ext cx="8424936" cy="2232248"/>
          </a:xfrm>
        </p:spPr>
        <p:txBody>
          <a:bodyPr>
            <a:noAutofit/>
          </a:bodyPr>
          <a:lstStyle/>
          <a:p>
            <a:pPr algn="ctr"/>
            <a:r>
              <a:rPr lang="ru-RU" sz="4000" b="0" dirty="0"/>
              <a:t>«Основные изменения специальных налоговых режимов с 01.01.2026». </a:t>
            </a:r>
            <a:br>
              <a:rPr lang="ru-RU" sz="4000" b="0" dirty="0"/>
            </a:br>
            <a:endParaRPr lang="ru-RU" sz="4000" i="1" dirty="0" smtClean="0"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3" name="Заголовок 3"/>
          <p:cNvSpPr txBox="1">
            <a:spLocks/>
          </p:cNvSpPr>
          <p:nvPr/>
        </p:nvSpPr>
        <p:spPr bwMode="auto">
          <a:xfrm>
            <a:off x="1187624" y="5596377"/>
            <a:ext cx="7772400" cy="857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  <a:noAutofit/>
          </a:bodyPr>
          <a:lstStyle>
            <a:lvl1pPr algn="l" defTabSz="912813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5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defTabSz="912813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Arial" pitchFamily="34" charset="0"/>
              </a:defRPr>
            </a:lvl2pPr>
            <a:lvl3pPr algn="l" defTabSz="912813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Arial" pitchFamily="34" charset="0"/>
              </a:defRPr>
            </a:lvl3pPr>
            <a:lvl4pPr algn="l" defTabSz="912813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Arial" pitchFamily="34" charset="0"/>
              </a:defRPr>
            </a:lvl4pPr>
            <a:lvl5pPr algn="l" defTabSz="912813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Arial" pitchFamily="34" charset="0"/>
              </a:defRPr>
            </a:lvl5pPr>
            <a:lvl6pPr marL="457200" algn="l" defTabSz="912813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Arial" pitchFamily="34" charset="0"/>
              </a:defRPr>
            </a:lvl6pPr>
            <a:lvl7pPr marL="914400" algn="l" defTabSz="912813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Arial" pitchFamily="34" charset="0"/>
              </a:defRPr>
            </a:lvl7pPr>
            <a:lvl8pPr marL="1371600" algn="l" defTabSz="912813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Arial" pitchFamily="34" charset="0"/>
              </a:defRPr>
            </a:lvl8pPr>
            <a:lvl9pPr marL="1828800" algn="l" defTabSz="912813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150000"/>
              </a:lnSpc>
            </a:pPr>
            <a:r>
              <a:rPr lang="ru-RU" sz="1400" dirty="0" smtClean="0">
                <a:latin typeface="Arial Narrow" pitchFamily="34" charset="0"/>
                <a:cs typeface="Times New Roman" pitchFamily="18" charset="0"/>
              </a:rPr>
              <a:t>Начальник отдела камерального контроля специальных налоговых режимов</a:t>
            </a:r>
          </a:p>
          <a:p>
            <a:pPr algn="r">
              <a:lnSpc>
                <a:spcPct val="150000"/>
              </a:lnSpc>
            </a:pPr>
            <a:r>
              <a:rPr lang="ru-RU" sz="1400" dirty="0" smtClean="0">
                <a:latin typeface="Arial Narrow" pitchFamily="34" charset="0"/>
                <a:cs typeface="Times New Roman" pitchFamily="18" charset="0"/>
              </a:rPr>
              <a:t>Янусик  Ирина Анатольевна</a:t>
            </a:r>
            <a:endParaRPr lang="ru-RU" sz="14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43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86853" y="457200"/>
            <a:ext cx="8138949" cy="52352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2400" cap="all" dirty="0" smtClean="0">
                <a:solidFill>
                  <a:srgbClr val="0070C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Патентная система налогообложения</a:t>
            </a:r>
            <a:endParaRPr lang="ru-RU" sz="2400" cap="all" dirty="0">
              <a:solidFill>
                <a:srgbClr val="0070C0"/>
              </a:solidFill>
              <a:latin typeface="Arial Narrow" panose="020B0606020202030204" pitchFamily="34" charset="0"/>
              <a:cs typeface="Aharoni" panose="02010803020104030203" pitchFamily="2" charset="-79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882521" y="1312278"/>
            <a:ext cx="7848873" cy="442674"/>
          </a:xfrm>
          <a:prstGeom prst="round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000" dirty="0" smtClean="0"/>
              <a:t> </a:t>
            </a:r>
            <a:endParaRPr lang="ru-RU" sz="2000" cap="all" dirty="0">
              <a:solidFill>
                <a:srgbClr val="1F4E79"/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86853" y="3179228"/>
            <a:ext cx="3528393" cy="114808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cap="all" dirty="0">
              <a:solidFill>
                <a:srgbClr val="005AA9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806958" y="1499973"/>
            <a:ext cx="3898278" cy="59754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ru-RU" altLang="ru-RU" sz="2000" cap="all" dirty="0">
              <a:solidFill>
                <a:srgbClr val="005AA9"/>
              </a:solidFill>
              <a:latin typeface="Arial Narrow" panose="020B0606020202030204" pitchFamily="34" charset="0"/>
            </a:endParaRPr>
          </a:p>
        </p:txBody>
      </p:sp>
      <p:sp>
        <p:nvSpPr>
          <p:cNvPr id="19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8324852" y="6093296"/>
            <a:ext cx="619125" cy="58057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C60DF16F-9F8A-4E8E-8F33-483CA6DE486F}" type="slidenum">
              <a:rPr lang="ru-RU" sz="2400">
                <a:solidFill>
                  <a:prstClr val="white"/>
                </a:solidFill>
                <a:latin typeface="Arial Narrow" panose="020B0606020202030204" pitchFamily="34" charset="0"/>
              </a:rPr>
              <a:pPr algn="ctr">
                <a:defRPr/>
              </a:pPr>
              <a:t>2</a:t>
            </a:fld>
            <a:endParaRPr lang="ru-RU" sz="240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14" name="Стрелка вниз 13"/>
          <p:cNvSpPr/>
          <p:nvPr/>
        </p:nvSpPr>
        <p:spPr>
          <a:xfrm>
            <a:off x="7492048" y="4526966"/>
            <a:ext cx="45719" cy="3905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 dirty="0"/>
          </a:p>
        </p:txBody>
      </p:sp>
      <p:sp>
        <p:nvSpPr>
          <p:cNvPr id="18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Надпись 2"/>
          <p:cNvSpPr txBox="1">
            <a:spLocks noChangeArrowheads="1"/>
          </p:cNvSpPr>
          <p:nvPr/>
        </p:nvSpPr>
        <p:spPr bwMode="auto">
          <a:xfrm>
            <a:off x="812161" y="1052736"/>
            <a:ext cx="3615824" cy="36933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>
                <a:latin typeface="Calibri"/>
                <a:ea typeface="Calibri"/>
                <a:cs typeface="Times New Roman"/>
              </a:rPr>
              <a:t>д</a:t>
            </a:r>
            <a:r>
              <a:rPr lang="ru-RU" b="1" dirty="0" smtClean="0">
                <a:latin typeface="Calibri"/>
                <a:ea typeface="Calibri"/>
                <a:cs typeface="Times New Roman"/>
              </a:rPr>
              <a:t>о 01.01.2026</a:t>
            </a:r>
            <a:endParaRPr lang="ru-RU" b="1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34" name="Надпись 2"/>
          <p:cNvSpPr txBox="1">
            <a:spLocks noChangeArrowheads="1"/>
          </p:cNvSpPr>
          <p:nvPr/>
        </p:nvSpPr>
        <p:spPr bwMode="auto">
          <a:xfrm>
            <a:off x="812160" y="1533614"/>
            <a:ext cx="3615824" cy="36235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r>
              <a:rPr lang="ru-RU" sz="1400" b="1" dirty="0"/>
              <a:t>Ограничения применения патентной </a:t>
            </a:r>
            <a:r>
              <a:rPr lang="ru-RU" sz="1400" b="1" dirty="0" smtClean="0"/>
              <a:t>системы  налогообложения: Налогоплательщик </a:t>
            </a:r>
            <a:r>
              <a:rPr lang="ru-RU" sz="1400" b="1" dirty="0"/>
              <a:t>считается утратившим право на применение патентной системы </a:t>
            </a:r>
            <a:r>
              <a:rPr lang="ru-RU" sz="1400" b="1" dirty="0" smtClean="0"/>
              <a:t>налогообложения</a:t>
            </a:r>
          </a:p>
          <a:p>
            <a:r>
              <a:rPr lang="ru-RU" sz="1400" b="1" dirty="0" smtClean="0"/>
              <a:t>если </a:t>
            </a:r>
            <a:r>
              <a:rPr lang="ru-RU" sz="1400" b="1" dirty="0"/>
              <a:t>за предшествующий календарный год или с начала календарного </a:t>
            </a:r>
            <a:r>
              <a:rPr lang="ru-RU" sz="1400" b="1" dirty="0" smtClean="0"/>
              <a:t>года  доходы </a:t>
            </a:r>
            <a:r>
              <a:rPr lang="ru-RU" sz="1400" b="1" dirty="0"/>
              <a:t>налогоплательщика </a:t>
            </a:r>
            <a:r>
              <a:rPr lang="ru-RU" sz="1400" b="1" dirty="0" smtClean="0"/>
              <a:t> от </a:t>
            </a:r>
            <a:r>
              <a:rPr lang="ru-RU" sz="1400" b="1" dirty="0"/>
              <a:t>реализации, определяемые в соответствии </a:t>
            </a:r>
            <a:r>
              <a:rPr lang="ru-RU" sz="1400" b="1" dirty="0" smtClean="0"/>
              <a:t>со статьей 249 Налогового Кодекса, по всем видам предпринимательской деятельности в отношении которых применяется патентная система налогообложения  превысили </a:t>
            </a:r>
          </a:p>
          <a:p>
            <a:pPr algn="just"/>
            <a:r>
              <a:rPr lang="ru-RU" sz="1400" b="1" dirty="0" smtClean="0"/>
              <a:t>60 миллионов рублей</a:t>
            </a:r>
            <a:r>
              <a:rPr lang="ru-RU" sz="1400" b="1" dirty="0"/>
              <a:t>.</a:t>
            </a:r>
            <a:endParaRPr lang="ru-RU" sz="1100" b="1" dirty="0"/>
          </a:p>
        </p:txBody>
      </p:sp>
      <p:sp>
        <p:nvSpPr>
          <p:cNvPr id="35" name="Надпись 2"/>
          <p:cNvSpPr txBox="1">
            <a:spLocks noChangeArrowheads="1"/>
          </p:cNvSpPr>
          <p:nvPr/>
        </p:nvSpPr>
        <p:spPr bwMode="auto">
          <a:xfrm>
            <a:off x="4644009" y="1533615"/>
            <a:ext cx="3744415" cy="434365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r>
              <a:rPr lang="ru-RU" sz="1400" b="1" dirty="0" smtClean="0"/>
              <a:t>Ограничения применения патентной системы налогообложения:</a:t>
            </a:r>
          </a:p>
          <a:p>
            <a:r>
              <a:rPr lang="ru-RU" sz="1400" b="1" dirty="0"/>
              <a:t>Налогоплательщик считается утратившим право на применение патентной системы </a:t>
            </a:r>
            <a:r>
              <a:rPr lang="ru-RU" sz="1400" b="1" dirty="0" smtClean="0"/>
              <a:t>налогообложения если </a:t>
            </a:r>
            <a:r>
              <a:rPr lang="ru-RU" sz="1400" b="1" dirty="0"/>
              <a:t>за предшествующий </a:t>
            </a:r>
            <a:r>
              <a:rPr lang="ru-RU" sz="1400" b="1" dirty="0" smtClean="0"/>
              <a:t>календарный  </a:t>
            </a:r>
            <a:r>
              <a:rPr lang="ru-RU" sz="1400" b="1" dirty="0"/>
              <a:t>год или с начала календарного года доходы налогоплательщика от реализации, определяемые в соответствии со статьей </a:t>
            </a:r>
            <a:r>
              <a:rPr lang="ru-RU" sz="1400" b="1" dirty="0" smtClean="0"/>
              <a:t>249</a:t>
            </a:r>
            <a:r>
              <a:rPr lang="ru-RU" sz="1400" b="1" dirty="0"/>
              <a:t> </a:t>
            </a:r>
            <a:r>
              <a:rPr lang="ru-RU" sz="1400" b="1" dirty="0" smtClean="0"/>
              <a:t>Налогового Кодекса</a:t>
            </a:r>
            <a:r>
              <a:rPr lang="ru-RU" sz="1400" b="1" dirty="0"/>
              <a:t>, по всем видам предпринимательской деятельности, в отношении которых применяется патентная система </a:t>
            </a:r>
            <a:r>
              <a:rPr lang="ru-RU" sz="1400" b="1" dirty="0" smtClean="0"/>
              <a:t>налогообложения:</a:t>
            </a:r>
          </a:p>
          <a:p>
            <a:pPr algn="just"/>
            <a:r>
              <a:rPr lang="ru-RU" sz="1400" b="1" dirty="0" smtClean="0"/>
              <a:t> за </a:t>
            </a:r>
            <a:r>
              <a:rPr lang="ru-RU" sz="1400" b="1" dirty="0"/>
              <a:t>2025 год или в течение 2026 года превысили 20 миллионов </a:t>
            </a:r>
            <a:r>
              <a:rPr lang="ru-RU" sz="1400" b="1" dirty="0" smtClean="0"/>
              <a:t>рублей</a:t>
            </a:r>
            <a:r>
              <a:rPr lang="ru-RU" sz="1400" b="1" dirty="0"/>
              <a:t>;</a:t>
            </a:r>
            <a:r>
              <a:rPr lang="ru-RU" sz="1400" b="1" dirty="0" smtClean="0"/>
              <a:t> </a:t>
            </a:r>
          </a:p>
          <a:p>
            <a:pPr algn="just"/>
            <a:r>
              <a:rPr lang="ru-RU" sz="1400" b="1" dirty="0" smtClean="0"/>
              <a:t>-за </a:t>
            </a:r>
            <a:r>
              <a:rPr lang="ru-RU" sz="1400" b="1" dirty="0"/>
              <a:t>2026 год или в течение 2027 года превысили 15 миллионов рублей</a:t>
            </a:r>
            <a:r>
              <a:rPr lang="ru-RU" sz="1400" b="1" dirty="0" smtClean="0"/>
              <a:t>;</a:t>
            </a:r>
          </a:p>
          <a:p>
            <a:pPr algn="just"/>
            <a:r>
              <a:rPr lang="ru-RU" sz="1400" b="1" dirty="0" smtClean="0"/>
              <a:t>-за 2027год или в течение 2028 года превысили  10 миллионов рублей.</a:t>
            </a:r>
          </a:p>
          <a:p>
            <a:pPr algn="just"/>
            <a:endParaRPr lang="ru-RU" sz="1400" dirty="0"/>
          </a:p>
          <a:p>
            <a:endParaRPr lang="ru-RU" sz="1100" dirty="0"/>
          </a:p>
          <a:p>
            <a:endParaRPr lang="ru-RU" sz="1100" dirty="0"/>
          </a:p>
        </p:txBody>
      </p:sp>
      <p:sp>
        <p:nvSpPr>
          <p:cNvPr id="48" name="Надпись 2"/>
          <p:cNvSpPr txBox="1">
            <a:spLocks noChangeArrowheads="1"/>
          </p:cNvSpPr>
          <p:nvPr/>
        </p:nvSpPr>
        <p:spPr bwMode="auto">
          <a:xfrm>
            <a:off x="4644009" y="1052736"/>
            <a:ext cx="3744415" cy="55399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>
                <a:latin typeface="Calibri"/>
                <a:ea typeface="Calibri"/>
                <a:cs typeface="Times New Roman"/>
              </a:rPr>
              <a:t>с</a:t>
            </a:r>
            <a:r>
              <a:rPr lang="ru-RU" b="1" dirty="0" smtClean="0">
                <a:latin typeface="Calibri"/>
                <a:ea typeface="Calibri"/>
                <a:cs typeface="Times New Roman"/>
              </a:rPr>
              <a:t> 01.01.2026 (</a:t>
            </a:r>
            <a:r>
              <a:rPr lang="ru-RU" sz="1200" b="1" dirty="0" smtClean="0">
                <a:latin typeface="Calibri"/>
                <a:ea typeface="Calibri"/>
                <a:cs typeface="Times New Roman"/>
              </a:rPr>
              <a:t>Федеральный закон от 28.11.2025 № 425-ФЗ)</a:t>
            </a:r>
            <a:endParaRPr lang="ru-RU" sz="12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82767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856363" y="1324680"/>
            <a:ext cx="7848873" cy="442674"/>
          </a:xfrm>
          <a:prstGeom prst="round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000" dirty="0" smtClean="0"/>
              <a:t> </a:t>
            </a:r>
            <a:endParaRPr lang="ru-RU" sz="2000" cap="all" dirty="0">
              <a:solidFill>
                <a:srgbClr val="1F4E79"/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86853" y="3179228"/>
            <a:ext cx="3528393" cy="114808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cap="all" dirty="0">
              <a:solidFill>
                <a:srgbClr val="005AA9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806958" y="1499973"/>
            <a:ext cx="3898278" cy="59754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ru-RU" altLang="ru-RU" sz="2000" cap="all" dirty="0">
              <a:solidFill>
                <a:srgbClr val="005AA9"/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95536" y="3179228"/>
            <a:ext cx="8190394" cy="652641"/>
          </a:xfrm>
          <a:prstGeom prst="roundRect">
            <a:avLst>
              <a:gd name="adj" fmla="val 17948"/>
            </a:avLst>
          </a:prstGeom>
        </p:spPr>
        <p:txBody>
          <a:bodyPr wrap="square">
            <a:spAutoFit/>
          </a:bodyPr>
          <a:lstStyle/>
          <a:p>
            <a:pPr algn="just"/>
            <a:endParaRPr lang="ru-RU" sz="1600" b="1" dirty="0" smtClean="0">
              <a:solidFill>
                <a:srgbClr val="005AA9"/>
              </a:solidFill>
            </a:endParaRPr>
          </a:p>
          <a:p>
            <a:pPr algn="just"/>
            <a:endParaRPr lang="ru-RU" sz="1600" b="1" dirty="0" smtClean="0">
              <a:solidFill>
                <a:srgbClr val="005AA9"/>
              </a:solidFill>
            </a:endParaRPr>
          </a:p>
        </p:txBody>
      </p:sp>
      <p:sp>
        <p:nvSpPr>
          <p:cNvPr id="19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8324852" y="6093296"/>
            <a:ext cx="619125" cy="58057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C60DF16F-9F8A-4E8E-8F33-483CA6DE486F}" type="slidenum">
              <a:rPr lang="ru-RU" sz="2400">
                <a:solidFill>
                  <a:prstClr val="white"/>
                </a:solidFill>
                <a:latin typeface="Arial Narrow" panose="020B0606020202030204" pitchFamily="34" charset="0"/>
              </a:rPr>
              <a:pPr algn="ctr">
                <a:defRPr/>
              </a:pPr>
              <a:t>3</a:t>
            </a:fld>
            <a:endParaRPr lang="ru-RU" sz="240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11" name="Прямоугольная выноска 10"/>
          <p:cNvSpPr/>
          <p:nvPr/>
        </p:nvSpPr>
        <p:spPr>
          <a:xfrm>
            <a:off x="1043608" y="404664"/>
            <a:ext cx="7542322" cy="920016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Статья 346.45. Порядок и условия начала и прекращения применения патентной системы налогообложения</a:t>
            </a:r>
          </a:p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1767354"/>
            <a:ext cx="712879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пункт </a:t>
            </a:r>
            <a:r>
              <a:rPr lang="ru-RU" dirty="0" smtClean="0"/>
              <a:t>2 данной статьи  добавлен  </a:t>
            </a:r>
            <a:r>
              <a:rPr lang="ru-RU" b="1" dirty="0"/>
              <a:t>новым</a:t>
            </a:r>
            <a:r>
              <a:rPr lang="ru-RU" dirty="0"/>
              <a:t> </a:t>
            </a:r>
            <a:r>
              <a:rPr lang="ru-RU" dirty="0" smtClean="0"/>
              <a:t>абзацем</a:t>
            </a:r>
          </a:p>
          <a:p>
            <a:pPr algn="just"/>
            <a:r>
              <a:rPr lang="ru-RU" dirty="0" smtClean="0"/>
              <a:t> «В </a:t>
            </a:r>
            <a:r>
              <a:rPr lang="ru-RU" dirty="0"/>
              <a:t>случае уменьшения количества используемых в предпринимательской деятельности объектов (физических показателей), указанных в патенте, индивидуальный предприниматель вправе подать заявление на получение нового патента взамен ранее выданного патента в течение </a:t>
            </a:r>
            <a:r>
              <a:rPr lang="ru-RU" b="1" dirty="0"/>
              <a:t>10</a:t>
            </a:r>
            <a:r>
              <a:rPr lang="ru-RU" dirty="0"/>
              <a:t> дней со дня изменения физических показателей, характеризующих предпринимательскую деятельность. При этом сумма налога по ранее выданному патенту пересчитывается исходя из срока действия данного патента, исчисляемого с даты начала его действия до даты, предшествующей дате начала действия нового </a:t>
            </a:r>
            <a:r>
              <a:rPr lang="ru-RU" dirty="0" smtClean="0"/>
              <a:t>патента» 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5881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1124744"/>
            <a:ext cx="7243732" cy="5400600"/>
          </a:xfrm>
        </p:spPr>
        <p:txBody>
          <a:bodyPr/>
          <a:lstStyle/>
          <a:p>
            <a:r>
              <a:rPr lang="ru-RU" sz="1400" dirty="0" smtClean="0">
                <a:solidFill>
                  <a:schemeClr val="tx1"/>
                </a:solidFill>
              </a:rPr>
              <a:t>С 01.01.2026 </a:t>
            </a:r>
          </a:p>
          <a:p>
            <a:r>
              <a:rPr lang="ru-RU" sz="1600" b="0" dirty="0" smtClean="0">
                <a:solidFill>
                  <a:schemeClr val="tx1"/>
                </a:solidFill>
              </a:rPr>
              <a:t>При </a:t>
            </a:r>
            <a:r>
              <a:rPr lang="ru-RU" sz="1600" b="0" dirty="0">
                <a:solidFill>
                  <a:schemeClr val="tx1"/>
                </a:solidFill>
              </a:rPr>
              <a:t>определении объекта налогообложения </a:t>
            </a:r>
            <a:r>
              <a:rPr lang="ru-RU" sz="1600" b="0" dirty="0" smtClean="0">
                <a:solidFill>
                  <a:schemeClr val="tx1"/>
                </a:solidFill>
              </a:rPr>
              <a:t>налогоплательщик </a:t>
            </a:r>
            <a:r>
              <a:rPr lang="ru-RU" sz="1600" b="0" dirty="0">
                <a:solidFill>
                  <a:schemeClr val="tx1"/>
                </a:solidFill>
              </a:rPr>
              <a:t>уменьшает полученные доходы на следующие расходы</a:t>
            </a:r>
            <a:r>
              <a:rPr lang="ru-RU" sz="1600" b="0" dirty="0" smtClean="0">
                <a:solidFill>
                  <a:schemeClr val="tx1"/>
                </a:solidFill>
              </a:rPr>
              <a:t>: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Статья  346.16 Налогового Кодекса  (Порядок определения расходов)</a:t>
            </a:r>
            <a:r>
              <a:rPr lang="ru-RU" sz="1600" b="0" dirty="0" smtClean="0">
                <a:solidFill>
                  <a:schemeClr val="tx1"/>
                </a:solidFill>
              </a:rPr>
              <a:t> </a:t>
            </a:r>
            <a:r>
              <a:rPr lang="ru-RU" sz="1600" dirty="0">
                <a:solidFill>
                  <a:schemeClr val="tx1"/>
                </a:solidFill>
              </a:rPr>
              <a:t>дополнена подпунктом </a:t>
            </a:r>
            <a:r>
              <a:rPr lang="ru-RU" sz="1600" dirty="0" smtClean="0">
                <a:solidFill>
                  <a:schemeClr val="tx1"/>
                </a:solidFill>
              </a:rPr>
              <a:t>45:</a:t>
            </a:r>
            <a:endParaRPr lang="ru-RU" sz="1600" b="0" dirty="0">
              <a:solidFill>
                <a:schemeClr val="tx1"/>
              </a:solidFill>
            </a:endParaRPr>
          </a:p>
          <a:p>
            <a:r>
              <a:rPr lang="ru-RU" sz="1600" b="0" dirty="0">
                <a:solidFill>
                  <a:schemeClr val="tx1"/>
                </a:solidFill>
              </a:rPr>
              <a:t>"45) иные расходы, определяемые в порядке, установленном главой </a:t>
            </a:r>
            <a:r>
              <a:rPr lang="ru-RU" sz="1600" b="0" dirty="0" smtClean="0">
                <a:solidFill>
                  <a:schemeClr val="tx1"/>
                </a:solidFill>
              </a:rPr>
              <a:t>25  </a:t>
            </a:r>
            <a:r>
              <a:rPr lang="ru-RU" sz="1600" b="0" dirty="0">
                <a:solidFill>
                  <a:schemeClr val="tx1"/>
                </a:solidFill>
              </a:rPr>
              <a:t>настоящего Кодекса</a:t>
            </a:r>
            <a:r>
              <a:rPr lang="ru-RU" sz="1600" b="0" dirty="0" smtClean="0">
                <a:solidFill>
                  <a:schemeClr val="tx1"/>
                </a:solidFill>
              </a:rPr>
              <a:t>.";   </a:t>
            </a:r>
            <a:r>
              <a:rPr lang="ru-RU" sz="1600" dirty="0" smtClean="0">
                <a:solidFill>
                  <a:schemeClr val="tx1"/>
                </a:solidFill>
              </a:rPr>
              <a:t>(открытый перечень расходов).</a:t>
            </a:r>
            <a:endParaRPr lang="ru-RU" sz="1600" dirty="0">
              <a:solidFill>
                <a:schemeClr val="tx1"/>
              </a:solidFill>
            </a:endParaRPr>
          </a:p>
          <a:p>
            <a:r>
              <a:rPr lang="ru-RU" sz="1600" dirty="0" smtClean="0">
                <a:solidFill>
                  <a:schemeClr val="tx1"/>
                </a:solidFill>
              </a:rPr>
              <a:t>Статья  346.25 Налогового Кодекса (Особенности </a:t>
            </a:r>
            <a:r>
              <a:rPr lang="ru-RU" sz="1600" dirty="0">
                <a:solidFill>
                  <a:schemeClr val="tx1"/>
                </a:solidFill>
              </a:rPr>
              <a:t>исчисления налоговой базы при переходе на упрощенную систему налогообложения с иных режимов налогообложения и при переходе с упрощенной системы налогообложения на иные режимы </a:t>
            </a:r>
            <a:r>
              <a:rPr lang="ru-RU" sz="1600" dirty="0" smtClean="0">
                <a:solidFill>
                  <a:schemeClr val="tx1"/>
                </a:solidFill>
              </a:rPr>
              <a:t>налогообложения)  пункт 2 дополнен </a:t>
            </a:r>
            <a:r>
              <a:rPr lang="ru-RU" sz="1600" dirty="0">
                <a:solidFill>
                  <a:schemeClr val="tx1"/>
                </a:solidFill>
              </a:rPr>
              <a:t>подпунктом </a:t>
            </a:r>
            <a:r>
              <a:rPr lang="ru-RU" sz="1600" dirty="0" smtClean="0">
                <a:solidFill>
                  <a:schemeClr val="tx1"/>
                </a:solidFill>
              </a:rPr>
              <a:t>3:</a:t>
            </a:r>
            <a:endParaRPr lang="ru-RU" sz="1600" b="0" dirty="0">
              <a:solidFill>
                <a:schemeClr val="tx1"/>
              </a:solidFill>
            </a:endParaRPr>
          </a:p>
          <a:p>
            <a:r>
              <a:rPr lang="ru-RU" sz="1600" b="0" dirty="0" smtClean="0">
                <a:solidFill>
                  <a:schemeClr val="tx1"/>
                </a:solidFill>
              </a:rPr>
              <a:t>«3) расходы </a:t>
            </a:r>
            <a:r>
              <a:rPr lang="ru-RU" sz="1600" b="0" dirty="0">
                <a:solidFill>
                  <a:schemeClr val="tx1"/>
                </a:solidFill>
              </a:rPr>
              <a:t>на приобретение товаров (имущественных прав), которые были оплачены налогоплательщиком до перехода на исчисление налоговой базы по налогу на прибыль организаций по методу начисления, но не признаны в соответствии с положениями настоящей главы, признаются расходами в соответствии с положениями главы 25 настоящего Кодекса. Настоящий порядок применяется к расходам, оплаченным не позднее чем за три года, предшествующих году перехода на исчисление налоговой базы по налогу на прибыль организаций по методу начисления</a:t>
            </a:r>
            <a:r>
              <a:rPr lang="ru-RU" sz="1600" b="0" dirty="0" smtClean="0">
                <a:solidFill>
                  <a:schemeClr val="tx1"/>
                </a:solidFill>
              </a:rPr>
              <a:t>."</a:t>
            </a:r>
            <a:endParaRPr lang="ru-RU" sz="1600" b="0" dirty="0">
              <a:solidFill>
                <a:schemeClr val="tx1"/>
              </a:solidFill>
            </a:endParaRPr>
          </a:p>
          <a:p>
            <a:endParaRPr lang="ru-RU" sz="1400" dirty="0" smtClean="0">
              <a:solidFill>
                <a:schemeClr val="tx1"/>
              </a:solidFill>
            </a:endParaRPr>
          </a:p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dirty="0"/>
          </a:p>
          <a:p>
            <a:endParaRPr lang="ru-RU" sz="1400" dirty="0"/>
          </a:p>
          <a:p>
            <a:endParaRPr lang="ru-RU" sz="1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99591" y="501069"/>
            <a:ext cx="7260235" cy="551667"/>
          </a:xfrm>
        </p:spPr>
        <p:txBody>
          <a:bodyPr/>
          <a:lstStyle/>
          <a:p>
            <a:pPr algn="ctr"/>
            <a:r>
              <a:rPr lang="ru-RU" sz="2800" dirty="0" smtClean="0">
                <a:solidFill>
                  <a:srgbClr val="0070C0"/>
                </a:solidFill>
              </a:rPr>
              <a:t>Упрощенная система налогообложения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3AAC7B-5B8F-42B3-88A7-3F729EE16277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1678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1340769"/>
            <a:ext cx="7315740" cy="5095356"/>
          </a:xfrm>
        </p:spPr>
        <p:txBody>
          <a:bodyPr/>
          <a:lstStyle/>
          <a:p>
            <a:endParaRPr lang="ru-RU" sz="1600" dirty="0"/>
          </a:p>
          <a:p>
            <a:r>
              <a:rPr lang="ru-RU" sz="1600" dirty="0"/>
              <a:t> </a:t>
            </a:r>
          </a:p>
          <a:p>
            <a:endParaRPr lang="ru-RU" sz="1600" dirty="0" smtClean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99592" y="260649"/>
            <a:ext cx="7260234" cy="576063"/>
          </a:xfrm>
        </p:spPr>
        <p:txBody>
          <a:bodyPr/>
          <a:lstStyle/>
          <a:p>
            <a:pPr algn="ctr"/>
            <a:r>
              <a:rPr lang="ru-RU" sz="1800" dirty="0" smtClean="0">
                <a:solidFill>
                  <a:srgbClr val="0070C0"/>
                </a:solidFill>
              </a:rPr>
              <a:t>Условия перехода и применения специальных налоговых  режимов</a:t>
            </a:r>
            <a:endParaRPr lang="ru-RU" sz="1800" dirty="0">
              <a:solidFill>
                <a:srgbClr val="0070C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3AAC7B-5B8F-42B3-88A7-3F729EE16277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1256261"/>
              </p:ext>
            </p:extLst>
          </p:nvPr>
        </p:nvGraphicFramePr>
        <p:xfrm>
          <a:off x="539552" y="836712"/>
          <a:ext cx="7848872" cy="58082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87235"/>
                <a:gridCol w="3067378"/>
                <a:gridCol w="2894259"/>
              </a:tblGrid>
              <a:tr h="1630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23" marR="423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УСН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23" marR="423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АвтоУСН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23" marR="42323" marT="0" marB="0"/>
                </a:tc>
              </a:tr>
              <a:tr h="9085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Вновь зарегистрированные ИП, ЮЛ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23" marR="423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вправе уведомить о переходе на упрощенную систему налогообложения не позднее 30 календарных дней с даты постановки на учет в налоговом органе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23" marR="423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уведомляют через личный кабинет налогоплательщика о переходе на специальный налоговый режим не позднее 30 календарных дней с даты постановки на учет в налоговом органе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23" marR="42323" marT="0" marB="0"/>
                </a:tc>
              </a:tr>
              <a:tr h="14277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ЮЛ и ИП с иных режимов, изъявившие желание перейти на специальный налоговый режим со следующего календарного года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23" marR="423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уведомляют об этом налоговый орган по месту нахождения организации или месту жительства индивидуального предпринимателя не позднее 31 декабря календарного года, предшествующего календарному году, начиная с которого они переходят на упрощенную систему налогообложения.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23" marR="423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уведомляют об этом налоговый орган не позднее 31 декабря календарного года, предшествующего календарному году, начиная с которого они переходят на специальный налоговый режим, через личный кабинет налогоплательщика или уполномоченную кредитную организацию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23" marR="42323" marT="0" marB="0"/>
                </a:tc>
              </a:tr>
              <a:tr h="1297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23" marR="423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23" marR="423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23" marR="42323" marT="0" marB="0"/>
                </a:tc>
              </a:tr>
              <a:tr h="22064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ИП применяющие УСН или НПД, а также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ЮЛ применяющие УСН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23" marR="423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23" marR="423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уведомив налоговый орган о переходе на специальный налоговый режим и об отказе от применения упрощенной системы налогообложения, специального налогового режима "Налог на профессиональный доход" не позднее последнего числа месяца, предшествующего месяцу, начиная с которого они переходят на специальный налоговый режим, через личный кабинет налогоплательщика или уполномоченную кредитную организацию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23" marR="4232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7184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71600" y="476672"/>
            <a:ext cx="7171724" cy="5959453"/>
          </a:xfrm>
        </p:spPr>
        <p:txBody>
          <a:bodyPr/>
          <a:lstStyle/>
          <a:p>
            <a:r>
              <a:rPr lang="ru-RU" sz="2000" dirty="0" smtClean="0">
                <a:solidFill>
                  <a:schemeClr val="tx1"/>
                </a:solidFill>
              </a:rPr>
              <a:t>Упрощенная система налогообложения:</a:t>
            </a:r>
          </a:p>
          <a:p>
            <a:pPr marL="661541" indent="-342900">
              <a:buFontTx/>
              <a:buChar char="-"/>
            </a:pPr>
            <a:r>
              <a:rPr lang="ru-RU" sz="1600" dirty="0" smtClean="0">
                <a:solidFill>
                  <a:schemeClr val="tx1"/>
                </a:solidFill>
              </a:rPr>
              <a:t>доход не превышает 450 млн</a:t>
            </a:r>
            <a:r>
              <a:rPr lang="ru-RU" sz="1600" dirty="0" smtClean="0">
                <a:solidFill>
                  <a:schemeClr val="tx1"/>
                </a:solidFill>
              </a:rPr>
              <a:t>. рублей</a:t>
            </a:r>
            <a:r>
              <a:rPr lang="ru-RU" sz="1600" dirty="0" smtClean="0">
                <a:solidFill>
                  <a:schemeClr val="tx1"/>
                </a:solidFill>
              </a:rPr>
              <a:t>;</a:t>
            </a:r>
          </a:p>
          <a:p>
            <a:pPr marL="661541" indent="-342900">
              <a:buFontTx/>
              <a:buChar char="-"/>
            </a:pPr>
            <a:r>
              <a:rPr lang="ru-RU" sz="1600" dirty="0" smtClean="0">
                <a:solidFill>
                  <a:schemeClr val="tx1"/>
                </a:solidFill>
              </a:rPr>
              <a:t> средняя численность работников не более  130 человек;</a:t>
            </a:r>
          </a:p>
          <a:p>
            <a:pPr marL="661541" indent="-342900">
              <a:buFontTx/>
              <a:buChar char="-"/>
            </a:pPr>
            <a:r>
              <a:rPr lang="ru-RU" sz="1600" dirty="0" smtClean="0">
                <a:solidFill>
                  <a:schemeClr val="tx1"/>
                </a:solidFill>
              </a:rPr>
              <a:t> балансовая стоимость основных средств </a:t>
            </a:r>
            <a:r>
              <a:rPr lang="ru-RU" sz="1600" dirty="0" smtClean="0">
                <a:solidFill>
                  <a:schemeClr val="tx1"/>
                </a:solidFill>
              </a:rPr>
              <a:t>200 </a:t>
            </a:r>
            <a:r>
              <a:rPr lang="ru-RU" sz="1600" dirty="0" err="1" smtClean="0">
                <a:solidFill>
                  <a:schemeClr val="tx1"/>
                </a:solidFill>
              </a:rPr>
              <a:t>млн.рублей</a:t>
            </a:r>
            <a:r>
              <a:rPr lang="ru-RU" sz="1600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Автоматизированная упрощенная система налогообложения:</a:t>
            </a:r>
          </a:p>
          <a:p>
            <a:pPr marL="661541" indent="-342900">
              <a:buFontTx/>
              <a:buChar char="-"/>
            </a:pPr>
            <a:r>
              <a:rPr lang="ru-RU" sz="1600" dirty="0" smtClean="0">
                <a:solidFill>
                  <a:schemeClr val="tx1"/>
                </a:solidFill>
              </a:rPr>
              <a:t>доход не превышает  60 млн. рублей;</a:t>
            </a:r>
          </a:p>
          <a:p>
            <a:pPr marL="661541" indent="-342900">
              <a:buFontTx/>
              <a:buChar char="-"/>
            </a:pPr>
            <a:r>
              <a:rPr lang="ru-RU" sz="1600" dirty="0" smtClean="0">
                <a:solidFill>
                  <a:schemeClr val="tx1"/>
                </a:solidFill>
              </a:rPr>
              <a:t>средняя численность работников не более 5 человек</a:t>
            </a:r>
            <a:r>
              <a:rPr lang="ru-RU" sz="2000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Налог </a:t>
            </a:r>
            <a:r>
              <a:rPr lang="ru-RU" sz="2000" dirty="0">
                <a:solidFill>
                  <a:schemeClr val="tx1"/>
                </a:solidFill>
              </a:rPr>
              <a:t>на профессиональный доход </a:t>
            </a:r>
            <a:r>
              <a:rPr lang="ru-RU" sz="2000" dirty="0" smtClean="0">
                <a:solidFill>
                  <a:schemeClr val="tx1"/>
                </a:solidFill>
              </a:rPr>
              <a:t> (НПД)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Условия </a:t>
            </a:r>
            <a:r>
              <a:rPr lang="ru-RU" sz="1600" dirty="0">
                <a:solidFill>
                  <a:schemeClr val="tx1"/>
                </a:solidFill>
              </a:rPr>
              <a:t>для перехода с УСН на НПД и для применения </a:t>
            </a:r>
            <a:r>
              <a:rPr lang="ru-RU" sz="1600" dirty="0" smtClean="0">
                <a:solidFill>
                  <a:schemeClr val="tx1"/>
                </a:solidFill>
              </a:rPr>
              <a:t>НПД:</a:t>
            </a:r>
            <a:endParaRPr lang="ru-RU" sz="1600" dirty="0">
              <a:solidFill>
                <a:schemeClr val="tx1"/>
              </a:solidFill>
            </a:endParaRPr>
          </a:p>
          <a:p>
            <a:r>
              <a:rPr lang="ru-RU" sz="1600" dirty="0" smtClean="0">
                <a:solidFill>
                  <a:schemeClr val="tx1"/>
                </a:solidFill>
              </a:rPr>
              <a:t>- </a:t>
            </a:r>
            <a:r>
              <a:rPr lang="ru-RU" sz="1600" dirty="0">
                <a:solidFill>
                  <a:schemeClr val="tx1"/>
                </a:solidFill>
              </a:rPr>
              <a:t>нет деятельности при которой НПД применять нельзя;</a:t>
            </a:r>
          </a:p>
          <a:p>
            <a:pPr lvl="0"/>
            <a:r>
              <a:rPr lang="ru-RU" sz="1600" dirty="0" smtClean="0">
                <a:solidFill>
                  <a:schemeClr val="tx1"/>
                </a:solidFill>
              </a:rPr>
              <a:t>- </a:t>
            </a:r>
            <a:r>
              <a:rPr lang="ru-RU" sz="1600" dirty="0">
                <a:solidFill>
                  <a:schemeClr val="tx1"/>
                </a:solidFill>
              </a:rPr>
              <a:t>нет наемных работников ;</a:t>
            </a:r>
          </a:p>
          <a:p>
            <a:pPr lvl="0"/>
            <a:r>
              <a:rPr lang="ru-RU" sz="1600" dirty="0" smtClean="0">
                <a:solidFill>
                  <a:schemeClr val="tx1"/>
                </a:solidFill>
              </a:rPr>
              <a:t>- вы </a:t>
            </a:r>
            <a:r>
              <a:rPr lang="ru-RU" sz="1600" dirty="0">
                <a:solidFill>
                  <a:schemeClr val="tx1"/>
                </a:solidFill>
              </a:rPr>
              <a:t>не применяете </a:t>
            </a:r>
            <a:r>
              <a:rPr lang="ru-RU" sz="1600" dirty="0" smtClean="0">
                <a:solidFill>
                  <a:schemeClr val="tx1"/>
                </a:solidFill>
              </a:rPr>
              <a:t>ПСН </a:t>
            </a:r>
            <a:r>
              <a:rPr lang="ru-RU" sz="1600" dirty="0">
                <a:solidFill>
                  <a:schemeClr val="tx1"/>
                </a:solidFill>
              </a:rPr>
              <a:t>на дату регистрации в качестве плательщика </a:t>
            </a:r>
            <a:r>
              <a:rPr lang="ru-RU" sz="1600" dirty="0" smtClean="0">
                <a:solidFill>
                  <a:schemeClr val="tx1"/>
                </a:solidFill>
              </a:rPr>
              <a:t>НПД;</a:t>
            </a:r>
            <a:endParaRPr lang="ru-RU" sz="1600" dirty="0">
              <a:solidFill>
                <a:schemeClr val="tx1"/>
              </a:solidFill>
            </a:endParaRPr>
          </a:p>
          <a:p>
            <a:r>
              <a:rPr lang="ru-RU" sz="1600" dirty="0" smtClean="0">
                <a:solidFill>
                  <a:schemeClr val="tx1"/>
                </a:solidFill>
              </a:rPr>
              <a:t>- если </a:t>
            </a:r>
            <a:r>
              <a:rPr lang="ru-RU" sz="1600" dirty="0">
                <a:solidFill>
                  <a:schemeClr val="tx1"/>
                </a:solidFill>
              </a:rPr>
              <a:t>вы повторно встаете на учет в качестве плательщика НПД, помимо перечисленных условий у вас не должно быть неисполненной обязанности по уплате налогов, сборов, пеней, штрафов, </a:t>
            </a:r>
            <a:r>
              <a:rPr lang="ru-RU" sz="1600" dirty="0" smtClean="0">
                <a:solidFill>
                  <a:schemeClr val="tx1"/>
                </a:solidFill>
              </a:rPr>
              <a:t>процентов.</a:t>
            </a:r>
            <a:endParaRPr lang="ru-RU" sz="1600" dirty="0">
              <a:solidFill>
                <a:schemeClr val="tx1"/>
              </a:solidFill>
            </a:endParaRPr>
          </a:p>
          <a:p>
            <a:r>
              <a:rPr lang="ru-RU" sz="1600" dirty="0">
                <a:solidFill>
                  <a:schemeClr val="tx1"/>
                </a:solidFill>
              </a:rPr>
              <a:t>После перехода на НПД подайте в </a:t>
            </a:r>
            <a:r>
              <a:rPr lang="ru-RU" sz="1600" dirty="0" smtClean="0">
                <a:solidFill>
                  <a:schemeClr val="tx1"/>
                </a:solidFill>
              </a:rPr>
              <a:t>налоговый орган </a:t>
            </a:r>
            <a:r>
              <a:rPr lang="ru-RU" sz="1600" dirty="0">
                <a:solidFill>
                  <a:schemeClr val="tx1"/>
                </a:solidFill>
              </a:rPr>
              <a:t>уведомление о прекращении применения УСН, в срок не </a:t>
            </a:r>
            <a:r>
              <a:rPr lang="ru-RU" sz="1600" dirty="0" smtClean="0">
                <a:solidFill>
                  <a:schemeClr val="tx1"/>
                </a:solidFill>
              </a:rPr>
              <a:t>позднее 30 дней </a:t>
            </a:r>
            <a:r>
              <a:rPr lang="ru-RU" sz="1600" dirty="0">
                <a:solidFill>
                  <a:schemeClr val="tx1"/>
                </a:solidFill>
              </a:rPr>
              <a:t>с даты  регистрации в качестве </a:t>
            </a:r>
            <a:r>
              <a:rPr lang="ru-RU" sz="1600" dirty="0" smtClean="0">
                <a:solidFill>
                  <a:schemeClr val="tx1"/>
                </a:solidFill>
              </a:rPr>
              <a:t>плательщика НПД (</a:t>
            </a:r>
            <a:r>
              <a:rPr lang="ru-RU" sz="1600" dirty="0">
                <a:solidFill>
                  <a:schemeClr val="tx1"/>
                </a:solidFill>
              </a:rPr>
              <a:t>форме N 26.2-8 (КНД 1150024</a:t>
            </a:r>
            <a:r>
              <a:rPr lang="ru-RU" sz="1600" dirty="0" smtClean="0">
                <a:solidFill>
                  <a:schemeClr val="tx1"/>
                </a:solidFill>
              </a:rPr>
              <a:t>).</a:t>
            </a:r>
            <a:endParaRPr lang="ru-RU" sz="1600" dirty="0">
              <a:solidFill>
                <a:schemeClr val="tx1"/>
              </a:solidFill>
            </a:endParaRPr>
          </a:p>
          <a:p>
            <a:r>
              <a:rPr lang="ru-RU" sz="1600" dirty="0">
                <a:solidFill>
                  <a:schemeClr val="tx1"/>
                </a:solidFill>
              </a:rPr>
              <a:t>Предельный доход применения </a:t>
            </a:r>
            <a:r>
              <a:rPr lang="ru-RU" sz="1600" dirty="0" smtClean="0">
                <a:solidFill>
                  <a:schemeClr val="tx1"/>
                </a:solidFill>
              </a:rPr>
              <a:t>НПД- 2,4 млн. рублей в год.</a:t>
            </a:r>
            <a:endParaRPr lang="ru-RU" sz="1600" dirty="0">
              <a:solidFill>
                <a:schemeClr val="tx1"/>
              </a:solidFill>
            </a:endParaRPr>
          </a:p>
          <a:p>
            <a:endParaRPr lang="ru-RU" sz="1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3AAC7B-5B8F-42B3-88A7-3F729EE16277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6747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55576" y="1340768"/>
            <a:ext cx="7632848" cy="5256583"/>
          </a:xfrm>
        </p:spPr>
        <p:txBody>
          <a:bodyPr/>
          <a:lstStyle/>
          <a:p>
            <a:pPr algn="ctr">
              <a:spcAft>
                <a:spcPts val="0"/>
              </a:spcAft>
            </a:pPr>
            <a:r>
              <a:rPr lang="ru-RU" sz="1600" dirty="0">
                <a:solidFill>
                  <a:schemeClr val="tx1"/>
                </a:solidFill>
                <a:ea typeface="Calibri"/>
                <a:cs typeface="Times New Roman"/>
              </a:rPr>
              <a:t>На территории Республики Хакасия налоговые ставки утверждены </a:t>
            </a:r>
          </a:p>
          <a:p>
            <a:pPr algn="ctr">
              <a:spcAft>
                <a:spcPts val="0"/>
              </a:spcAft>
            </a:pPr>
            <a:r>
              <a:rPr lang="ru-RU" sz="1600" dirty="0">
                <a:solidFill>
                  <a:schemeClr val="tx1"/>
                </a:solidFill>
                <a:ea typeface="Calibri"/>
                <a:cs typeface="Times New Roman"/>
              </a:rPr>
              <a:t>Законом Республики Хакасия от 16.11.2009 № </a:t>
            </a:r>
            <a:r>
              <a:rPr lang="ru-RU" sz="1600" dirty="0" smtClean="0">
                <a:solidFill>
                  <a:schemeClr val="tx1"/>
                </a:solidFill>
                <a:ea typeface="Calibri"/>
                <a:cs typeface="Times New Roman"/>
              </a:rPr>
              <a:t>123-ЗРХ (редакция от 28.11.2024)</a:t>
            </a:r>
            <a:endParaRPr lang="ru-RU" sz="1600" dirty="0">
              <a:solidFill>
                <a:schemeClr val="tx1"/>
              </a:solidFill>
              <a:ea typeface="Calibri"/>
              <a:cs typeface="Times New Roman"/>
            </a:endParaRPr>
          </a:p>
          <a:p>
            <a:r>
              <a:rPr lang="ru-RU" sz="1600" dirty="0" smtClean="0">
                <a:solidFill>
                  <a:schemeClr val="tx1"/>
                </a:solidFill>
              </a:rPr>
              <a:t>                                                                         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99591" y="501069"/>
            <a:ext cx="7260235" cy="839699"/>
          </a:xfrm>
        </p:spPr>
        <p:txBody>
          <a:bodyPr/>
          <a:lstStyle/>
          <a:p>
            <a:pPr algn="ctr"/>
            <a:r>
              <a:rPr lang="ru-RU" sz="1800" cap="all" dirty="0">
                <a:solidFill>
                  <a:srgbClr val="0070C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налоговые ставки </a:t>
            </a:r>
            <a:br>
              <a:rPr lang="ru-RU" sz="1800" cap="all" dirty="0">
                <a:solidFill>
                  <a:srgbClr val="0070C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</a:br>
            <a:r>
              <a:rPr lang="ru-RU" sz="1800" cap="all" dirty="0">
                <a:solidFill>
                  <a:srgbClr val="0070C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ПРИ применении упрощенной системы налогообложения</a:t>
            </a:r>
            <a:br>
              <a:rPr lang="ru-RU" sz="1800" cap="all" dirty="0">
                <a:solidFill>
                  <a:srgbClr val="0070C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</a:br>
            <a:r>
              <a:rPr lang="ru-RU" sz="1800" cap="all" dirty="0">
                <a:solidFill>
                  <a:srgbClr val="0070C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на территории республики Хакассия </a:t>
            </a:r>
            <a:endParaRPr lang="ru-RU" sz="1800" dirty="0">
              <a:solidFill>
                <a:srgbClr val="0070C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3AAC7B-5B8F-42B3-88A7-3F729EE16277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  <p:sp>
        <p:nvSpPr>
          <p:cNvPr id="5" name="Надпись 2"/>
          <p:cNvSpPr txBox="1">
            <a:spLocks noChangeArrowheads="1"/>
          </p:cNvSpPr>
          <p:nvPr/>
        </p:nvSpPr>
        <p:spPr bwMode="auto">
          <a:xfrm>
            <a:off x="755576" y="2011848"/>
            <a:ext cx="3670547" cy="32316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500" b="1" dirty="0" smtClean="0">
                <a:latin typeface="Calibri"/>
                <a:ea typeface="Calibri"/>
                <a:cs typeface="Times New Roman"/>
              </a:rPr>
              <a:t>Доходы </a:t>
            </a:r>
            <a:r>
              <a:rPr lang="ru-RU" sz="1500" b="1" dirty="0">
                <a:latin typeface="Calibri"/>
                <a:ea typeface="Calibri"/>
                <a:cs typeface="Times New Roman"/>
              </a:rPr>
              <a:t>за вычетом </a:t>
            </a:r>
            <a:r>
              <a:rPr lang="ru-RU" sz="1500" b="1" dirty="0" smtClean="0">
                <a:latin typeface="Calibri"/>
                <a:ea typeface="Calibri"/>
                <a:cs typeface="Times New Roman"/>
              </a:rPr>
              <a:t>расходов</a:t>
            </a:r>
            <a:endParaRPr lang="ru-RU" sz="1500" b="1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6" name="Надпись 2"/>
          <p:cNvSpPr txBox="1">
            <a:spLocks noChangeArrowheads="1"/>
          </p:cNvSpPr>
          <p:nvPr/>
        </p:nvSpPr>
        <p:spPr bwMode="auto">
          <a:xfrm>
            <a:off x="4800150" y="2011848"/>
            <a:ext cx="3456384" cy="32316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500" b="1" dirty="0" smtClean="0">
                <a:latin typeface="Calibri"/>
                <a:ea typeface="Calibri"/>
                <a:cs typeface="Times New Roman"/>
              </a:rPr>
              <a:t>Доходы</a:t>
            </a:r>
            <a:endParaRPr lang="ru-RU" sz="12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7" name="Надпись 2"/>
          <p:cNvSpPr txBox="1">
            <a:spLocks noChangeArrowheads="1"/>
          </p:cNvSpPr>
          <p:nvPr/>
        </p:nvSpPr>
        <p:spPr bwMode="auto">
          <a:xfrm>
            <a:off x="755576" y="2492304"/>
            <a:ext cx="3779488" cy="410504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171450" indent="-171450" algn="just">
              <a:spcAft>
                <a:spcPts val="300"/>
              </a:spcAft>
              <a:buFontTx/>
              <a:buChar char="-"/>
            </a:pPr>
            <a:r>
              <a:rPr lang="ru-RU" sz="1200" dirty="0" smtClean="0">
                <a:latin typeface="Times New Roman" panose="02020603050405020304" pitchFamily="18" charset="0"/>
                <a:ea typeface="Calibri"/>
                <a:cs typeface="Times New Roman"/>
              </a:rPr>
              <a:t>0% - ИП, впервые зарегистрированные, распространяется для отдельных </a:t>
            </a:r>
            <a:r>
              <a:rPr lang="ru-RU" sz="1200" dirty="0">
                <a:latin typeface="Times New Roman" panose="02020603050405020304" pitchFamily="18" charset="0"/>
                <a:ea typeface="Calibri"/>
                <a:cs typeface="Times New Roman"/>
              </a:rPr>
              <a:t>категорий налогоплательщиков </a:t>
            </a:r>
            <a:r>
              <a:rPr lang="ru-RU" sz="1200" dirty="0" smtClean="0">
                <a:latin typeface="Times New Roman" panose="02020603050405020304" pitchFamily="18" charset="0"/>
                <a:ea typeface="Calibri"/>
                <a:cs typeface="Times New Roman"/>
              </a:rPr>
              <a:t>. Имеются ограничения (70% доход от определенных видов деятельности (ОКВЭД) ССЧ-15 человек, доход уменьшенный в 10 раз, два налоговых периода);</a:t>
            </a:r>
          </a:p>
          <a:p>
            <a:pPr marL="171450" indent="-171450" algn="just">
              <a:spcAft>
                <a:spcPts val="300"/>
              </a:spcAft>
              <a:buFontTx/>
              <a:buChar char="-"/>
            </a:pPr>
            <a:r>
              <a:rPr lang="ru-RU" sz="1200" dirty="0" smtClean="0">
                <a:latin typeface="Times New Roman" panose="02020603050405020304" pitchFamily="18" charset="0"/>
                <a:ea typeface="Calibri"/>
                <a:cs typeface="Times New Roman"/>
              </a:rPr>
              <a:t>5% - </a:t>
            </a:r>
            <a:r>
              <a:rPr lang="ru-RU" sz="1200" dirty="0">
                <a:latin typeface="Times New Roman" panose="02020603050405020304" pitchFamily="18" charset="0"/>
              </a:rPr>
              <a:t>для налогоплательщиков - резидентов территорий опережающего социально-экономического развития в Республике </a:t>
            </a:r>
            <a:r>
              <a:rPr lang="ru-RU" sz="1200" dirty="0" smtClean="0">
                <a:latin typeface="Times New Roman" panose="02020603050405020304" pitchFamily="18" charset="0"/>
              </a:rPr>
              <a:t>Хакасия; (г. Абаза)</a:t>
            </a:r>
          </a:p>
          <a:p>
            <a:pPr marL="171450" indent="-171450" algn="just">
              <a:spcAft>
                <a:spcPts val="300"/>
              </a:spcAft>
              <a:buFontTx/>
              <a:buChar char="-"/>
            </a:pPr>
            <a:r>
              <a:rPr lang="ru-RU" sz="1200" dirty="0" smtClean="0">
                <a:latin typeface="Times New Roman" panose="02020603050405020304" pitchFamily="18" charset="0"/>
              </a:rPr>
              <a:t>5% - до 31.12.2025  </a:t>
            </a:r>
            <a:r>
              <a:rPr lang="ru-RU" sz="1200" dirty="0">
                <a:latin typeface="Times New Roman" panose="02020603050405020304" pitchFamily="18" charset="0"/>
                <a:ea typeface="Calibri"/>
                <a:cs typeface="Times New Roman"/>
              </a:rPr>
              <a:t>для отдельных категорий </a:t>
            </a:r>
            <a:r>
              <a:rPr lang="ru-RU" sz="1200" dirty="0" smtClean="0">
                <a:latin typeface="Times New Roman" panose="02020603050405020304" pitchFamily="18" charset="0"/>
                <a:ea typeface="Calibri"/>
                <a:cs typeface="Times New Roman"/>
              </a:rPr>
              <a:t>налогоплательщиков ( РСМСП(социальные предприятия) социальные </a:t>
            </a:r>
            <a:r>
              <a:rPr lang="ru-RU" sz="1200" dirty="0">
                <a:latin typeface="Times New Roman" panose="02020603050405020304" pitchFamily="18" charset="0"/>
                <a:ea typeface="Calibri"/>
                <a:cs typeface="Times New Roman"/>
              </a:rPr>
              <a:t>услуги, </a:t>
            </a:r>
            <a:r>
              <a:rPr lang="ru-RU" sz="1200" dirty="0" smtClean="0">
                <a:latin typeface="Times New Roman" panose="02020603050405020304" pitchFamily="18" charset="0"/>
                <a:ea typeface="Calibri"/>
                <a:cs typeface="Times New Roman"/>
              </a:rPr>
              <a:t>обрабатывающее производство, туризм, </a:t>
            </a:r>
            <a:r>
              <a:rPr lang="ru-RU" sz="1200" dirty="0" smtClean="0">
                <a:latin typeface="Times New Roman" panose="02020603050405020304" pitchFamily="18" charset="0"/>
              </a:rPr>
              <a:t>деятельность </a:t>
            </a:r>
            <a:r>
              <a:rPr lang="ru-RU" sz="1200" dirty="0">
                <a:latin typeface="Times New Roman" panose="02020603050405020304" pitchFamily="18" charset="0"/>
              </a:rPr>
              <a:t>в области информационных </a:t>
            </a:r>
            <a:r>
              <a:rPr lang="ru-RU" sz="1200" dirty="0" smtClean="0">
                <a:latin typeface="Times New Roman" panose="02020603050405020304" pitchFamily="18" charset="0"/>
              </a:rPr>
              <a:t>технологий)</a:t>
            </a:r>
            <a:r>
              <a:rPr lang="ru-RU" sz="1200" dirty="0" smtClean="0">
                <a:latin typeface="Times New Roman" panose="02020603050405020304" pitchFamily="18" charset="0"/>
                <a:ea typeface="Calibri"/>
                <a:cs typeface="Times New Roman"/>
              </a:rPr>
              <a:t> </a:t>
            </a:r>
          </a:p>
          <a:p>
            <a:pPr marL="171450" indent="-171450" algn="just">
              <a:spcAft>
                <a:spcPts val="300"/>
              </a:spcAft>
              <a:buFontTx/>
              <a:buChar char="-"/>
            </a:pPr>
            <a:r>
              <a:rPr lang="ru-RU" sz="1200" dirty="0" smtClean="0">
                <a:latin typeface="Times New Roman" panose="02020603050405020304" pitchFamily="18" charset="0"/>
                <a:ea typeface="Calibri"/>
                <a:cs typeface="Times New Roman"/>
              </a:rPr>
              <a:t>5</a:t>
            </a:r>
            <a:r>
              <a:rPr lang="ru-RU" sz="1200" dirty="0">
                <a:latin typeface="Times New Roman" panose="02020603050405020304" pitchFamily="18" charset="0"/>
                <a:ea typeface="Calibri"/>
                <a:cs typeface="Times New Roman"/>
              </a:rPr>
              <a:t>% - для отдельных категорий налогоплательщиков </a:t>
            </a:r>
            <a:endParaRPr lang="ru-RU" sz="1200" dirty="0" smtClean="0">
              <a:latin typeface="Times New Roman" panose="02020603050405020304" pitchFamily="18" charset="0"/>
              <a:ea typeface="Calibri"/>
              <a:cs typeface="Times New Roman"/>
            </a:endParaRPr>
          </a:p>
          <a:p>
            <a:pPr algn="just">
              <a:spcAft>
                <a:spcPts val="300"/>
              </a:spcAft>
            </a:pPr>
            <a:r>
              <a:rPr lang="ru-RU" sz="1200" dirty="0" smtClean="0">
                <a:latin typeface="Times New Roman" panose="02020603050405020304" pitchFamily="18" charset="0"/>
                <a:ea typeface="Calibri"/>
                <a:cs typeface="Times New Roman"/>
              </a:rPr>
              <a:t> (образование</a:t>
            </a:r>
            <a:r>
              <a:rPr lang="ru-RU" sz="1200" dirty="0">
                <a:latin typeface="Times New Roman" panose="02020603050405020304" pitchFamily="18" charset="0"/>
                <a:ea typeface="Calibri"/>
                <a:cs typeface="Times New Roman"/>
              </a:rPr>
              <a:t>; сбор отходов; подметание </a:t>
            </a:r>
            <a:r>
              <a:rPr lang="ru-RU" sz="1200" dirty="0" smtClean="0">
                <a:latin typeface="Times New Roman" panose="02020603050405020304" pitchFamily="18" charset="0"/>
                <a:ea typeface="Calibri"/>
                <a:cs typeface="Times New Roman"/>
              </a:rPr>
              <a:t>улиц, </a:t>
            </a:r>
            <a:r>
              <a:rPr lang="ru-RU" sz="1200" dirty="0" smtClean="0">
                <a:latin typeface="Times New Roman" panose="02020603050405020304" pitchFamily="18" charset="0"/>
                <a:cs typeface="Times New Roman"/>
              </a:rPr>
              <a:t>сельское </a:t>
            </a:r>
            <a:r>
              <a:rPr lang="ru-RU" sz="1200" dirty="0">
                <a:latin typeface="Times New Roman" panose="02020603050405020304" pitchFamily="18" charset="0"/>
                <a:cs typeface="Times New Roman"/>
              </a:rPr>
              <a:t>хозяйство, лесное хозяйство, охота, рыболовство, рыбоводство</a:t>
            </a:r>
            <a:r>
              <a:rPr lang="ru-RU" sz="1200" dirty="0" smtClean="0">
                <a:latin typeface="Times New Roman" panose="02020603050405020304" pitchFamily="18" charset="0"/>
                <a:cs typeface="Times New Roman"/>
              </a:rPr>
              <a:t>);</a:t>
            </a:r>
            <a:endParaRPr lang="ru-RU" sz="1200" dirty="0">
              <a:latin typeface="Times New Roman" panose="02020603050405020304" pitchFamily="18" charset="0"/>
            </a:endParaRPr>
          </a:p>
          <a:p>
            <a:pPr marL="171450" indent="-171450" algn="just">
              <a:spcAft>
                <a:spcPts val="300"/>
              </a:spcAft>
              <a:buFontTx/>
              <a:buChar char="-"/>
            </a:pPr>
            <a:r>
              <a:rPr lang="ru-RU" sz="1200" dirty="0" smtClean="0">
                <a:latin typeface="Times New Roman" panose="02020603050405020304" pitchFamily="18" charset="0"/>
                <a:ea typeface="Calibri"/>
                <a:cs typeface="Times New Roman"/>
              </a:rPr>
              <a:t>7,5</a:t>
            </a:r>
            <a:r>
              <a:rPr lang="ru-RU" sz="1200" dirty="0">
                <a:latin typeface="Times New Roman" panose="02020603050405020304" pitchFamily="18" charset="0"/>
                <a:ea typeface="Calibri"/>
                <a:cs typeface="Times New Roman"/>
              </a:rPr>
              <a:t>% - д</a:t>
            </a:r>
            <a:r>
              <a:rPr lang="ru-RU" sz="1200" dirty="0" smtClean="0">
                <a:latin typeface="Times New Roman" panose="02020603050405020304" pitchFamily="18" charset="0"/>
                <a:ea typeface="Calibri"/>
                <a:cs typeface="Times New Roman"/>
              </a:rPr>
              <a:t>ля иных налогоплательщиков</a:t>
            </a:r>
            <a:endParaRPr lang="ru-RU" sz="1200" dirty="0">
              <a:latin typeface="Times New Roman" panose="02020603050405020304" pitchFamily="18" charset="0"/>
              <a:ea typeface="Calibri"/>
              <a:cs typeface="Times New Roman"/>
            </a:endParaRPr>
          </a:p>
          <a:p>
            <a:pPr marL="171450" indent="-1714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endParaRPr lang="ru-RU" sz="1100" dirty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8" name="Надпись 2"/>
          <p:cNvSpPr txBox="1">
            <a:spLocks noChangeArrowheads="1"/>
          </p:cNvSpPr>
          <p:nvPr/>
        </p:nvSpPr>
        <p:spPr bwMode="auto">
          <a:xfrm>
            <a:off x="4804013" y="2492304"/>
            <a:ext cx="3533336" cy="410504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171450" lvl="0" indent="-171450" algn="just">
              <a:spcAft>
                <a:spcPts val="300"/>
              </a:spcAft>
              <a:buFontTx/>
              <a:buChar char="-"/>
            </a:pPr>
            <a:r>
              <a:rPr lang="ru-RU" sz="1200" dirty="0">
                <a:latin typeface="Times New Roman" panose="02020603050405020304" pitchFamily="18" charset="0"/>
              </a:rPr>
              <a:t>0% - ИП, впервые зарегистрированные, распространяется для отдельных категорий налогоплательщиков (70% доход от определенных видов деятельности (ОКВЭД) ССЧ-15 человек, доход уменьшенный в 10 раз, два налоговых периода</a:t>
            </a:r>
            <a:r>
              <a:rPr lang="ru-RU" sz="1200" dirty="0" smtClean="0">
                <a:latin typeface="Times New Roman" panose="02020603050405020304" pitchFamily="18" charset="0"/>
              </a:rPr>
              <a:t>);</a:t>
            </a:r>
            <a:endParaRPr lang="ru-RU" sz="1200" dirty="0" smtClean="0">
              <a:latin typeface="Times New Roman" panose="02020603050405020304" pitchFamily="18" charset="0"/>
              <a:ea typeface="Calibri"/>
              <a:cs typeface="Times New Roman"/>
            </a:endParaRPr>
          </a:p>
          <a:p>
            <a:pPr marL="171450" indent="-171450" algn="just">
              <a:spcAft>
                <a:spcPts val="300"/>
              </a:spcAft>
              <a:buFontTx/>
              <a:buChar char="-"/>
            </a:pPr>
            <a:r>
              <a:rPr lang="ru-RU" sz="1200" dirty="0" smtClean="0">
                <a:latin typeface="Times New Roman" panose="02020603050405020304" pitchFamily="18" charset="0"/>
                <a:ea typeface="Calibri"/>
                <a:cs typeface="Times New Roman"/>
              </a:rPr>
              <a:t>1% </a:t>
            </a:r>
            <a:r>
              <a:rPr lang="ru-RU" sz="1200" dirty="0">
                <a:latin typeface="Times New Roman" panose="02020603050405020304" pitchFamily="18" charset="0"/>
                <a:ea typeface="Calibri"/>
                <a:cs typeface="Times New Roman"/>
              </a:rPr>
              <a:t>- </a:t>
            </a:r>
            <a:r>
              <a:rPr lang="ru-RU" sz="1200" dirty="0">
                <a:latin typeface="Times New Roman" panose="02020603050405020304" pitchFamily="18" charset="0"/>
              </a:rPr>
              <a:t>для налогоплательщиков - резидентов территорий опережающего социально-экономического развития в Республике </a:t>
            </a:r>
            <a:r>
              <a:rPr lang="ru-RU" sz="1200" dirty="0" smtClean="0">
                <a:latin typeface="Times New Roman" panose="02020603050405020304" pitchFamily="18" charset="0"/>
              </a:rPr>
              <a:t>Хакасия; (г. Абаза);</a:t>
            </a:r>
            <a:endParaRPr lang="ru-RU" sz="1200" dirty="0">
              <a:latin typeface="Times New Roman" panose="02020603050405020304" pitchFamily="18" charset="0"/>
            </a:endParaRPr>
          </a:p>
          <a:p>
            <a:pPr marL="171450" indent="-171450" algn="just">
              <a:spcAft>
                <a:spcPts val="300"/>
              </a:spcAft>
              <a:buFontTx/>
              <a:buChar char="-"/>
            </a:pPr>
            <a:r>
              <a:rPr lang="ru-RU" sz="1200" dirty="0" smtClean="0">
                <a:latin typeface="Times New Roman" panose="02020603050405020304" pitchFamily="18" charset="0"/>
              </a:rPr>
              <a:t>1% </a:t>
            </a:r>
            <a:r>
              <a:rPr lang="ru-RU" sz="1200" dirty="0">
                <a:latin typeface="Times New Roman" panose="02020603050405020304" pitchFamily="18" charset="0"/>
              </a:rPr>
              <a:t>- </a:t>
            </a:r>
            <a:r>
              <a:rPr lang="ru-RU" sz="1200" dirty="0" smtClean="0">
                <a:latin typeface="Times New Roman" panose="02020603050405020304" pitchFamily="18" charset="0"/>
              </a:rPr>
              <a:t>до 31.12.2025 </a:t>
            </a:r>
            <a:r>
              <a:rPr lang="ru-RU" sz="1200" dirty="0">
                <a:latin typeface="Times New Roman" panose="02020603050405020304" pitchFamily="18" charset="0"/>
                <a:ea typeface="Calibri"/>
                <a:cs typeface="Times New Roman"/>
              </a:rPr>
              <a:t>для отдельных категорий налогоплательщиков </a:t>
            </a:r>
            <a:r>
              <a:rPr lang="ru-RU" sz="1200" dirty="0" smtClean="0">
                <a:latin typeface="Times New Roman" panose="02020603050405020304" pitchFamily="18" charset="0"/>
                <a:ea typeface="Calibri"/>
                <a:cs typeface="Times New Roman"/>
              </a:rPr>
              <a:t>(РСМСП(социальные предприятия)социальные </a:t>
            </a:r>
            <a:r>
              <a:rPr lang="ru-RU" sz="1200" dirty="0">
                <a:latin typeface="Times New Roman" panose="02020603050405020304" pitchFamily="18" charset="0"/>
                <a:ea typeface="Calibri"/>
                <a:cs typeface="Times New Roman"/>
              </a:rPr>
              <a:t>услуги</a:t>
            </a:r>
            <a:r>
              <a:rPr lang="ru-RU" sz="1200" dirty="0" smtClean="0">
                <a:latin typeface="Times New Roman" panose="02020603050405020304" pitchFamily="18" charset="0"/>
                <a:ea typeface="Calibri"/>
                <a:cs typeface="Times New Roman"/>
              </a:rPr>
              <a:t>, </a:t>
            </a:r>
            <a:r>
              <a:rPr lang="ru-RU" sz="1200" dirty="0">
                <a:latin typeface="Times New Roman" panose="02020603050405020304" pitchFamily="18" charset="0"/>
                <a:ea typeface="Calibri"/>
                <a:cs typeface="Times New Roman"/>
              </a:rPr>
              <a:t>обрабатывающее производство, туризм, </a:t>
            </a:r>
            <a:r>
              <a:rPr lang="ru-RU" sz="1200" dirty="0">
                <a:latin typeface="Times New Roman" panose="02020603050405020304" pitchFamily="18" charset="0"/>
              </a:rPr>
              <a:t>деятельность в области информационных </a:t>
            </a:r>
            <a:r>
              <a:rPr lang="ru-RU" sz="1200" dirty="0" smtClean="0">
                <a:latin typeface="Times New Roman" panose="02020603050405020304" pitchFamily="18" charset="0"/>
              </a:rPr>
              <a:t>технологий</a:t>
            </a:r>
            <a:r>
              <a:rPr lang="ru-RU" sz="1200" dirty="0" smtClean="0">
                <a:latin typeface="Times New Roman" panose="02020603050405020304" pitchFamily="18" charset="0"/>
                <a:cs typeface="Times New Roman"/>
              </a:rPr>
              <a:t>, сельское хозяйство, лесное хозяйство, охота, рыболовство, рыбоводство);</a:t>
            </a:r>
            <a:endParaRPr lang="ru-RU" sz="1200" dirty="0" smtClean="0">
              <a:latin typeface="Times New Roman" panose="02020603050405020304" pitchFamily="18" charset="0"/>
              <a:ea typeface="Calibri"/>
              <a:cs typeface="Times New Roman"/>
            </a:endParaRPr>
          </a:p>
          <a:p>
            <a:pPr marL="171450" indent="-171450" algn="just">
              <a:spcAft>
                <a:spcPts val="300"/>
              </a:spcAft>
              <a:buFontTx/>
              <a:buChar char="-"/>
            </a:pPr>
            <a:r>
              <a:rPr lang="ru-RU" sz="1200" dirty="0" smtClean="0">
                <a:latin typeface="Times New Roman" panose="02020603050405020304" pitchFamily="18" charset="0"/>
                <a:cs typeface="Times New Roman"/>
              </a:rPr>
              <a:t>2%- ( </a:t>
            </a:r>
            <a:r>
              <a:rPr lang="ru-RU" sz="1200" dirty="0">
                <a:latin typeface="Times New Roman" panose="02020603050405020304" pitchFamily="18" charset="0"/>
                <a:ea typeface="Calibri"/>
                <a:cs typeface="Times New Roman"/>
              </a:rPr>
              <a:t>для отдельных категорий налогоплательщиков  </a:t>
            </a:r>
            <a:r>
              <a:rPr lang="ru-RU" sz="1200" dirty="0" smtClean="0">
                <a:latin typeface="Times New Roman" panose="02020603050405020304" pitchFamily="18" charset="0"/>
                <a:ea typeface="Calibri"/>
                <a:cs typeface="Times New Roman"/>
              </a:rPr>
              <a:t>; </a:t>
            </a:r>
            <a:r>
              <a:rPr lang="ru-RU" sz="1200" dirty="0">
                <a:latin typeface="Times New Roman" panose="02020603050405020304" pitchFamily="18" charset="0"/>
                <a:ea typeface="Calibri"/>
                <a:cs typeface="Times New Roman"/>
              </a:rPr>
              <a:t>образование; сбор отходов; подметание улиц</a:t>
            </a:r>
            <a:r>
              <a:rPr lang="ru-RU" sz="1200" dirty="0" smtClean="0">
                <a:latin typeface="Times New Roman" panose="02020603050405020304" pitchFamily="18" charset="0"/>
                <a:ea typeface="Calibri"/>
                <a:cs typeface="Times New Roman"/>
              </a:rPr>
              <a:t>);</a:t>
            </a:r>
            <a:endParaRPr lang="ru-RU" sz="1200" dirty="0">
              <a:latin typeface="+mn-lt"/>
            </a:endParaRPr>
          </a:p>
          <a:p>
            <a:pPr marL="171450" indent="-171450" algn="just">
              <a:spcAft>
                <a:spcPts val="300"/>
              </a:spcAft>
              <a:buFontTx/>
              <a:buChar char="-"/>
            </a:pPr>
            <a:r>
              <a:rPr lang="ru-RU" sz="1200" dirty="0" smtClean="0">
                <a:latin typeface="+mn-lt"/>
                <a:ea typeface="Calibri"/>
                <a:cs typeface="Times New Roman"/>
              </a:rPr>
              <a:t> 4 </a:t>
            </a:r>
            <a:r>
              <a:rPr lang="ru-RU" sz="1200" dirty="0">
                <a:latin typeface="+mn-lt"/>
                <a:ea typeface="Calibri"/>
                <a:cs typeface="Times New Roman"/>
              </a:rPr>
              <a:t>% - </a:t>
            </a:r>
            <a:r>
              <a:rPr lang="ru-RU" sz="1200" dirty="0" smtClean="0">
                <a:latin typeface="+mn-lt"/>
                <a:ea typeface="Calibri"/>
                <a:cs typeface="Times New Roman"/>
              </a:rPr>
              <a:t>для иных налогоплательщиков</a:t>
            </a:r>
            <a:endParaRPr lang="ru-RU" sz="1200" dirty="0">
              <a:latin typeface="+mn-lt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33744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3363691"/>
            <a:ext cx="7772400" cy="857397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3200" dirty="0" smtClean="0">
                <a:latin typeface="Arial Narrow" pitchFamily="34" charset="0"/>
                <a:cs typeface="Times New Roman" pitchFamily="18" charset="0"/>
              </a:rPr>
              <a:t>Спасибо за внимание!</a:t>
            </a:r>
            <a:endParaRPr lang="ru-RU" sz="36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625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algn="ctr" eaLnBrk="1" hangingPunct="1">
          <a:spcBef>
            <a:spcPts val="0"/>
          </a:spcBef>
          <a:defRPr b="1" dirty="0" smtClean="0">
            <a:solidFill>
              <a:srgbClr val="009900"/>
            </a:solidFill>
            <a:latin typeface="Arial Narrow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1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algn="ctr" eaLnBrk="1" hangingPunct="1">
          <a:spcBef>
            <a:spcPts val="0"/>
          </a:spcBef>
          <a:defRPr b="1" dirty="0" smtClean="0">
            <a:solidFill>
              <a:srgbClr val="009900"/>
            </a:solidFill>
            <a:latin typeface="Arial Narrow" pitchFamily="34" charset="0"/>
          </a:defRPr>
        </a:defPPr>
      </a:lstStyle>
    </a:spDef>
  </a:objectDefaults>
  <a:extraClrSchemeLst/>
</a:theme>
</file>

<file path=ppt/theme/theme3.xml><?xml version="1.0" encoding="utf-8"?>
<a:theme xmlns:a="http://schemas.openxmlformats.org/drawingml/2006/main" name="2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algn="ctr" eaLnBrk="1" hangingPunct="1">
          <a:spcBef>
            <a:spcPts val="0"/>
          </a:spcBef>
          <a:defRPr b="1" dirty="0" smtClean="0">
            <a:solidFill>
              <a:srgbClr val="009900"/>
            </a:solidFill>
            <a:latin typeface="Arial Narrow" pitchFamily="34" charset="0"/>
          </a:defRPr>
        </a:defPPr>
      </a:lstStyle>
    </a:spDef>
  </a:objectDefaults>
  <a:extraClrSchemeLst/>
</a:theme>
</file>

<file path=ppt/theme/theme4.xml><?xml version="1.0" encoding="utf-8"?>
<a:theme xmlns:a="http://schemas.openxmlformats.org/drawingml/2006/main" name="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26362</TotalTime>
  <Words>1119</Words>
  <Application>Microsoft Office PowerPoint</Application>
  <PresentationFormat>Экран (4:3)</PresentationFormat>
  <Paragraphs>96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4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Специальное оформление</vt:lpstr>
      <vt:lpstr>1_Специальное оформление</vt:lpstr>
      <vt:lpstr>2_Специальное оформление</vt:lpstr>
      <vt:lpstr>Present_FNS2012_A4</vt:lpstr>
      <vt:lpstr>«Основные изменения специальных налоговых режимов с 01.01.2026».  </vt:lpstr>
      <vt:lpstr>Патентная система налогообложения</vt:lpstr>
      <vt:lpstr>Презентация PowerPoint</vt:lpstr>
      <vt:lpstr>Упрощенная система налогообложения</vt:lpstr>
      <vt:lpstr>Условия перехода и применения специальных налоговых  режимов</vt:lpstr>
      <vt:lpstr>Презентация PowerPoint</vt:lpstr>
      <vt:lpstr>налоговые ставки  ПРИ применении упрощенной системы налогообложения на территории республики Хакассия </vt:lpstr>
      <vt:lpstr>Спасибо за внимание!</vt:lpstr>
    </vt:vector>
  </TitlesOfParts>
  <Company>Kraftway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Касянюк</dc:creator>
  <cp:lastModifiedBy>Янусик Ирина Анатольевна</cp:lastModifiedBy>
  <cp:revision>1299</cp:revision>
  <cp:lastPrinted>2025-12-02T07:52:04Z</cp:lastPrinted>
  <dcterms:created xsi:type="dcterms:W3CDTF">2012-06-29T04:11:25Z</dcterms:created>
  <dcterms:modified xsi:type="dcterms:W3CDTF">2025-12-03T02:09:58Z</dcterms:modified>
</cp:coreProperties>
</file>