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1" r:id="rId2"/>
    <p:sldId id="276" r:id="rId3"/>
    <p:sldId id="297" r:id="rId4"/>
    <p:sldId id="298" r:id="rId5"/>
    <p:sldId id="292" r:id="rId6"/>
    <p:sldId id="296" r:id="rId7"/>
    <p:sldId id="302" r:id="rId8"/>
    <p:sldId id="300" r:id="rId9"/>
    <p:sldId id="293" r:id="rId10"/>
    <p:sldId id="299" r:id="rId11"/>
    <p:sldId id="272" r:id="rId12"/>
    <p:sldId id="303" r:id="rId13"/>
    <p:sldId id="310" r:id="rId14"/>
    <p:sldId id="304" r:id="rId15"/>
    <p:sldId id="294" r:id="rId16"/>
    <p:sldId id="305" r:id="rId17"/>
    <p:sldId id="306" r:id="rId18"/>
    <p:sldId id="295" r:id="rId19"/>
    <p:sldId id="309" r:id="rId20"/>
    <p:sldId id="307" r:id="rId21"/>
    <p:sldId id="308" r:id="rId22"/>
    <p:sldId id="311" r:id="rId23"/>
    <p:sldId id="312" r:id="rId24"/>
    <p:sldId id="313" r:id="rId25"/>
    <p:sldId id="314" r:id="rId26"/>
    <p:sldId id="301" r:id="rId27"/>
    <p:sldId id="2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AFF"/>
    <a:srgbClr val="EDF1F6"/>
    <a:srgbClr val="EEF1F7"/>
    <a:srgbClr val="9DA6B7"/>
    <a:srgbClr val="B6C2D4"/>
    <a:srgbClr val="A8B3C1"/>
    <a:srgbClr val="9CAFCC"/>
    <a:srgbClr val="AEB9CA"/>
    <a:srgbClr val="A7B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 varScale="1">
        <p:scale>
          <a:sx n="107" d="100"/>
          <a:sy n="107" d="100"/>
        </p:scale>
        <p:origin x="-57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30.05.2025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3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46" y="1606871"/>
            <a:ext cx="9760919" cy="4829253"/>
          </a:xfrm>
        </p:spPr>
        <p:txBody>
          <a:bodyPr/>
          <a:lstStyle>
            <a:lvl1pPr marL="363538" indent="0">
              <a:buFontTx/>
              <a:buNone/>
              <a:defRPr b="1">
                <a:latin typeface="+mj-lt"/>
              </a:defRPr>
            </a:lvl1pPr>
            <a:lvl2pPr marL="360363" indent="3175">
              <a:defRPr>
                <a:latin typeface="+mj-lt"/>
              </a:defRPr>
            </a:lvl2pPr>
            <a:lvl3pPr marL="628650" indent="-260350">
              <a:tabLst/>
              <a:defRPr>
                <a:latin typeface="+mj-lt"/>
              </a:defRPr>
            </a:lvl3pPr>
            <a:lvl4pPr marL="0" indent="360363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7" y="501069"/>
            <a:ext cx="9782922" cy="1105803"/>
          </a:xfrm>
        </p:spPr>
        <p:txBody>
          <a:bodyPr/>
          <a:lstStyle>
            <a:lvl1pPr marL="0" marR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lvl="0"/>
            <a:r>
              <a:rPr lang="en-US" noProof="0" dirty="0" smtClean="0"/>
              <a:t>Образец заголовка</a:t>
            </a:r>
            <a:endParaRPr lang="ru-RU" noProof="0" dirty="0" smtClean="0"/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5299-CDCE-45E0-AE76-80C0985853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2003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  <p:sldLayoutId id="21474836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FB35767-270B-8BEF-D65E-25F2B158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DC76119-8D5E-CFE9-B4C9-DBA622E9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B4423E-5ED2-3369-8EBD-01328D66D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РАСТЁМ ВМЕСТЕ!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A19BA4-DDD9-0A4A-2791-7E08B88A4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6275" y="5050533"/>
            <a:ext cx="5049982" cy="365125"/>
          </a:xfrm>
        </p:spPr>
        <p:txBody>
          <a:bodyPr/>
          <a:lstStyle/>
          <a:p>
            <a:r>
              <a:rPr lang="ru-RU" dirty="0" smtClean="0"/>
              <a:t>Екатерина Солдатова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F8F61FE-5744-27B7-BF0D-4B956C9F0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340" y="5475148"/>
            <a:ext cx="6096917" cy="74042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Заместитель начальника отдела оказания государственных услуг</a:t>
            </a:r>
          </a:p>
          <a:p>
            <a:r>
              <a:rPr lang="ru-RU" dirty="0" smtClean="0"/>
              <a:t>Управления ФНС по Республике Хакасия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8E6246-152C-5E46-74F4-868F5AC5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02" y="1868397"/>
            <a:ext cx="1368195" cy="1563652"/>
          </a:xfrm>
          <a:prstGeom prst="rect">
            <a:avLst/>
          </a:prstGeom>
          <a:ln>
            <a:noFill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7DF8136-247D-5CCA-C356-C79924654FC9}"/>
              </a:ext>
            </a:extLst>
          </p:cNvPr>
          <p:cNvCxnSpPr>
            <a:cxnSpLocks/>
          </p:cNvCxnSpPr>
          <p:nvPr/>
        </p:nvCxnSpPr>
        <p:spPr>
          <a:xfrm>
            <a:off x="2055744" y="4532244"/>
            <a:ext cx="8080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809625" y="119493"/>
            <a:ext cx="8964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u="sng" spc="90" dirty="0">
                <a:solidFill>
                  <a:srgbClr val="0070C0"/>
                </a:solidFill>
                <a:latin typeface="+mj-lt"/>
              </a:rPr>
              <a:t>Сервис «Информирование о задолженности»</a:t>
            </a:r>
            <a:endParaRPr lang="ru-RU" altLang="ru-RU" sz="2400" b="1" u="sng" spc="9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623" y="1000217"/>
            <a:ext cx="880489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u="sng" dirty="0">
                <a:latin typeface="+mj-lt"/>
              </a:rPr>
              <a:t>Чем полезна услуга</a:t>
            </a:r>
            <a:r>
              <a:rPr lang="ru-RU" sz="2000" u="sng" dirty="0" smtClean="0">
                <a:latin typeface="+mj-lt"/>
              </a:rPr>
              <a:t>?</a:t>
            </a:r>
          </a:p>
          <a:p>
            <a:pPr>
              <a:defRPr/>
            </a:pPr>
            <a:endParaRPr lang="ru-RU" sz="2000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услуга предоставляется бесплатно;</a:t>
            </a:r>
          </a:p>
          <a:p>
            <a:pPr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подписку к услуге возможно оформить дистанционно;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пользователь может выбрать удобный для него способ информирования;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информация о задолженности предоставляется ежеквартально; 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пользователь может контролировать актуальное состояние расчетов;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подписка к услуге позволяет предупредить риски применения мер взыскания задолженности, обеспечительных мер к должнику и иных ограничений;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услуга предоставляется только при получении согласия;  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endParaRPr lang="ru-RU" b="1" dirty="0"/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b="1" dirty="0"/>
              <a:t>отказаться от подписки на услугу можно в любой момент (</a:t>
            </a:r>
            <a:r>
              <a:rPr lang="ru-RU" b="1" u="sng" dirty="0"/>
              <a:t>отказ от согласия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4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070" y="185059"/>
            <a:ext cx="1067162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1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ФОРМА СОГЛАСИЯ НАЛОГОПЛАТЕЛЬЩИКА, ПЛАТЕЛЬЩИКА СБОРА, ПЛАТЕЛЬЩИКА СТРАХОВЫХ ВЗНОСОВ, НАЛОГОВОГО АГЕНТА НА ИНФОРМИРОВАНИЕ О НАЛИЧИИ ЗАДОЛЖЕННОСТИ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8" t="11844" r="24619" b="6422"/>
          <a:stretch>
            <a:fillRect/>
          </a:stretch>
        </p:blipFill>
        <p:spPr bwMode="auto">
          <a:xfrm>
            <a:off x="2663407" y="831390"/>
            <a:ext cx="4843496" cy="59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1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962025" y="552450"/>
            <a:ext cx="9353550" cy="85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253775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pPr algn="ctr" defTabSz="1042988" fontAlgn="base">
              <a:spcAft>
                <a:spcPct val="0"/>
              </a:spcAft>
            </a:pPr>
            <a:r>
              <a:rPr lang="ru-RU" altLang="ru-RU" sz="2400" u="sng" smtClean="0"/>
              <a:t>Как можно подать согласие об информировании?</a:t>
            </a:r>
            <a:endParaRPr lang="ru-RU" altLang="ru-RU" dirty="0" smtClean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882650" y="1692275"/>
            <a:ext cx="8561388" cy="532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9288" indent="-285750">
              <a:buFont typeface="Wingdings" pitchFamily="2" charset="2"/>
              <a:buChar char="v"/>
              <a:defRPr/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ФИЗИЧЕСКИЕ ЛИЦА И ИНДИВИДУАЛЬНЫЕ ПРЕДПРИНИМАТЕЛИ:</a:t>
            </a:r>
          </a:p>
          <a:p>
            <a:pPr marL="649288" indent="-285750">
              <a:buFont typeface="Wingdings" pitchFamily="2" charset="2"/>
              <a:buChar char="§"/>
              <a:defRPr/>
            </a:pPr>
            <a:r>
              <a:rPr lang="ru-RU" sz="1800" smtClean="0"/>
              <a:t>по почте</a:t>
            </a:r>
          </a:p>
          <a:p>
            <a:pPr marL="649288" indent="-285750">
              <a:buFont typeface="Wingdings" pitchFamily="2" charset="2"/>
              <a:buChar char="§"/>
              <a:defRPr/>
            </a:pPr>
            <a:r>
              <a:rPr lang="ru-RU" sz="1800" smtClean="0"/>
              <a:t>лично</a:t>
            </a:r>
          </a:p>
          <a:p>
            <a:pPr marL="649288" indent="-285750">
              <a:buFont typeface="Wingdings" pitchFamily="2" charset="2"/>
              <a:buChar char="§"/>
              <a:defRPr/>
            </a:pPr>
            <a:r>
              <a:rPr lang="ru-RU" sz="1800" smtClean="0"/>
              <a:t>в Личном кабинете налогоплательщика для физических лиц</a:t>
            </a:r>
          </a:p>
          <a:p>
            <a:pPr marL="649288" indent="-285750">
              <a:buFont typeface="Wingdings" pitchFamily="2" charset="2"/>
              <a:buChar char="§"/>
              <a:defRPr/>
            </a:pPr>
            <a:endParaRPr lang="ru-RU" sz="1800" smtClean="0"/>
          </a:p>
          <a:p>
            <a:pPr marL="649288" indent="-285750">
              <a:buFont typeface="Wingdings" pitchFamily="2" charset="2"/>
              <a:buChar char="§"/>
              <a:defRPr/>
            </a:pPr>
            <a:endParaRPr lang="ru-RU" sz="1800" smtClean="0"/>
          </a:p>
          <a:p>
            <a:pPr marL="649288" indent="-285750">
              <a:buFont typeface="Wingdings" pitchFamily="2" charset="2"/>
              <a:buChar char="v"/>
              <a:defRPr/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ЮРИДИЧЕСКИЕ ЛИЦА</a:t>
            </a:r>
          </a:p>
          <a:p>
            <a:pPr marL="649288" indent="-285750">
              <a:buFont typeface="Arial" panose="020B0604020202020204" pitchFamily="34" charset="0"/>
              <a:buChar char="•"/>
              <a:defRPr/>
            </a:pPr>
            <a:r>
              <a:rPr lang="ru-RU" sz="1800" smtClean="0"/>
              <a:t>по почте</a:t>
            </a:r>
          </a:p>
          <a:p>
            <a:pPr marL="649288" indent="-285750">
              <a:buFont typeface="Arial" panose="020B0604020202020204" pitchFamily="34" charset="0"/>
              <a:buChar char="•"/>
              <a:defRPr/>
            </a:pPr>
            <a:r>
              <a:rPr lang="ru-RU" sz="1800" smtClean="0"/>
              <a:t>лично</a:t>
            </a:r>
          </a:p>
          <a:p>
            <a:pPr marL="649288" indent="-285750">
              <a:buFont typeface="Arial" panose="020B0604020202020204" pitchFamily="34" charset="0"/>
              <a:buChar char="•"/>
              <a:defRPr/>
            </a:pPr>
            <a:r>
              <a:rPr lang="ru-RU" sz="1800" smtClean="0"/>
              <a:t>по телекоммуникационным каналам связи с помощью программного обеспечения, реализующего подачу согласия</a:t>
            </a:r>
          </a:p>
          <a:p>
            <a:pPr marL="649288" indent="-285750">
              <a:buFont typeface="Arial" panose="020B0604020202020204" pitchFamily="34" charset="0"/>
              <a:buChar char="•"/>
              <a:defRPr/>
            </a:pPr>
            <a:endParaRPr lang="ru-RU" sz="1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93AA3A-3964-4AD6-9A47-7203969CBFD0}" type="slidenum">
              <a:rPr lang="ru-RU" altLang="ru-RU" sz="2700" smtClean="0">
                <a:solidFill>
                  <a:srgbClr val="FFFFFF"/>
                </a:solidFill>
                <a:latin typeface="Calibri" pitchFamily="34" charset="0"/>
              </a:rPr>
              <a:pPr/>
              <a:t>13</a:t>
            </a:fld>
            <a:endParaRPr lang="ru-RU" altLang="ru-RU" sz="27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1738" t="12736" r="27667" b="55693"/>
          <a:stretch/>
        </p:blipFill>
        <p:spPr bwMode="auto">
          <a:xfrm>
            <a:off x="1757307" y="751891"/>
            <a:ext cx="7882446" cy="210937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892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4862" r="53226" b="55826"/>
          <a:stretch>
            <a:fillRect/>
          </a:stretch>
        </p:blipFill>
        <p:spPr bwMode="auto">
          <a:xfrm>
            <a:off x="1761832" y="3265943"/>
            <a:ext cx="7873397" cy="1316022"/>
          </a:xfrm>
          <a:prstGeom prst="rect">
            <a:avLst/>
          </a:prstGeom>
          <a:noFill/>
          <a:ln w="19050">
            <a:solidFill>
              <a:srgbClr val="005AA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t="73441" r="39352" b="18964"/>
          <a:stretch>
            <a:fillRect/>
          </a:stretch>
        </p:blipFill>
        <p:spPr bwMode="auto">
          <a:xfrm>
            <a:off x="1761832" y="4981152"/>
            <a:ext cx="7873397" cy="1372175"/>
          </a:xfrm>
          <a:prstGeom prst="rect">
            <a:avLst/>
          </a:prstGeom>
          <a:noFill/>
          <a:ln w="19050">
            <a:solidFill>
              <a:srgbClr val="005AA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5698530" y="2861269"/>
            <a:ext cx="0" cy="38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698530" y="4581965"/>
            <a:ext cx="0" cy="38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09317" y="168676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 smtClean="0">
                <a:latin typeface="Arial Black" panose="020B0A04020102020204" pitchFamily="34" charset="0"/>
              </a:rPr>
              <a:t>1 СПОСОБ</a:t>
            </a:r>
            <a:endParaRPr lang="ru-RU" sz="2400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4449" t="18970" r="944" b="19587"/>
          <a:stretch/>
        </p:blipFill>
        <p:spPr bwMode="auto">
          <a:xfrm>
            <a:off x="1177139" y="813419"/>
            <a:ext cx="9307389" cy="5622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9317" y="168676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Arial Black" panose="020B0A04020102020204" pitchFamily="34" charset="0"/>
              </a:rPr>
              <a:t>2</a:t>
            </a:r>
            <a:r>
              <a:rPr lang="ru-RU" sz="2400" u="sng" dirty="0" smtClean="0">
                <a:latin typeface="Arial Black" panose="020B0A04020102020204" pitchFamily="34" charset="0"/>
              </a:rPr>
              <a:t> СПОСОБ</a:t>
            </a:r>
            <a:endParaRPr lang="ru-RU" sz="2400" u="sng" dirty="0">
              <a:latin typeface="Arial Black" panose="020B0A040201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28895" y="813419"/>
            <a:ext cx="1970243" cy="695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060220" y="2707692"/>
            <a:ext cx="1455337" cy="426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787888" y="5264459"/>
            <a:ext cx="4971195" cy="1171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175" y="2683861"/>
            <a:ext cx="7208874" cy="14265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Направление заявления на льготу по имущественным налогам через личный кабинет налогоплательщика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3565" t="13008" r="11076" b="3853"/>
          <a:stretch/>
        </p:blipFill>
        <p:spPr>
          <a:xfrm>
            <a:off x="147961" y="175337"/>
            <a:ext cx="10369118" cy="64984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5433" y="2241611"/>
            <a:ext cx="2583401" cy="5903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9507" y="2241611"/>
            <a:ext cx="2583401" cy="5903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68749" y="3272900"/>
            <a:ext cx="2583401" cy="5903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026015" y="2128424"/>
            <a:ext cx="1455337" cy="426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59714" y="754607"/>
            <a:ext cx="958187" cy="426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56028" y="290745"/>
            <a:ext cx="1375739" cy="4638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6911" t="8396" r="24023" b="21150"/>
          <a:stretch/>
        </p:blipFill>
        <p:spPr>
          <a:xfrm>
            <a:off x="676183" y="275206"/>
            <a:ext cx="9277165" cy="6374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7296" y="3509620"/>
            <a:ext cx="308942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ИВАНОВ ИВАН ИВАНОВИЧ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323" y="3518496"/>
            <a:ext cx="129614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190200111222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54603" y="4525394"/>
            <a:ext cx="3701988" cy="426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563" y="3003457"/>
            <a:ext cx="7208874" cy="600877"/>
          </a:xfrm>
        </p:spPr>
        <p:txBody>
          <a:bodyPr>
            <a:normAutofit/>
          </a:bodyPr>
          <a:lstStyle/>
          <a:p>
            <a:r>
              <a:rPr lang="ru-RU" dirty="0" smtClean="0"/>
              <a:t>Налоговые калькуляторы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5664" t="7034" r="14546" b="22537"/>
          <a:stretch/>
        </p:blipFill>
        <p:spPr>
          <a:xfrm>
            <a:off x="284085" y="275208"/>
            <a:ext cx="10005133" cy="631202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111615" y="2374780"/>
            <a:ext cx="2289837" cy="972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Порядок авторизации в сервисе «Личный кабинет налогоплательщика»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0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339" t="6753" r="1277" b="5916"/>
          <a:stretch/>
        </p:blipFill>
        <p:spPr>
          <a:xfrm>
            <a:off x="257453" y="292963"/>
            <a:ext cx="10369118" cy="614334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34924" y="501592"/>
            <a:ext cx="1428703" cy="759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0661" t="6678" r="28765" b="15183"/>
          <a:stretch/>
        </p:blipFill>
        <p:spPr>
          <a:xfrm>
            <a:off x="1740024" y="239697"/>
            <a:ext cx="6880194" cy="63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2854" t="6496" r="1098" b="9080"/>
          <a:stretch/>
        </p:blipFill>
        <p:spPr>
          <a:xfrm>
            <a:off x="534139" y="204187"/>
            <a:ext cx="9898602" cy="62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0989" t="6434" r="1515" b="3661"/>
          <a:stretch/>
        </p:blipFill>
        <p:spPr>
          <a:xfrm>
            <a:off x="656947" y="213062"/>
            <a:ext cx="9081857" cy="62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2471" t="7253" r="10728" b="9179"/>
          <a:stretch/>
        </p:blipFill>
        <p:spPr>
          <a:xfrm>
            <a:off x="532660" y="257451"/>
            <a:ext cx="9925235" cy="6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9082" t="6734" r="18215" b="4074"/>
          <a:stretch/>
        </p:blipFill>
        <p:spPr>
          <a:xfrm>
            <a:off x="1748899" y="150921"/>
            <a:ext cx="7217548" cy="6596108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17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" name="Picture 2" descr="C:\Users\1900-00-129\Desktop\25-05-2023 17-42-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" y="159798"/>
            <a:ext cx="9686680" cy="62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0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A5A5122-8317-6070-1815-D0DAEF415F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F83003-4ECB-79C1-6075-A9E5F38D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2049506"/>
            <a:ext cx="1566367" cy="17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6771" t="7223" r="22691" b="6003"/>
          <a:stretch/>
        </p:blipFill>
        <p:spPr>
          <a:xfrm>
            <a:off x="2379213" y="124285"/>
            <a:ext cx="6303147" cy="65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6770" t="4049" r="18480" b="22756"/>
          <a:stretch/>
        </p:blipFill>
        <p:spPr>
          <a:xfrm>
            <a:off x="2104008" y="195309"/>
            <a:ext cx="6658252" cy="6489576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8196" y="2618913"/>
            <a:ext cx="8339194" cy="1535837"/>
          </a:xfrm>
        </p:spPr>
        <p:txBody>
          <a:bodyPr>
            <a:normAutofit/>
          </a:bodyPr>
          <a:lstStyle/>
          <a:p>
            <a:r>
              <a:rPr lang="ru-RU" dirty="0" smtClean="0"/>
              <a:t>Порядок подключения услуги «Получение налогового уведомления через портал Госуслуг»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26" name="Picture 2" descr="C:\Users\1900-00-626\Desktop\Вебинары\Screenshot_20250530_145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3" y="189707"/>
            <a:ext cx="3032979" cy="65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1900-00-626\Desktop\Вебинары\Screenshot_20250530_1452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68" y="189707"/>
            <a:ext cx="3258105" cy="65040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вал 4"/>
          <p:cNvSpPr/>
          <p:nvPr/>
        </p:nvSpPr>
        <p:spPr>
          <a:xfrm>
            <a:off x="3646965" y="3552918"/>
            <a:ext cx="2025866" cy="477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1030" name="Picture 6" descr="C:\Users\1900-00-626\Desktop\Вебинары\Screenshot_20250530_145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37" y="189708"/>
            <a:ext cx="3319647" cy="650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7022837" y="3151574"/>
            <a:ext cx="2894397" cy="719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074" name="Picture 2" descr="C:\Users\1900-00-626\Desktop\Вебинары\Screenshot_20250530_145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7" y="144280"/>
            <a:ext cx="3130750" cy="66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1900-00-742\Desktop\ИНФОРМАЦИОННАЯ РАБОТА\ИНФОРМИРОВАНИЕ 2023\Получение уведомлений через ЕПГУ\Screenshot_20230714_083534_com.android.vending.jpg"/>
          <p:cNvPicPr>
            <a:picLocks noChangeAspect="1" noChangeArrowheads="1"/>
          </p:cNvPicPr>
          <p:nvPr/>
        </p:nvPicPr>
        <p:blipFill rotWithShape="1">
          <a:blip r:embed="rId3"/>
          <a:srcRect t="3764"/>
          <a:stretch/>
        </p:blipFill>
        <p:spPr bwMode="auto">
          <a:xfrm>
            <a:off x="3501038" y="144279"/>
            <a:ext cx="3219357" cy="662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46595" y="493898"/>
            <a:ext cx="2958391" cy="1956339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2" descr="C:\Users\1900-00-742\Desktop\ИНФОРМАЦИОННАЯ РАБОТА\ИНФОРМИРОВАНИЕ 2023\Получение уведомлений через ЕПГУ\Screenshot_20230714_083444_ru.rostel.jpg"/>
          <p:cNvPicPr>
            <a:picLocks noChangeAspect="1" noChangeArrowheads="1"/>
          </p:cNvPicPr>
          <p:nvPr/>
        </p:nvPicPr>
        <p:blipFill rotWithShape="1">
          <a:blip r:embed="rId4"/>
          <a:srcRect t="3989"/>
          <a:stretch/>
        </p:blipFill>
        <p:spPr bwMode="auto">
          <a:xfrm>
            <a:off x="3517421" y="144280"/>
            <a:ext cx="3451549" cy="66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671523" y="5575873"/>
            <a:ext cx="3143343" cy="68288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3" descr="C:\Users\1900-00-742\Desktop\ИНФОРМАЦИОННАЯ РАБОТА\ИНФОРМИРОВАНИЕ 2023\Получение уведомлений через ЕПГУ\Screenshot_20230714_083526_ru.rostel.jpg"/>
          <p:cNvPicPr>
            <a:picLocks noChangeAspect="1" noChangeArrowheads="1"/>
          </p:cNvPicPr>
          <p:nvPr/>
        </p:nvPicPr>
        <p:blipFill rotWithShape="1">
          <a:blip r:embed="rId5"/>
          <a:srcRect t="3998"/>
          <a:stretch/>
        </p:blipFill>
        <p:spPr bwMode="auto">
          <a:xfrm>
            <a:off x="7283603" y="144280"/>
            <a:ext cx="3280825" cy="6606696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543892" y="4133743"/>
            <a:ext cx="2763083" cy="212501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Picture 4" descr="C:\Users\1900-00-742\Desktop\ИНФОРМАЦИОННАЯ РАБОТА\ИНФОРМИРОВАНИЕ 2023\Получение уведомлений через ЕПГУ\Screenshot_20230714_083534_com.android.vending.jpg"/>
          <p:cNvPicPr>
            <a:picLocks noChangeAspect="1" noChangeArrowheads="1"/>
          </p:cNvPicPr>
          <p:nvPr/>
        </p:nvPicPr>
        <p:blipFill rotWithShape="1">
          <a:blip r:embed="rId2"/>
          <a:srcRect t="3764"/>
          <a:stretch/>
        </p:blipFill>
        <p:spPr bwMode="auto">
          <a:xfrm>
            <a:off x="88495" y="585926"/>
            <a:ext cx="2499797" cy="565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8495" y="585926"/>
            <a:ext cx="2388375" cy="1473693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Picture 2" descr="C:\Users\1900-00-742\Desktop\ИНФОРМАЦИОННАЯ РАБОТА\ИНФОРМИРОВАНИЕ 2023\Получение уведомлений через ЕПГУ\Screenshot_20230714_083617_ru.gosuslugi.goskey.jpg"/>
          <p:cNvPicPr>
            <a:picLocks noChangeAspect="1" noChangeArrowheads="1"/>
          </p:cNvPicPr>
          <p:nvPr/>
        </p:nvPicPr>
        <p:blipFill rotWithShape="1">
          <a:blip r:embed="rId3"/>
          <a:srcRect t="4238"/>
          <a:stretch/>
        </p:blipFill>
        <p:spPr bwMode="auto">
          <a:xfrm>
            <a:off x="2764716" y="585926"/>
            <a:ext cx="2535238" cy="565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Users\1900-00-742\Desktop\ИНФОРМАЦИОННАЯ РАБОТА\ИНФОРМИРОВАНИЕ 2023\Получение уведомлений через ЕПГУ\Screenshot_20230714_084210_ru.gosuslugi.goskey.jpg"/>
          <p:cNvPicPr>
            <a:picLocks noChangeAspect="1" noChangeArrowheads="1"/>
          </p:cNvPicPr>
          <p:nvPr/>
        </p:nvPicPr>
        <p:blipFill rotWithShape="1">
          <a:blip r:embed="rId4"/>
          <a:srcRect t="4504"/>
          <a:stretch/>
        </p:blipFill>
        <p:spPr bwMode="auto">
          <a:xfrm>
            <a:off x="5519059" y="585926"/>
            <a:ext cx="2519362" cy="565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C:\Users\1900-00-742\Desktop\ИНФОРМАЦИОННАЯ РАБОТА\ИНФОРМИРОВАНИЕ 2023\Получение уведомлений через ЕПГУ\Screenshot_20230714_084848_ru.gosuslugi.goskey.jpg"/>
          <p:cNvPicPr>
            <a:picLocks noChangeAspect="1" noChangeArrowheads="1"/>
          </p:cNvPicPr>
          <p:nvPr/>
        </p:nvPicPr>
        <p:blipFill rotWithShape="1">
          <a:blip r:embed="rId5"/>
          <a:srcRect t="4265"/>
          <a:stretch/>
        </p:blipFill>
        <p:spPr bwMode="auto">
          <a:xfrm>
            <a:off x="8232838" y="585926"/>
            <a:ext cx="2520950" cy="565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554555" y="4039132"/>
            <a:ext cx="2376487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2838" y="1066592"/>
            <a:ext cx="2376487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A45879-272C-A8DA-C16B-85CF3AFD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947C3-18CC-D905-C6E4-8F29D3DB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542" y="2595083"/>
            <a:ext cx="7208874" cy="15241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Направление согласия на СМС-информирование в случае возникновения задолженности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172</Words>
  <Application>Microsoft Office PowerPoint</Application>
  <PresentationFormat>Произвольный</PresentationFormat>
  <Paragraphs>73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ФЕДЕРАЛЬНАЯ НАЛОГОВАЯ СЛУЖБА</vt:lpstr>
      <vt:lpstr>Порядок авторизации в сервисе «Личный кабинет налогоплательщика»</vt:lpstr>
      <vt:lpstr>Презентация PowerPoint</vt:lpstr>
      <vt:lpstr>Презентация PowerPoint</vt:lpstr>
      <vt:lpstr>Порядок подключения услуги «Получение налогового уведомления через портал Госуслуг»</vt:lpstr>
      <vt:lpstr>Презентация PowerPoint</vt:lpstr>
      <vt:lpstr>Презентация PowerPoint</vt:lpstr>
      <vt:lpstr>Презентация PowerPoint</vt:lpstr>
      <vt:lpstr>Направление согласия на СМС-информирование в случае возникновения задолженности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заявления на льготу по имущественным налогам через личный кабинет налогоплательщика</vt:lpstr>
      <vt:lpstr>Презентация PowerPoint</vt:lpstr>
      <vt:lpstr>Презентация PowerPoint</vt:lpstr>
      <vt:lpstr>Налоговые калькуляторы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Солдатова Екатерина Владимировна</cp:lastModifiedBy>
  <cp:revision>42</cp:revision>
  <dcterms:created xsi:type="dcterms:W3CDTF">2025-05-13T09:24:29Z</dcterms:created>
  <dcterms:modified xsi:type="dcterms:W3CDTF">2025-05-30T09:55:38Z</dcterms:modified>
</cp:coreProperties>
</file>