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63" r:id="rId1"/>
  </p:sldMasterIdLst>
  <p:notesMasterIdLst>
    <p:notesMasterId r:id="rId22"/>
  </p:notesMasterIdLst>
  <p:sldIdLst>
    <p:sldId id="582" r:id="rId2"/>
    <p:sldId id="624" r:id="rId3"/>
    <p:sldId id="630" r:id="rId4"/>
    <p:sldId id="615" r:id="rId5"/>
    <p:sldId id="584" r:id="rId6"/>
    <p:sldId id="631" r:id="rId7"/>
    <p:sldId id="583" r:id="rId8"/>
    <p:sldId id="633" r:id="rId9"/>
    <p:sldId id="627" r:id="rId10"/>
    <p:sldId id="628" r:id="rId11"/>
    <p:sldId id="629" r:id="rId12"/>
    <p:sldId id="580" r:id="rId13"/>
    <p:sldId id="618" r:id="rId14"/>
    <p:sldId id="619" r:id="rId15"/>
    <p:sldId id="620" r:id="rId16"/>
    <p:sldId id="621" r:id="rId17"/>
    <p:sldId id="626" r:id="rId18"/>
    <p:sldId id="632" r:id="rId19"/>
    <p:sldId id="625" r:id="rId20"/>
    <p:sldId id="592" r:id="rId21"/>
  </p:sldIdLst>
  <p:sldSz cx="10693400" cy="7561263"/>
  <p:notesSz cx="6792913" cy="9925050"/>
  <p:defaultTextStyle>
    <a:defPPr>
      <a:defRPr lang="ru-RU"/>
    </a:defPPr>
    <a:lvl1pPr marL="0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344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688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032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376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6719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064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9408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0751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16" userDrawn="1">
          <p15:clr>
            <a:srgbClr val="A4A3A4"/>
          </p15:clr>
        </p15:guide>
        <p15:guide id="3" orient="horz" pos="3126">
          <p15:clr>
            <a:srgbClr val="A4A3A4"/>
          </p15:clr>
        </p15:guide>
        <p15:guide id="4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5E"/>
    <a:srgbClr val="21115B"/>
    <a:srgbClr val="1C30EC"/>
    <a:srgbClr val="480000"/>
    <a:srgbClr val="D0D8E8"/>
    <a:srgbClr val="A8ADB7"/>
    <a:srgbClr val="E9EDF4"/>
    <a:srgbClr val="FF9999"/>
    <a:srgbClr val="FF505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94820" autoAdjust="0"/>
  </p:normalViewPr>
  <p:slideViewPr>
    <p:cSldViewPr showGuides="1">
      <p:cViewPr varScale="1">
        <p:scale>
          <a:sx n="100" d="100"/>
          <a:sy n="100" d="100"/>
        </p:scale>
        <p:origin x="1602" y="90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32" y="-96"/>
      </p:cViewPr>
      <p:guideLst>
        <p:guide orient="horz" pos="3108"/>
        <p:guide pos="2116"/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" y="15"/>
            <a:ext cx="2943597" cy="496253"/>
          </a:xfrm>
          <a:prstGeom prst="rect">
            <a:avLst/>
          </a:prstGeom>
        </p:spPr>
        <p:txBody>
          <a:bodyPr vert="horz" lIns="91808" tIns="45904" rIns="91808" bIns="4590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7757" y="15"/>
            <a:ext cx="2943597" cy="496253"/>
          </a:xfrm>
          <a:prstGeom prst="rect">
            <a:avLst/>
          </a:prstGeom>
        </p:spPr>
        <p:txBody>
          <a:bodyPr vert="horz" lIns="91808" tIns="45904" rIns="91808" bIns="45904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09.04.2025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744538"/>
            <a:ext cx="5268913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08" tIns="45904" rIns="91808" bIns="45904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94" y="4714414"/>
            <a:ext cx="5434330" cy="4466273"/>
          </a:xfrm>
          <a:prstGeom prst="rect">
            <a:avLst/>
          </a:prstGeom>
        </p:spPr>
        <p:txBody>
          <a:bodyPr vert="horz" lIns="91808" tIns="45904" rIns="91808" bIns="4590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1" y="9427089"/>
            <a:ext cx="2943597" cy="496253"/>
          </a:xfrm>
          <a:prstGeom prst="rect">
            <a:avLst/>
          </a:prstGeom>
        </p:spPr>
        <p:txBody>
          <a:bodyPr vert="horz" lIns="91808" tIns="45904" rIns="91808" bIns="4590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7757" y="9427089"/>
            <a:ext cx="2943597" cy="496253"/>
          </a:xfrm>
          <a:prstGeom prst="rect">
            <a:avLst/>
          </a:prstGeom>
        </p:spPr>
        <p:txBody>
          <a:bodyPr vert="horz" lIns="91808" tIns="45904" rIns="91808" bIns="45904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5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344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688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032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376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6719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064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9408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0751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028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028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028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5428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028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5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0503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3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185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21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0235" indent="3175">
              <a:defRPr>
                <a:latin typeface="+mj-lt"/>
              </a:defRPr>
            </a:lvl2pPr>
            <a:lvl3pPr marL="628428" indent="-260258">
              <a:tabLst/>
              <a:defRPr>
                <a:latin typeface="+mj-lt"/>
              </a:defRPr>
            </a:lvl3pPr>
            <a:lvl4pPr marL="0" indent="360235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1"/>
            <a:ext cx="1080120" cy="415498"/>
          </a:xfrm>
          <a:prstGeom prst="rect">
            <a:avLst/>
          </a:prstGeom>
          <a:noFill/>
        </p:spPr>
        <p:txBody>
          <a:bodyPr wrap="square" lIns="91408" tIns="45704" rIns="91408" bIns="45704" rtlCol="0">
            <a:no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4"/>
            <a:ext cx="858043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166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3410" indent="0">
              <a:defRPr>
                <a:latin typeface="+mj-lt"/>
              </a:defRPr>
            </a:lvl2pPr>
            <a:lvl3pPr marL="628428" indent="-260258">
              <a:defRPr>
                <a:latin typeface="+mj-lt"/>
              </a:defRPr>
            </a:lvl3pPr>
            <a:lvl4pPr marL="0" indent="360235">
              <a:defRPr>
                <a:latin typeface="+mj-lt"/>
              </a:defRPr>
            </a:lvl4pPr>
            <a:lvl5pPr marL="143459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54"/>
            <a:ext cx="858126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027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8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1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0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25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7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3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3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66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17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9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8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4" y="540273"/>
            <a:ext cx="8588251" cy="122413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4" y="1764295"/>
            <a:ext cx="8588251" cy="5331830"/>
          </a:xfrm>
          <a:prstGeom prst="rect">
            <a:avLst/>
          </a:prstGeom>
        </p:spPr>
        <p:txBody>
          <a:bodyPr vert="horz" lIns="104269" tIns="52135" rIns="104269" bIns="52135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3"/>
            <a:ext cx="2495127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1" y="7008173"/>
            <a:ext cx="3386243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2" y="6660951"/>
            <a:ext cx="724718" cy="69662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93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42688" rtl="0" eaLnBrk="1" latinLnBrk="0" hangingPunct="1">
        <a:lnSpc>
          <a:spcPts val="5198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410" indent="0" algn="l" defTabSz="1042688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410" indent="0" algn="l" defTabSz="1042688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537" indent="-260258" algn="l" defTabSz="1042688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235" algn="just" defTabSz="1042688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4593" indent="0" algn="l" defTabSz="1042688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log.gov.ru/rn19/" TargetMode="External"/><Relationship Id="rId2" Type="http://schemas.openxmlformats.org/officeDocument/2006/relationships/hyperlink" Target="https://lkfl2.nalog.ru/lkf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alog.gov.ru/rn19/program/5961249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log.gov.ru/rn19/taxation/taxes/ndfl/nalog_viche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810196" y="2844527"/>
            <a:ext cx="9217024" cy="2448272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Особенности декларационной кампании 202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года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60354" y="5364807"/>
            <a:ext cx="8529036" cy="1932323"/>
          </a:xfrm>
        </p:spPr>
        <p:txBody>
          <a:bodyPr>
            <a:normAutofit lnSpcReduction="10000"/>
          </a:bodyPr>
          <a:lstStyle/>
          <a:p>
            <a:pPr algn="l">
              <a:spcBef>
                <a:spcPts val="0"/>
              </a:spcBef>
            </a:pPr>
            <a:r>
              <a:rPr lang="ru-RU" sz="2400" b="1" dirty="0" smtClean="0">
                <a:solidFill>
                  <a:srgbClr val="2111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ГРЕБЕНКИН ПЕТР ВЛАДИМИРОВИЧ</a:t>
            </a:r>
          </a:p>
          <a:p>
            <a:pPr algn="l">
              <a:spcBef>
                <a:spcPts val="0"/>
              </a:spcBef>
            </a:pPr>
            <a:r>
              <a:rPr lang="ru-RU" sz="2400" b="1" dirty="0" smtClean="0">
                <a:solidFill>
                  <a:srgbClr val="2111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начальника отдела камерального контроля НДФЛ и СВ </a:t>
            </a:r>
          </a:p>
          <a:p>
            <a:pPr algn="l">
              <a:spcBef>
                <a:spcPts val="0"/>
              </a:spcBef>
            </a:pPr>
            <a:r>
              <a:rPr lang="ru-RU" sz="2400" b="1" dirty="0" smtClean="0">
                <a:solidFill>
                  <a:srgbClr val="2111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Федеральной налоговой службы по Республике Хакасия</a:t>
            </a:r>
          </a:p>
          <a:p>
            <a:pPr algn="l">
              <a:spcBef>
                <a:spcPts val="0"/>
              </a:spcBef>
            </a:pP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1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sz="4000" dirty="0" smtClean="0">
                <a:solidFill>
                  <a:srgbClr val="28285E"/>
                </a:solidFill>
              </a:rPr>
              <a:t>         2. Определение </a:t>
            </a:r>
            <a:r>
              <a:rPr lang="ru-RU" sz="4000" dirty="0">
                <a:solidFill>
                  <a:srgbClr val="28285E"/>
                </a:solidFill>
              </a:rPr>
              <a:t>срока нахождения в собственности объекта недвижимости, приобретенного за счет средств материнского капитала</a:t>
            </a:r>
            <a:r>
              <a:rPr lang="ru-RU" sz="4000" b="0" dirty="0" smtClean="0"/>
              <a:t>         </a:t>
            </a:r>
          </a:p>
          <a:p>
            <a:pPr algn="just"/>
            <a:r>
              <a:rPr lang="ru-RU" sz="4000" b="0" dirty="0" smtClean="0"/>
              <a:t>          В </a:t>
            </a:r>
            <a:r>
              <a:rPr lang="ru-RU" sz="4000" b="0" dirty="0"/>
              <a:t>случае продажи доли детей в объекте недвижимого имущества, приобретенной в соответствии с Федеральным законом от 29 декабря 2006 года № 256-ФЗ или в качестве обязательного условия использования средств из бюджета РФ на приобретение объекта недвижимого имущества, срок нахождения такой доли в объекте недвижимого имущества в собственности ребенка исчисляется с даты приобретения этого объекта недвижимого имущества в собственность родителем - владельцем сертификата на материнский капитал (иного документа) и (или) его супругом (супругой</a:t>
            </a:r>
            <a:r>
              <a:rPr lang="ru-RU" sz="4000" b="0" dirty="0" smtClean="0"/>
              <a:t>).</a:t>
            </a:r>
          </a:p>
          <a:p>
            <a:pPr algn="just"/>
            <a:endParaRPr lang="ru-RU" sz="4000" b="0" dirty="0"/>
          </a:p>
          <a:p>
            <a:pPr algn="just"/>
            <a:r>
              <a:rPr lang="ru-RU" sz="4000" b="0" dirty="0" smtClean="0"/>
              <a:t>         </a:t>
            </a:r>
            <a:r>
              <a:rPr lang="ru-RU" sz="4000" b="0" dirty="0" smtClean="0">
                <a:solidFill>
                  <a:srgbClr val="FF0000"/>
                </a:solidFill>
              </a:rPr>
              <a:t>Данное </a:t>
            </a:r>
            <a:r>
              <a:rPr lang="ru-RU" sz="4000" b="0" dirty="0">
                <a:solidFill>
                  <a:srgbClr val="FF0000"/>
                </a:solidFill>
              </a:rPr>
              <a:t>нововведение распространяется на доходы от продажи, полученные, начиная, с 1 января 2024 года.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1188343"/>
            <a:ext cx="8580438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solidFill>
                  <a:srgbClr val="21115B"/>
                </a:solidFill>
              </a:rPr>
              <a:t>Особенности исчисления НДФЛ при продаже </a:t>
            </a:r>
            <a:r>
              <a:rPr lang="ru-RU" sz="2700" dirty="0" smtClean="0">
                <a:solidFill>
                  <a:srgbClr val="21115B"/>
                </a:solidFill>
              </a:rPr>
              <a:t>недвижимости</a:t>
            </a:r>
            <a:r>
              <a:rPr lang="ru-RU" dirty="0" smtClean="0">
                <a:solidFill>
                  <a:srgbClr val="21115B"/>
                </a:solidFill>
              </a:rPr>
              <a:t/>
            </a:r>
            <a:br>
              <a:rPr lang="ru-RU" dirty="0" smtClean="0">
                <a:solidFill>
                  <a:srgbClr val="21115B"/>
                </a:solidFill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10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03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11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66180" y="252239"/>
            <a:ext cx="8856987" cy="7128792"/>
          </a:xfrm>
        </p:spPr>
        <p:txBody>
          <a:bodyPr>
            <a:normAutofit fontScale="40000" lnSpcReduction="20000"/>
          </a:bodyPr>
          <a:lstStyle/>
          <a:p>
            <a:pPr algn="ctr"/>
            <a:endParaRPr lang="ru-RU" sz="3800" dirty="0" smtClean="0"/>
          </a:p>
          <a:p>
            <a:pPr algn="ctr"/>
            <a:endParaRPr lang="ru-RU" sz="6000" dirty="0" smtClean="0">
              <a:solidFill>
                <a:srgbClr val="21115B"/>
              </a:solidFill>
            </a:endParaRPr>
          </a:p>
          <a:p>
            <a:pPr algn="ctr"/>
            <a:r>
              <a:rPr lang="ru-RU" sz="6000" dirty="0" smtClean="0">
                <a:solidFill>
                  <a:srgbClr val="21115B"/>
                </a:solidFill>
              </a:rPr>
              <a:t>Особенности </a:t>
            </a:r>
            <a:r>
              <a:rPr lang="ru-RU" sz="6000" dirty="0">
                <a:solidFill>
                  <a:srgbClr val="21115B"/>
                </a:solidFill>
              </a:rPr>
              <a:t>исчисления НДФЛ при продаже недвижимости</a:t>
            </a:r>
            <a:endParaRPr lang="ru-RU" sz="6000" dirty="0" smtClean="0"/>
          </a:p>
          <a:p>
            <a:pPr algn="ctr"/>
            <a:endParaRPr lang="ru-RU" sz="3800" dirty="0"/>
          </a:p>
          <a:p>
            <a:pPr algn="just"/>
            <a:r>
              <a:rPr lang="ru-RU" sz="4500" dirty="0" smtClean="0"/>
              <a:t>      </a:t>
            </a:r>
            <a:r>
              <a:rPr lang="ru-RU" sz="4500" dirty="0" smtClean="0">
                <a:solidFill>
                  <a:srgbClr val="28285E"/>
                </a:solidFill>
              </a:rPr>
              <a:t>   3. Определение </a:t>
            </a:r>
            <a:r>
              <a:rPr lang="ru-RU" sz="4500" dirty="0">
                <a:solidFill>
                  <a:srgbClr val="28285E"/>
                </a:solidFill>
              </a:rPr>
              <a:t>срока нахождения в собственности объекта недвижимости, образованного в результате раздела, объединения, перепланировки или </a:t>
            </a:r>
            <a:r>
              <a:rPr lang="ru-RU" sz="4500" dirty="0" smtClean="0">
                <a:solidFill>
                  <a:srgbClr val="28285E"/>
                </a:solidFill>
              </a:rPr>
              <a:t>реконструкции</a:t>
            </a:r>
          </a:p>
          <a:p>
            <a:pPr algn="just"/>
            <a:r>
              <a:rPr lang="ru-RU" sz="4500" b="0" dirty="0" smtClean="0"/>
              <a:t>        </a:t>
            </a:r>
            <a:r>
              <a:rPr lang="ru-RU" sz="4500" b="0" dirty="0"/>
              <a:t>В случае продажи </a:t>
            </a:r>
            <a:r>
              <a:rPr lang="ru-RU" sz="4500" dirty="0"/>
              <a:t>жилых помещений</a:t>
            </a:r>
            <a:r>
              <a:rPr lang="ru-RU" sz="4500" b="0" dirty="0"/>
              <a:t> или доли (долей) в них, образованных в результате </a:t>
            </a:r>
            <a:r>
              <a:rPr lang="ru-RU" sz="4500" dirty="0"/>
              <a:t>раздела</a:t>
            </a:r>
            <a:r>
              <a:rPr lang="ru-RU" sz="4500" b="0" dirty="0"/>
              <a:t>, перепланировки или реконструкции, выдела доли из жилого помещения, в срок нахождения в собственности налогоплательщика таких образованных жилых помещений включается срок нахождения в собственности налогоплательщика исходного жилого помещения (доли в исходном жилом помещении).</a:t>
            </a:r>
          </a:p>
          <a:p>
            <a:pPr algn="just"/>
            <a:r>
              <a:rPr lang="ru-RU" sz="4500" b="0" dirty="0" smtClean="0"/>
              <a:t>         В </a:t>
            </a:r>
            <a:r>
              <a:rPr lang="ru-RU" sz="4500" b="0" dirty="0"/>
              <a:t>случае образования </a:t>
            </a:r>
            <a:r>
              <a:rPr lang="ru-RU" sz="4500" dirty="0"/>
              <a:t>жилого помещения</a:t>
            </a:r>
            <a:r>
              <a:rPr lang="ru-RU" sz="4500" b="0" dirty="0"/>
              <a:t> в результате </a:t>
            </a:r>
            <a:r>
              <a:rPr lang="ru-RU" sz="4500" dirty="0"/>
              <a:t>объединения</a:t>
            </a:r>
            <a:r>
              <a:rPr lang="ru-RU" sz="4500" b="0" dirty="0"/>
              <a:t> срок нахождения такого образованного жилого помещения в собственности налогоплательщика исчисляется с даты приобретения им в собственность последнего из объединенных жилых помещений или с даты полной оплаты стоимости такого жилого помещения или доли (долей) в нем (в случае приобретения такого имущества по договору участия в долевом строительстве</a:t>
            </a:r>
            <a:r>
              <a:rPr lang="ru-RU" sz="4500" b="0" dirty="0" smtClean="0"/>
              <a:t>).</a:t>
            </a:r>
          </a:p>
          <a:p>
            <a:pPr algn="just"/>
            <a:r>
              <a:rPr lang="ru-RU" sz="4500" b="0" dirty="0" smtClean="0"/>
              <a:t>        В </a:t>
            </a:r>
            <a:r>
              <a:rPr lang="ru-RU" sz="4500" b="0" dirty="0"/>
              <a:t>минимальный предельный срок владения </a:t>
            </a:r>
            <a:r>
              <a:rPr lang="ru-RU" sz="4500" dirty="0"/>
              <a:t>земельным участком</a:t>
            </a:r>
            <a:r>
              <a:rPr lang="ru-RU" sz="4500" b="0" dirty="0"/>
              <a:t>, образованным в результате </a:t>
            </a:r>
            <a:r>
              <a:rPr lang="ru-RU" sz="4500" dirty="0"/>
              <a:t>раздела</a:t>
            </a:r>
            <a:r>
              <a:rPr lang="ru-RU" sz="4500" b="0" dirty="0"/>
              <a:t> или перераспределения исходного земельного участка в связи с изъятием для государственных и муниципальных нужд, включается срок нахождения в собственности налогоплательщика исходного земельного участка, из которого был образован указанный земельный участок.</a:t>
            </a:r>
          </a:p>
          <a:p>
            <a:pPr algn="just"/>
            <a:r>
              <a:rPr lang="ru-RU" sz="4500" b="0" dirty="0" smtClean="0">
                <a:solidFill>
                  <a:srgbClr val="FF0000"/>
                </a:solidFill>
              </a:rPr>
              <a:t>         Данное </a:t>
            </a:r>
            <a:r>
              <a:rPr lang="ru-RU" sz="4500" b="0" dirty="0">
                <a:solidFill>
                  <a:srgbClr val="FF0000"/>
                </a:solidFill>
              </a:rPr>
              <a:t>нововведение распространяется на доходы от продажи, полученные, начиная, с 1 января 2024 года.</a:t>
            </a:r>
          </a:p>
        </p:txBody>
      </p:sp>
    </p:spTree>
    <p:extLst>
      <p:ext uri="{BB962C8B-B14F-4D97-AF65-F5344CB8AC3E}">
        <p14:creationId xmlns:p14="http://schemas.microsoft.com/office/powerpoint/2010/main" val="91112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62028" y="1332359"/>
            <a:ext cx="8561139" cy="5763769"/>
          </a:xfrm>
        </p:spPr>
        <p:txBody>
          <a:bodyPr>
            <a:norm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solidFill>
                  <a:srgbClr val="21115B"/>
                </a:solidFill>
              </a:rPr>
              <a:t>4</a:t>
            </a:r>
            <a:r>
              <a:rPr lang="ru-RU" sz="2000" dirty="0" smtClean="0">
                <a:solidFill>
                  <a:srgbClr val="21115B"/>
                </a:solidFill>
              </a:rPr>
              <a:t>. </a:t>
            </a:r>
            <a:r>
              <a:rPr lang="ru-RU" sz="2000" dirty="0">
                <a:solidFill>
                  <a:srgbClr val="21115B"/>
                </a:solidFill>
              </a:rPr>
              <a:t>Продажа недвижимости ниже кадастровой стоимости</a:t>
            </a:r>
            <a:r>
              <a:rPr lang="ru-RU" sz="2000" dirty="0" smtClean="0">
                <a:solidFill>
                  <a:srgbClr val="21115B"/>
                </a:solidFill>
              </a:rPr>
              <a:t>.</a:t>
            </a:r>
          </a:p>
          <a:p>
            <a:pPr algn="just"/>
            <a:r>
              <a:rPr lang="ru-RU" sz="2000" dirty="0" smtClean="0"/>
              <a:t>	</a:t>
            </a:r>
            <a:r>
              <a:rPr lang="ru-RU" sz="2000" b="0" dirty="0" smtClean="0"/>
              <a:t>В </a:t>
            </a:r>
            <a:r>
              <a:rPr lang="ru-RU" sz="2000" b="0" dirty="0"/>
              <a:t>общем случае если продается объект недвижимости и сумма дохода от продажи такого объекта меньше, чем его кадастровая стоимость, умноженная на понижающий коэффициент 0,7, то доход от продажи принимается равным умноженной на коэффициент 0,7 кадастровой стоимости </a:t>
            </a:r>
            <a:r>
              <a:rPr lang="ru-RU" sz="2000" b="0" dirty="0" smtClean="0"/>
              <a:t>недвижимости (п.2 ст. 214.10 НК РФ).</a:t>
            </a:r>
            <a:endParaRPr lang="ru-RU" sz="2000" b="0" dirty="0"/>
          </a:p>
          <a:p>
            <a:pPr algn="just"/>
            <a:r>
              <a:rPr lang="ru-RU" sz="2000" b="0" dirty="0" smtClean="0"/>
              <a:t>	При </a:t>
            </a:r>
            <a:r>
              <a:rPr lang="ru-RU" sz="2000" b="0" dirty="0"/>
              <a:t>определении налогооблагаемого дохода учитывается кадастровая стоимость недвижимости, внесенная в ЕГРН и подлежащая применению с 1 января года, в котором произведена государственная регистрация перехода права собственности на проданный объект. А если объект недвижимости образован (например, закончен строительством) в течение года, учитывается его кадастровая стоимость на дату его постановки на государственный кадастровый учет (п.2 ст. 214.10 НК РФ</a:t>
            </a:r>
            <a:r>
              <a:rPr lang="ru-RU" sz="2000" b="0" dirty="0" smtClean="0"/>
              <a:t>).</a:t>
            </a:r>
            <a:endParaRPr lang="ru-RU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00" indent="457200" algn="just"/>
            <a:endParaRPr lang="ru-RU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684287"/>
            <a:ext cx="8580438" cy="707897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21115B"/>
                </a:solidFill>
              </a:rPr>
              <a:t>Особенности исчисления НДФЛ при продаже недвижимости</a:t>
            </a:r>
            <a:endParaRPr lang="ru-RU" sz="2400" dirty="0">
              <a:solidFill>
                <a:srgbClr val="21115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12</a:t>
            </a:fld>
            <a:endParaRPr lang="ru-RU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62028" y="1404368"/>
            <a:ext cx="8561139" cy="5691760"/>
          </a:xfrm>
        </p:spPr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solidFill>
                  <a:srgbClr val="21115B"/>
                </a:solidFill>
              </a:rPr>
              <a:t>5</a:t>
            </a:r>
            <a:r>
              <a:rPr lang="ru-RU" sz="2000" dirty="0" smtClean="0">
                <a:solidFill>
                  <a:srgbClr val="21115B"/>
                </a:solidFill>
              </a:rPr>
              <a:t>. </a:t>
            </a:r>
            <a:r>
              <a:rPr lang="ru-RU" sz="2000" dirty="0">
                <a:solidFill>
                  <a:srgbClr val="21115B"/>
                </a:solidFill>
              </a:rPr>
              <a:t>Продажа имущества, которое принято по наследству. </a:t>
            </a:r>
          </a:p>
          <a:p>
            <a:pPr algn="just"/>
            <a:r>
              <a:rPr lang="ru-RU" sz="2000" dirty="0" smtClean="0"/>
              <a:t>	</a:t>
            </a:r>
            <a:r>
              <a:rPr lang="ru-RU" sz="2000" b="0" dirty="0" smtClean="0"/>
              <a:t>По </a:t>
            </a:r>
            <a:r>
              <a:rPr lang="ru-RU" sz="2000" b="0" dirty="0"/>
              <a:t>общему правилу принятое наследство принадлежит наследнику со дня открытия наследства (то есть момента смерти наследодателя) независимо от времени его фактического принятия и государственной регистрации права собственности наследника на полученное имущество (п. 2 ст. 218, ст. 1113, п. 1 ст. 1114, п. 4 ст. 1152 ГК РФ).</a:t>
            </a:r>
          </a:p>
          <a:p>
            <a:pPr algn="just"/>
            <a:r>
              <a:rPr lang="ru-RU" sz="2000" b="0" dirty="0" smtClean="0"/>
              <a:t>	Таким </a:t>
            </a:r>
            <a:r>
              <a:rPr lang="ru-RU" sz="2000" b="0" dirty="0"/>
              <a:t>образом, по общему правилу срок нахождения унаследованного имущества в собственности для целей НДФЛ следует исчислять со дня открытия наследства.</a:t>
            </a:r>
          </a:p>
          <a:p>
            <a:pPr algn="just"/>
            <a:r>
              <a:rPr lang="ru-RU" sz="2000" b="0" dirty="0" smtClean="0"/>
              <a:t>	Доходы </a:t>
            </a:r>
            <a:r>
              <a:rPr lang="ru-RU" sz="2000" b="0" dirty="0"/>
              <a:t>от продажи имущества, полученного по наследству, могут быть уменьшены на суммы, с которых был уплачен НДФЛ при получении данного имущества, или на расходы наследодателя на его приобретение, которые ранее не были учтены им в целях налогообложения (ст. 216, </a:t>
            </a:r>
            <a:r>
              <a:rPr lang="ru-RU" sz="2000" b="0" dirty="0" err="1"/>
              <a:t>пп</a:t>
            </a:r>
            <a:r>
              <a:rPr lang="ru-RU" sz="2000" b="0" dirty="0"/>
              <a:t>. 2 п. 2 ст. 220 НК РФ).</a:t>
            </a:r>
          </a:p>
          <a:p>
            <a:pPr algn="just"/>
            <a:r>
              <a:rPr lang="ru-RU" sz="2000" dirty="0" smtClean="0"/>
              <a:t>	</a:t>
            </a:r>
            <a:endParaRPr lang="ru-RU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00" indent="457200" algn="just"/>
            <a:endParaRPr lang="ru-RU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684287"/>
            <a:ext cx="8580438" cy="707897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21115B"/>
                </a:solidFill>
              </a:rPr>
              <a:t>Особенности исчисления НДФЛ при продаже недвижимости</a:t>
            </a:r>
            <a:endParaRPr lang="ru-RU" sz="2400" dirty="0">
              <a:solidFill>
                <a:srgbClr val="21115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13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75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62028" y="1404368"/>
            <a:ext cx="8561139" cy="5691760"/>
          </a:xfrm>
        </p:spPr>
        <p:txBody>
          <a:bodyPr>
            <a:norm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solidFill>
                  <a:srgbClr val="21115B"/>
                </a:solidFill>
              </a:rPr>
              <a:t> </a:t>
            </a:r>
            <a:r>
              <a:rPr lang="ru-RU" sz="2000" dirty="0" smtClean="0">
                <a:solidFill>
                  <a:srgbClr val="21115B"/>
                </a:solidFill>
              </a:rPr>
              <a:t>6. </a:t>
            </a:r>
            <a:r>
              <a:rPr lang="ru-RU" sz="2000" dirty="0">
                <a:solidFill>
                  <a:srgbClr val="21115B"/>
                </a:solidFill>
              </a:rPr>
              <a:t>Продажа доли одним договором.</a:t>
            </a:r>
          </a:p>
          <a:p>
            <a:pPr algn="just"/>
            <a:r>
              <a:rPr lang="ru-RU" sz="2000" dirty="0" smtClean="0"/>
              <a:t>	</a:t>
            </a:r>
            <a:r>
              <a:rPr lang="ru-RU" sz="2000" b="0" dirty="0" smtClean="0"/>
              <a:t>Если </a:t>
            </a:r>
            <a:r>
              <a:rPr lang="ru-RU" sz="2000" b="0" dirty="0"/>
              <a:t>по отдельному договору продается доля (доли) в праве собственности на объект недвижимости, предельная сумма имущественного вычета, которой может воспользоваться сособственник-продавец, пропорционально его доле (долям) не уменьшается и составляет 1 млн руб. или 250 тыс. руб. в зависимости от вида недвижимости (Письмо ФНС России от 22.04.2015 N БС-4-11/6911@).</a:t>
            </a:r>
          </a:p>
          <a:p>
            <a:pPr algn="just"/>
            <a:r>
              <a:rPr lang="ru-RU" sz="2000" b="0" dirty="0" smtClean="0"/>
              <a:t>	В </a:t>
            </a:r>
            <a:r>
              <a:rPr lang="ru-RU" sz="2000" b="0" dirty="0"/>
              <a:t>случае если предметом договора является продажа доли в праве собственности на квартиру как самостоятельного объекта купли-продажи, имущественный налоговый вычет предоставляется владельцу или владельцам доли в сумме, не превышающей в целом 1 </a:t>
            </a:r>
            <a:r>
              <a:rPr lang="ru-RU" sz="2000" b="0" dirty="0" smtClean="0"/>
              <a:t>000 000 рублей  </a:t>
            </a:r>
            <a:r>
              <a:rPr lang="ru-RU" sz="2000" b="0" dirty="0"/>
              <a:t>(Письмо Минфина России от 06.12.2021 N 03-04-05/98997).</a:t>
            </a:r>
          </a:p>
          <a:p>
            <a:pPr marL="72000" indent="457200" algn="just"/>
            <a:endParaRPr lang="ru-RU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00" indent="457200" algn="just"/>
            <a:endParaRPr lang="ru-RU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0438" cy="995929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21115B"/>
                </a:solidFill>
              </a:rPr>
              <a:t>Особенности исчисления НДФЛ при продаже недвижимости</a:t>
            </a:r>
            <a:endParaRPr lang="ru-RU" sz="2400" dirty="0">
              <a:solidFill>
                <a:srgbClr val="21115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14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30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62028" y="1404368"/>
            <a:ext cx="8561139" cy="569176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solidFill>
                  <a:srgbClr val="21115B"/>
                </a:solidFill>
              </a:rPr>
              <a:t> </a:t>
            </a:r>
            <a:r>
              <a:rPr lang="ru-RU" sz="2400" dirty="0">
                <a:solidFill>
                  <a:srgbClr val="21115B"/>
                </a:solidFill>
              </a:rPr>
              <a:t>7</a:t>
            </a:r>
            <a:r>
              <a:rPr lang="ru-RU" sz="2400" dirty="0" smtClean="0">
                <a:solidFill>
                  <a:srgbClr val="21115B"/>
                </a:solidFill>
              </a:rPr>
              <a:t>. </a:t>
            </a:r>
            <a:r>
              <a:rPr lang="ru-RU" sz="2400" dirty="0">
                <a:solidFill>
                  <a:srgbClr val="21115B"/>
                </a:solidFill>
              </a:rPr>
              <a:t>Продажа доли в квартире, приобретенной с использованием средств материнского капитала.</a:t>
            </a:r>
          </a:p>
          <a:p>
            <a:pPr algn="just"/>
            <a:r>
              <a:rPr lang="ru-RU" sz="2000" dirty="0" smtClean="0"/>
              <a:t>	</a:t>
            </a:r>
            <a:r>
              <a:rPr lang="ru-RU" sz="2000" b="0" dirty="0" smtClean="0"/>
              <a:t>При </a:t>
            </a:r>
            <a:r>
              <a:rPr lang="ru-RU" sz="2000" b="0" dirty="0"/>
              <a:t>продаже доли в праве собственности на квартиру, если квартира была приобретена с использованием средств материнского (семейного) капитала, налогоплательщик имеет право на имущественный вычет в размере фактически произведенных и документально подтвержденных расходов на приобретение квартиры в сумме, соответствующей доле налогоплательщика в праве собственности на нее.</a:t>
            </a:r>
          </a:p>
          <a:p>
            <a:pPr algn="just"/>
            <a:r>
              <a:rPr lang="ru-RU" sz="2000" b="0" dirty="0" smtClean="0"/>
              <a:t>	Для </a:t>
            </a:r>
            <a:r>
              <a:rPr lang="ru-RU" sz="2000" b="0" dirty="0"/>
              <a:t>этого должны быть соблюдены следующие условия (</a:t>
            </a:r>
            <a:r>
              <a:rPr lang="ru-RU" sz="2000" b="0" dirty="0" err="1"/>
              <a:t>пп</a:t>
            </a:r>
            <a:r>
              <a:rPr lang="ru-RU" sz="2000" b="0" dirty="0"/>
              <a:t>. 2 п. 2 ст. 220 НК РФ):</a:t>
            </a:r>
          </a:p>
          <a:p>
            <a:pPr lvl="0" algn="just"/>
            <a:r>
              <a:rPr lang="ru-RU" sz="2000" b="0" dirty="0" smtClean="0"/>
              <a:t>	- расходы </a:t>
            </a:r>
            <a:r>
              <a:rPr lang="ru-RU" sz="2000" b="0" dirty="0"/>
              <a:t>на приобретение квартиры произведены членом семьи налогоплательщика - владельцем сертификата (иного документа) на материнский (семейный) капитал и (или) его супругом (супругой);</a:t>
            </a:r>
          </a:p>
          <a:p>
            <a:pPr lvl="0" algn="just"/>
            <a:r>
              <a:rPr lang="ru-RU" sz="2000" b="0" dirty="0" smtClean="0"/>
              <a:t>	- соответствующие </a:t>
            </a:r>
            <a:r>
              <a:rPr lang="ru-RU" sz="2000" b="0" dirty="0"/>
              <a:t>доле налогоплательщика расходы на приобретение квартиры не учитывались другими членами его семьи в целях налогообложения (за исключением случаев получения имущественных вычетов, связанных с приобретением квартиры и уплатой процентов по займу (кредиту), использованному на приобретение квартиры).</a:t>
            </a:r>
          </a:p>
          <a:p>
            <a:pPr algn="just"/>
            <a:r>
              <a:rPr lang="ru-RU" sz="2000" b="0" dirty="0" smtClean="0"/>
              <a:t>	Обращаем </a:t>
            </a:r>
            <a:r>
              <a:rPr lang="ru-RU" sz="2000" b="0" dirty="0"/>
              <a:t>внимание, что несовершеннолетние также   могут воспользоваться   расходами родителей, в том числе на погашение процентов по целевым займам (кредитам), фактически использованным на приобретение проданной квартиры. Пропорционально доле владения.(Письмо  Минфина от 29 июня 2021 г. N 03-04-05/51304).</a:t>
            </a:r>
          </a:p>
          <a:p>
            <a:pPr marL="72000" indent="457200" algn="just"/>
            <a:endParaRPr lang="ru-RU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00" indent="457200" algn="just"/>
            <a:endParaRPr lang="ru-RU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396255"/>
            <a:ext cx="8580438" cy="1219199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21115B"/>
                </a:solidFill>
              </a:rPr>
              <a:t>Особенности исчисления НДФЛ при продаже недвижимости</a:t>
            </a:r>
            <a:endParaRPr lang="ru-RU" sz="2400" dirty="0">
              <a:solidFill>
                <a:srgbClr val="21115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15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29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62028" y="1404368"/>
            <a:ext cx="8561139" cy="5691760"/>
          </a:xfrm>
        </p:spPr>
        <p:txBody>
          <a:bodyPr>
            <a:norm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solidFill>
                  <a:srgbClr val="28285E"/>
                </a:solidFill>
              </a:rPr>
              <a:t> </a:t>
            </a:r>
            <a:r>
              <a:rPr lang="ru-RU" sz="2000" dirty="0" smtClean="0">
                <a:solidFill>
                  <a:srgbClr val="28285E"/>
                </a:solidFill>
              </a:rPr>
              <a:t>8. </a:t>
            </a:r>
            <a:r>
              <a:rPr lang="ru-RU" sz="2000" dirty="0">
                <a:solidFill>
                  <a:srgbClr val="28285E"/>
                </a:solidFill>
              </a:rPr>
              <a:t>Продажа  </a:t>
            </a:r>
            <a:r>
              <a:rPr lang="ru-RU" sz="2000" dirty="0" smtClean="0">
                <a:solidFill>
                  <a:srgbClr val="28285E"/>
                </a:solidFill>
              </a:rPr>
              <a:t>объектов </a:t>
            </a:r>
            <a:r>
              <a:rPr lang="ru-RU" sz="2000" dirty="0">
                <a:solidFill>
                  <a:srgbClr val="28285E"/>
                </a:solidFill>
              </a:rPr>
              <a:t>недвижимости, полученных в дар.</a:t>
            </a:r>
          </a:p>
          <a:p>
            <a:pPr algn="just"/>
            <a:r>
              <a:rPr lang="ru-RU" sz="2000" b="0" dirty="0" smtClean="0"/>
              <a:t>         Доходы </a:t>
            </a:r>
            <a:r>
              <a:rPr lang="ru-RU" sz="2000" b="0" dirty="0"/>
              <a:t>от продажи имущества, полученного в дар, могут быть уменьшены на суммы, с которых был уплачен НДФЛ при получении данного имущества, или на расходы дарителя </a:t>
            </a:r>
            <a:r>
              <a:rPr lang="ru-RU" sz="2000" b="0" dirty="0" smtClean="0"/>
              <a:t>на </a:t>
            </a:r>
            <a:r>
              <a:rPr lang="ru-RU" sz="2000" b="0" dirty="0"/>
              <a:t>его приобретение, которые ранее не были учтены им в целях налогообложения (</a:t>
            </a:r>
            <a:r>
              <a:rPr lang="ru-RU" sz="2000" b="0" dirty="0" err="1"/>
              <a:t>пп</a:t>
            </a:r>
            <a:r>
              <a:rPr lang="ru-RU" sz="2000" b="0" dirty="0"/>
              <a:t>. 2 п. 2 ст. 220 НК РФ</a:t>
            </a:r>
            <a:r>
              <a:rPr lang="ru-RU" sz="2000" b="0" dirty="0" smtClean="0"/>
              <a:t>).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396255"/>
            <a:ext cx="8580438" cy="1219199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21115B"/>
                </a:solidFill>
              </a:rPr>
              <a:t>Особенности исчисления НДФЛ при продаже недвижимости</a:t>
            </a:r>
            <a:endParaRPr lang="ru-RU" sz="2400" dirty="0">
              <a:solidFill>
                <a:srgbClr val="21115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16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18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1800" b="0" dirty="0" smtClean="0"/>
              <a:t>При наличии у налогоплательщика условий, свидетельствующих об освобождении полученного дохода от реализации (получения в дар) имущества от налогообложения, таких как</a:t>
            </a:r>
            <a:r>
              <a:rPr lang="en-US" sz="1800" b="0" dirty="0" smtClean="0"/>
              <a:t>:</a:t>
            </a:r>
            <a:endParaRPr lang="ru-RU" sz="1800" b="0" dirty="0" smtClean="0"/>
          </a:p>
          <a:p>
            <a:pPr marL="649160" indent="-285750" algn="just">
              <a:buFontTx/>
              <a:buChar char="-"/>
            </a:pPr>
            <a:r>
              <a:rPr lang="ru-RU" sz="1800" u="sng" dirty="0" smtClean="0"/>
              <a:t>получение имущества в дар от близкого родственника</a:t>
            </a:r>
            <a:r>
              <a:rPr lang="ru-RU" sz="1800" b="0" dirty="0" smtClean="0"/>
              <a:t> в соответствии с Семейным Кодексом (супругами</a:t>
            </a:r>
            <a:r>
              <a:rPr lang="ru-RU" sz="1800" b="0" dirty="0"/>
              <a:t>, родителями и детьми, в том числе усыновителями и усыновленными, дедушкой, бабушкой и внуками, полнородными и </a:t>
            </a:r>
            <a:r>
              <a:rPr lang="ru-RU" sz="1800" b="0" dirty="0" err="1"/>
              <a:t>неполнородными</a:t>
            </a:r>
            <a:r>
              <a:rPr lang="ru-RU" sz="1800" b="0" dirty="0"/>
              <a:t> (имеющими общих отца или мать) братьями и сестрами</a:t>
            </a:r>
            <a:r>
              <a:rPr lang="ru-RU" sz="1800" b="0" dirty="0" smtClean="0"/>
              <a:t>)</a:t>
            </a:r>
            <a:r>
              <a:rPr lang="en-US" sz="1800" b="0" dirty="0" smtClean="0"/>
              <a:t>;</a:t>
            </a:r>
          </a:p>
          <a:p>
            <a:pPr marL="649160" indent="-285750" algn="just">
              <a:buFontTx/>
              <a:buChar char="-"/>
            </a:pPr>
            <a:r>
              <a:rPr lang="ru-RU" sz="1800" u="sng" dirty="0"/>
              <a:t>н</a:t>
            </a:r>
            <a:r>
              <a:rPr lang="ru-RU" sz="1800" u="sng" dirty="0" smtClean="0"/>
              <a:t>ахождение имущества в течение минимального срока владения и более на основании первичных документов</a:t>
            </a:r>
            <a:r>
              <a:rPr lang="ru-RU" sz="1800" b="0" dirty="0" smtClean="0"/>
              <a:t> (например подтверждение полной оплаты по договору долевого строительства, подтверждение факта приобретения имущества ранее в браке на супруга, подтверждение единственного жилья и др.)</a:t>
            </a:r>
            <a:r>
              <a:rPr lang="en-US" sz="1800" b="0" dirty="0" smtClean="0"/>
              <a:t>;</a:t>
            </a:r>
          </a:p>
          <a:p>
            <a:pPr marL="649160" indent="-285750" algn="just">
              <a:buFontTx/>
              <a:buChar char="-"/>
            </a:pPr>
            <a:r>
              <a:rPr lang="ru-RU" sz="1800" b="0" dirty="0"/>
              <a:t>с</a:t>
            </a:r>
            <a:r>
              <a:rPr lang="ru-RU" sz="1800" b="0" dirty="0" smtClean="0"/>
              <a:t>облюдений условий для семей с двумя и более детьми согласно п.2.1 ст. 217.1 НК РФ</a:t>
            </a:r>
            <a:r>
              <a:rPr lang="en-US" sz="1800" b="0" dirty="0" smtClean="0"/>
              <a:t>;</a:t>
            </a:r>
            <a:endParaRPr lang="ru-RU" sz="1800" b="0" dirty="0" smtClean="0"/>
          </a:p>
          <a:p>
            <a:pPr marL="649160" indent="-285750" algn="just">
              <a:buFontTx/>
              <a:buChar char="-"/>
            </a:pPr>
            <a:r>
              <a:rPr lang="ru-RU" sz="1800" b="0" dirty="0"/>
              <a:t>и</a:t>
            </a:r>
            <a:r>
              <a:rPr lang="ru-RU" sz="1800" b="0" dirty="0" smtClean="0"/>
              <a:t>ные обстоятельства.</a:t>
            </a:r>
          </a:p>
          <a:p>
            <a:pPr algn="just"/>
            <a:r>
              <a:rPr lang="ru-RU" sz="1800" b="0" dirty="0">
                <a:solidFill>
                  <a:srgbClr val="FF0000"/>
                </a:solidFill>
              </a:rPr>
              <a:t>В целях </a:t>
            </a:r>
            <a:r>
              <a:rPr lang="ru-RU" sz="1800" b="0" dirty="0" err="1">
                <a:solidFill>
                  <a:srgbClr val="FF0000"/>
                </a:solidFill>
              </a:rPr>
              <a:t>непредъявления</a:t>
            </a:r>
            <a:r>
              <a:rPr lang="ru-RU" sz="1800" b="0" dirty="0">
                <a:solidFill>
                  <a:srgbClr val="FF0000"/>
                </a:solidFill>
              </a:rPr>
              <a:t>  налоговым органом сумм налога на доходы физических лиц, в подтверждение доводов об отсутствии обязанности предоставления декларации по форме 3-НДФЛ при совершении вышеуказанных сделок, просим представить  в срок  до </a:t>
            </a:r>
            <a:r>
              <a:rPr lang="ru-RU" sz="1800" b="0" dirty="0" smtClean="0">
                <a:solidFill>
                  <a:srgbClr val="FF0000"/>
                </a:solidFill>
              </a:rPr>
              <a:t>25.04.2025 в  </a:t>
            </a:r>
            <a:r>
              <a:rPr lang="ru-RU" sz="1800" b="0" dirty="0">
                <a:solidFill>
                  <a:srgbClr val="FF0000"/>
                </a:solidFill>
              </a:rPr>
              <a:t>Управление пояснения с копиями подтверждающих  документов </a:t>
            </a:r>
            <a:r>
              <a:rPr lang="ru-RU" sz="1800" b="0" dirty="0" smtClean="0">
                <a:solidFill>
                  <a:srgbClr val="FF0000"/>
                </a:solidFill>
              </a:rPr>
              <a:t> и указанием номеров телефонов для связи.</a:t>
            </a:r>
            <a:r>
              <a:rPr lang="ru-RU" sz="1800" b="0" dirty="0"/>
              <a:t>	</a:t>
            </a:r>
          </a:p>
          <a:p>
            <a:pPr marL="649160" indent="-285750" algn="just">
              <a:buFontTx/>
              <a:buChar char="-"/>
            </a:pP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396255"/>
            <a:ext cx="8580438" cy="1219199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28285E"/>
                </a:solidFill>
              </a:rPr>
              <a:t>При каких обстоятельствах достаточно пояснений вместо представления декларации 3-НДФЛ</a:t>
            </a:r>
            <a:endParaRPr lang="ru-RU" sz="2400" dirty="0">
              <a:solidFill>
                <a:srgbClr val="28285E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17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3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66180" y="1771652"/>
            <a:ext cx="9073008" cy="532447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1800" b="0" dirty="0" smtClean="0"/>
              <a:t>Сервис</a:t>
            </a:r>
            <a:r>
              <a:rPr lang="ru-RU" sz="1800" b="0" dirty="0"/>
              <a:t> </a:t>
            </a:r>
            <a:r>
              <a:rPr lang="ru-RU" sz="1800" b="0" dirty="0">
                <a:hlinkClick r:id="rId2"/>
              </a:rPr>
              <a:t>«Личный кабинет налогоплательщика для физических лиц»</a:t>
            </a:r>
            <a:r>
              <a:rPr lang="ru-RU" sz="1800" b="0" dirty="0"/>
              <a:t>:</a:t>
            </a:r>
          </a:p>
          <a:p>
            <a:pPr lvl="0" algn="just"/>
            <a:r>
              <a:rPr lang="ru-RU" sz="1800" b="0" dirty="0" smtClean="0"/>
              <a:t>        заполнение </a:t>
            </a:r>
            <a:r>
              <a:rPr lang="ru-RU" sz="1800" b="0" dirty="0"/>
              <a:t>декларации онлайн непосредственно на сайте ФНС России в интерактивном режиме без скачивания программы по заполнению;</a:t>
            </a:r>
          </a:p>
          <a:p>
            <a:pPr lvl="0" algn="just"/>
            <a:r>
              <a:rPr lang="ru-RU" sz="1800" b="0" dirty="0" smtClean="0"/>
              <a:t>        возможность </a:t>
            </a:r>
            <a:r>
              <a:rPr lang="ru-RU" sz="1800" b="0" dirty="0"/>
              <a:t>последующего направления сформированной декларации и прилагаемого комплекта документов в налоговый орган в электронной форме;</a:t>
            </a:r>
          </a:p>
          <a:p>
            <a:pPr lvl="0" algn="just"/>
            <a:r>
              <a:rPr lang="ru-RU" sz="1800" b="0" dirty="0" smtClean="0"/>
              <a:t>        автоматическое </a:t>
            </a:r>
            <a:r>
              <a:rPr lang="ru-RU" sz="1800" b="0" dirty="0" err="1"/>
              <a:t>предзаполнение</a:t>
            </a:r>
            <a:r>
              <a:rPr lang="ru-RU" sz="1800" b="0" dirty="0"/>
              <a:t> полей декларации (в частности, персональных сведений, сведений о доходах и уплаченной сумме налога), наличие подсказок, позволяющих избежать ошибок при заполнении декларации.</a:t>
            </a:r>
          </a:p>
          <a:p>
            <a:pPr algn="just"/>
            <a:r>
              <a:rPr lang="ru-RU" sz="1800" b="0" dirty="0" smtClean="0"/>
              <a:t>        Вход </a:t>
            </a:r>
            <a:r>
              <a:rPr lang="ru-RU" sz="1800" b="0" dirty="0"/>
              <a:t>в ЛК ФЛ осуществляется с </a:t>
            </a:r>
            <a:r>
              <a:rPr lang="ru-RU" sz="1800" b="0" dirty="0">
                <a:hlinkClick r:id="rId3"/>
              </a:rPr>
              <a:t>главной страницы</a:t>
            </a:r>
            <a:r>
              <a:rPr lang="ru-RU" sz="1800" b="0" dirty="0"/>
              <a:t> сайта ФНС России (раздел «Физические лица).</a:t>
            </a:r>
          </a:p>
          <a:p>
            <a:pPr algn="just"/>
            <a:r>
              <a:rPr lang="ru-RU" sz="1800" b="0" dirty="0" smtClean="0"/>
              <a:t>        Войти </a:t>
            </a:r>
            <a:r>
              <a:rPr lang="ru-RU" sz="1800" b="0" dirty="0"/>
              <a:t>в ЛК ФЛ можно также с помощью учетной записи Единой системы идентификации и аутентификации (ЕСИА) – реквизитов доступа, используемых для авторизации в системе ЕПГУ</a:t>
            </a:r>
            <a:r>
              <a:rPr lang="ru-RU" sz="1800" b="0" dirty="0" smtClean="0"/>
              <a:t>.</a:t>
            </a:r>
          </a:p>
          <a:p>
            <a:pPr algn="just"/>
            <a:endParaRPr lang="ru-RU" sz="1800" b="0" dirty="0"/>
          </a:p>
          <a:p>
            <a:pPr algn="just"/>
            <a:r>
              <a:rPr lang="ru-RU" sz="1800" b="0" dirty="0" smtClean="0"/>
              <a:t>        Программа</a:t>
            </a:r>
            <a:r>
              <a:rPr lang="ru-RU" sz="1800" b="0" dirty="0"/>
              <a:t> </a:t>
            </a:r>
            <a:r>
              <a:rPr lang="ru-RU" sz="1800" b="0" dirty="0">
                <a:hlinkClick r:id="rId4"/>
              </a:rPr>
              <a:t>«Декларация 2024»</a:t>
            </a:r>
            <a:r>
              <a:rPr lang="ru-RU" sz="1800" b="0" dirty="0"/>
              <a:t>:</a:t>
            </a:r>
          </a:p>
          <a:p>
            <a:pPr lvl="0" algn="just"/>
            <a:r>
              <a:rPr lang="ru-RU" sz="1800" b="0" dirty="0" smtClean="0"/>
              <a:t>        находится </a:t>
            </a:r>
            <a:r>
              <a:rPr lang="ru-RU" sz="1800" b="0" dirty="0"/>
              <a:t>в свободном доступе для скачивания на сайте ФНС России;</a:t>
            </a:r>
          </a:p>
          <a:p>
            <a:pPr lvl="0" algn="just"/>
            <a:r>
              <a:rPr lang="ru-RU" sz="1800" b="0" dirty="0" smtClean="0"/>
              <a:t>        формирует </a:t>
            </a:r>
            <a:r>
              <a:rPr lang="ru-RU" sz="1800" b="0" dirty="0"/>
              <a:t>декларацию для представления в налоговый орган, в том числе для отправки в налоговый орган в электронном виде через «Личный кабинет».</a:t>
            </a:r>
          </a:p>
          <a:p>
            <a:pPr algn="just"/>
            <a:r>
              <a:rPr lang="ru-RU" sz="1800" b="0" dirty="0" smtClean="0"/>
              <a:t>        Бумажные</a:t>
            </a:r>
            <a:r>
              <a:rPr lang="ru-RU" sz="1800" b="0" dirty="0"/>
              <a:t> декларации можно сдать в налоговый орган:</a:t>
            </a:r>
          </a:p>
          <a:p>
            <a:pPr lvl="0" algn="just"/>
            <a:r>
              <a:rPr lang="ru-RU" sz="1800" b="0" dirty="0" smtClean="0"/>
              <a:t>        лично;</a:t>
            </a:r>
            <a:endParaRPr lang="ru-RU" sz="1800" b="0" dirty="0"/>
          </a:p>
          <a:p>
            <a:pPr lvl="0" algn="just"/>
            <a:r>
              <a:rPr lang="ru-RU" sz="1800" b="0" dirty="0" smtClean="0"/>
              <a:t>        направить </a:t>
            </a:r>
            <a:r>
              <a:rPr lang="ru-RU" sz="1800" b="0" dirty="0"/>
              <a:t>по почте;</a:t>
            </a:r>
          </a:p>
          <a:p>
            <a:pPr lvl="0" algn="just"/>
            <a:r>
              <a:rPr lang="ru-RU" sz="1800" b="0" dirty="0" smtClean="0"/>
              <a:t>        представить </a:t>
            </a:r>
            <a:r>
              <a:rPr lang="ru-RU" sz="1800" b="0" dirty="0"/>
              <a:t>через </a:t>
            </a:r>
            <a:r>
              <a:rPr lang="ru-RU" sz="1800" b="0" dirty="0" smtClean="0"/>
              <a:t>МФЦ.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324247"/>
            <a:ext cx="8580438" cy="1219199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21115B"/>
                </a:solidFill>
              </a:rPr>
              <a:t>Порядок заполнения и отправки декларации за 2024 год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18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74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38188" y="1771652"/>
            <a:ext cx="8928992" cy="5324475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0" dirty="0" smtClean="0"/>
              <a:t>      В </a:t>
            </a:r>
            <a:r>
              <a:rPr lang="ru-RU" b="0" dirty="0"/>
              <a:t>случае если граждане самостоятельно не отчитались по полученным доходам за </a:t>
            </a:r>
            <a:r>
              <a:rPr lang="ru-RU" b="0" dirty="0" smtClean="0"/>
              <a:t>2024 </a:t>
            </a:r>
            <a:r>
              <a:rPr lang="ru-RU" b="0" dirty="0"/>
              <a:t>год  </a:t>
            </a:r>
            <a:r>
              <a:rPr lang="ru-RU" b="0" dirty="0" smtClean="0"/>
              <a:t>не позднее </a:t>
            </a:r>
            <a:r>
              <a:rPr lang="ru-RU" b="0" dirty="0" smtClean="0">
                <a:solidFill>
                  <a:srgbClr val="FF0000"/>
                </a:solidFill>
              </a:rPr>
              <a:t>30.04.2025</a:t>
            </a:r>
            <a:r>
              <a:rPr lang="ru-RU" b="0" dirty="0" smtClean="0"/>
              <a:t>, </a:t>
            </a:r>
            <a:r>
              <a:rPr lang="ru-RU" b="0" dirty="0"/>
              <a:t>то с 15 июля налоговый орган самостоятельно исчислит сумму НДФЛ на основе имеющихся сведений о налогоплательщике и его доходах. Налог будет предъявлен на основании вынесенного решения с начисленными штрафами.</a:t>
            </a:r>
          </a:p>
          <a:p>
            <a:pPr algn="just"/>
            <a:r>
              <a:rPr lang="ru-RU" b="0" dirty="0" smtClean="0"/>
              <a:t>       За </a:t>
            </a:r>
            <a:r>
              <a:rPr lang="ru-RU" b="0" dirty="0"/>
              <a:t>несвоевременное представление налоговой декларации по форме 3-НДФЛ от полученного дохода (от продажи движимого/недвижимого имущества, аренды и </a:t>
            </a:r>
            <a:r>
              <a:rPr lang="ru-RU" b="0" dirty="0" smtClean="0"/>
              <a:t>др.) </a:t>
            </a:r>
            <a:r>
              <a:rPr lang="ru-RU" b="0" dirty="0"/>
              <a:t>в налоговый орган по месту учета налагается штраф, размер которого зависит от неуплаченной в установленный срок суммы НДФЛ, но не более </a:t>
            </a:r>
            <a:r>
              <a:rPr lang="ru-RU" u="sng" dirty="0"/>
              <a:t>30 %</a:t>
            </a:r>
            <a:r>
              <a:rPr lang="ru-RU" dirty="0"/>
              <a:t> </a:t>
            </a:r>
            <a:r>
              <a:rPr lang="ru-RU" b="0" dirty="0"/>
              <a:t>от этой суммы и не менее 1 000 руб. (п. 1 ст. 119, п. 1 ст. 229 НК РФ). </a:t>
            </a:r>
            <a:r>
              <a:rPr lang="ru-RU" b="0" dirty="0" smtClean="0"/>
              <a:t>Кроме того, </a:t>
            </a:r>
            <a:r>
              <a:rPr lang="ru-RU" b="0" dirty="0"/>
              <a:t>н</a:t>
            </a:r>
            <a:r>
              <a:rPr lang="ru-RU" b="0" dirty="0" smtClean="0"/>
              <a:t>еуплата </a:t>
            </a:r>
            <a:r>
              <a:rPr lang="ru-RU" b="0" dirty="0"/>
              <a:t>или неполная уплата сумм налога в результате занижения налоговой базы, иного неправильного исчисления налога или других неправомерных действий (бездействия) влечёт взыскание штрафа в размере </a:t>
            </a:r>
            <a:r>
              <a:rPr lang="ru-RU" u="sng" dirty="0"/>
              <a:t>20 % </a:t>
            </a:r>
            <a:r>
              <a:rPr lang="ru-RU" b="0" dirty="0"/>
              <a:t>от неуплаченной суммы </a:t>
            </a:r>
            <a:r>
              <a:rPr lang="ru-RU" b="0" dirty="0" smtClean="0"/>
              <a:t>налога (п. 1 ст. 122 НК РФ).</a:t>
            </a:r>
            <a:endParaRPr lang="ru-RU" b="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21115B"/>
                </a:solidFill>
              </a:rPr>
              <a:t>Что ждет налогоплательщиков, которые вовремя не представят декларации по НДФЛ?</a:t>
            </a:r>
            <a:r>
              <a:rPr lang="ru-RU" sz="2800" b="0" dirty="0"/>
              <a:t/>
            </a:r>
            <a:br>
              <a:rPr lang="ru-RU" sz="2800" b="0" dirty="0"/>
            </a:b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19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65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22164" y="1476376"/>
            <a:ext cx="9217024" cy="561975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7200" dirty="0" smtClean="0"/>
              <a:t>     Не </a:t>
            </a:r>
            <a:r>
              <a:rPr lang="ru-RU" sz="7200" dirty="0"/>
              <a:t>позднее </a:t>
            </a:r>
            <a:r>
              <a:rPr lang="ru-RU" sz="7200" dirty="0" smtClean="0">
                <a:solidFill>
                  <a:srgbClr val="FF0000"/>
                </a:solidFill>
              </a:rPr>
              <a:t>30 апреля 202</a:t>
            </a:r>
            <a:r>
              <a:rPr lang="en-US" sz="7200" dirty="0" smtClean="0">
                <a:solidFill>
                  <a:srgbClr val="FF0000"/>
                </a:solidFill>
              </a:rPr>
              <a:t>5</a:t>
            </a:r>
            <a:r>
              <a:rPr lang="ru-RU" sz="7200" dirty="0" smtClean="0">
                <a:solidFill>
                  <a:srgbClr val="FF0000"/>
                </a:solidFill>
              </a:rPr>
              <a:t> </a:t>
            </a:r>
            <a:r>
              <a:rPr lang="ru-RU" sz="7200" dirty="0">
                <a:solidFill>
                  <a:srgbClr val="FF0000"/>
                </a:solidFill>
              </a:rPr>
              <a:t>года</a:t>
            </a:r>
            <a:r>
              <a:rPr lang="ru-RU" sz="7200" b="0" dirty="0"/>
              <a:t> физическим лицам необходимо отчитаться о полученных доходах в </a:t>
            </a:r>
            <a:r>
              <a:rPr lang="ru-RU" sz="7200" b="0" dirty="0" smtClean="0"/>
              <a:t>202</a:t>
            </a:r>
            <a:r>
              <a:rPr lang="en-US" sz="7200" b="0" dirty="0" smtClean="0"/>
              <a:t>4</a:t>
            </a:r>
            <a:r>
              <a:rPr lang="ru-RU" sz="7200" b="0" dirty="0" smtClean="0"/>
              <a:t> </a:t>
            </a:r>
            <a:r>
              <a:rPr lang="ru-RU" sz="7200" b="0" dirty="0"/>
              <a:t>году, представив налоговую декларацию формы </a:t>
            </a:r>
            <a:r>
              <a:rPr lang="ru-RU" sz="7200" b="0" dirty="0" smtClean="0"/>
              <a:t>3-НДФЛ. </a:t>
            </a:r>
            <a:r>
              <a:rPr lang="ru-RU" sz="7200" b="0" dirty="0"/>
              <a:t>Представить декларацию 3-НДФЛ следует:</a:t>
            </a:r>
          </a:p>
          <a:p>
            <a:pPr algn="just"/>
            <a:r>
              <a:rPr lang="ru-RU" sz="7200" b="0" dirty="0"/>
              <a:t>- </a:t>
            </a:r>
            <a:r>
              <a:rPr lang="ru-RU" sz="7200" u="sng" dirty="0"/>
              <a:t>при получении дохода от продажи имущества</a:t>
            </a:r>
            <a:r>
              <a:rPr lang="ru-RU" sz="7200" dirty="0"/>
              <a:t> </a:t>
            </a:r>
            <a:r>
              <a:rPr lang="ru-RU" sz="7200" b="0" dirty="0"/>
              <a:t>(например, квартиры, находившейся в собственности менее минимального срока владения, транспортных средств, находившихся в собственности менее 3 лет), от реализации имущественных прав (переуступка права требования);</a:t>
            </a:r>
          </a:p>
          <a:p>
            <a:pPr algn="just"/>
            <a:r>
              <a:rPr lang="ru-RU" sz="7200" b="0" dirty="0"/>
              <a:t>- </a:t>
            </a:r>
            <a:r>
              <a:rPr lang="ru-RU" sz="7200" u="sng" dirty="0"/>
              <a:t>при получении дохода от источников, находящихся за пределами Российской Федерации</a:t>
            </a:r>
            <a:r>
              <a:rPr lang="ru-RU" sz="7200" b="0" dirty="0"/>
              <a:t>.</a:t>
            </a:r>
          </a:p>
          <a:p>
            <a:pPr algn="just"/>
            <a:r>
              <a:rPr lang="ru-RU" sz="7200" b="0" dirty="0"/>
              <a:t>- </a:t>
            </a:r>
            <a:r>
              <a:rPr lang="ru-RU" sz="7200" u="sng" dirty="0"/>
              <a:t>при получении в дар</a:t>
            </a:r>
            <a:r>
              <a:rPr lang="ru-RU" sz="7200" b="0" dirty="0"/>
              <a:t> недвижимого имущества, транспортных средств, акций, долей, паев от физических лиц, не являющихся близкими родственниками;</a:t>
            </a:r>
          </a:p>
          <a:p>
            <a:pPr algn="just"/>
            <a:r>
              <a:rPr lang="ru-RU" sz="7200" b="0" dirty="0"/>
              <a:t>- </a:t>
            </a:r>
            <a:r>
              <a:rPr lang="ru-RU" sz="7200" u="sng" dirty="0"/>
              <a:t>при получении вознаграждения</a:t>
            </a:r>
            <a:r>
              <a:rPr lang="ru-RU" sz="7200" b="0" dirty="0"/>
              <a:t> от физических лиц и организаций, не являющихся налоговыми агентами, на основе заключенных договоров и договоров гражданско-правового характера, включая доходы по договорам имущественного найма или договорам аренды любого имущества; </a:t>
            </a:r>
          </a:p>
          <a:p>
            <a:pPr algn="just"/>
            <a:r>
              <a:rPr lang="ru-RU" sz="7200" b="0" dirty="0"/>
              <a:t>- </a:t>
            </a:r>
            <a:r>
              <a:rPr lang="ru-RU" sz="7200" u="sng" dirty="0"/>
              <a:t>при получении выигрыша</a:t>
            </a:r>
            <a:r>
              <a:rPr lang="ru-RU" sz="7200" b="0" dirty="0"/>
              <a:t> от операторов лотерей, распространителей, организаторов азартных игр, проводимых в букмекерской конторе и тотализаторе – в сумме до 15000 руб., а также от организаторов азартных игр, не относящихся к букмекерским конторам и тотализаторам; </a:t>
            </a:r>
          </a:p>
          <a:p>
            <a:pPr algn="just"/>
            <a:r>
              <a:rPr lang="ru-RU" sz="7200" b="0" dirty="0"/>
              <a:t>  Задекларировать, полученные в </a:t>
            </a:r>
            <a:r>
              <a:rPr lang="ru-RU" sz="7200" b="0" dirty="0" smtClean="0"/>
              <a:t>202</a:t>
            </a:r>
            <a:r>
              <a:rPr lang="en-US" sz="7200" b="0" dirty="0" smtClean="0"/>
              <a:t>4</a:t>
            </a:r>
            <a:r>
              <a:rPr lang="ru-RU" sz="7200" b="0" dirty="0" smtClean="0"/>
              <a:t> </a:t>
            </a:r>
            <a:r>
              <a:rPr lang="ru-RU" sz="7200" b="0" dirty="0"/>
              <a:t>году доходы должны также индивидуальные предприниматели, применяющие общую систему </a:t>
            </a:r>
            <a:r>
              <a:rPr lang="ru-RU" sz="7200" b="0" dirty="0" smtClean="0"/>
              <a:t>налогообложения, нотариусы, адвокаты, учредившие адвокатский кабинет.</a:t>
            </a:r>
            <a:endParaRPr lang="ru-RU" sz="7200" b="0" dirty="0"/>
          </a:p>
          <a:p>
            <a:pPr algn="just"/>
            <a:r>
              <a:rPr lang="ru-RU" sz="7200" b="0" dirty="0"/>
              <a:t>  </a:t>
            </a:r>
            <a:r>
              <a:rPr lang="ru-RU" sz="7200" b="0" dirty="0" smtClean="0"/>
              <a:t>    Уплатить </a:t>
            </a:r>
            <a:r>
              <a:rPr lang="ru-RU" sz="7200" b="0" dirty="0"/>
              <a:t>налог </a:t>
            </a:r>
            <a:r>
              <a:rPr lang="ru-RU" sz="7200" b="0" dirty="0" smtClean="0"/>
              <a:t>необходимо </a:t>
            </a:r>
            <a:r>
              <a:rPr lang="ru-RU" sz="7200" b="0" dirty="0"/>
              <a:t>не позднее </a:t>
            </a:r>
            <a:r>
              <a:rPr lang="ru-RU" sz="7200" dirty="0" smtClean="0">
                <a:solidFill>
                  <a:srgbClr val="FF0000"/>
                </a:solidFill>
              </a:rPr>
              <a:t>15.07.202</a:t>
            </a:r>
            <a:r>
              <a:rPr lang="en-US" sz="7200" dirty="0" smtClean="0">
                <a:solidFill>
                  <a:srgbClr val="FF0000"/>
                </a:solidFill>
              </a:rPr>
              <a:t>5</a:t>
            </a:r>
            <a:r>
              <a:rPr lang="ru-RU" sz="7200" b="0" dirty="0" smtClean="0"/>
              <a:t>.</a:t>
            </a:r>
            <a:endParaRPr lang="ru-RU" sz="7200" b="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552454"/>
            <a:ext cx="8580438" cy="851913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21115B"/>
                </a:solidFill>
              </a:rPr>
              <a:t>Кто </a:t>
            </a:r>
            <a:r>
              <a:rPr lang="ru-RU" sz="2400" dirty="0">
                <a:solidFill>
                  <a:srgbClr val="21115B"/>
                </a:solidFill>
              </a:rPr>
              <a:t>должен продекларировать доходы за </a:t>
            </a:r>
            <a:r>
              <a:rPr lang="ru-RU" sz="2400" dirty="0" smtClean="0">
                <a:solidFill>
                  <a:srgbClr val="21115B"/>
                </a:solidFill>
              </a:rPr>
              <a:t>202</a:t>
            </a:r>
            <a:r>
              <a:rPr lang="en-US" sz="2400" dirty="0">
                <a:solidFill>
                  <a:srgbClr val="21115B"/>
                </a:solidFill>
              </a:rPr>
              <a:t>4</a:t>
            </a:r>
            <a:r>
              <a:rPr lang="ru-RU" sz="2400" dirty="0" smtClean="0">
                <a:solidFill>
                  <a:srgbClr val="21115B"/>
                </a:solidFill>
              </a:rPr>
              <a:t> </a:t>
            </a:r>
            <a:r>
              <a:rPr lang="ru-RU" sz="2400" dirty="0">
                <a:solidFill>
                  <a:srgbClr val="21115B"/>
                </a:solidFill>
              </a:rPr>
              <a:t>год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4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2268463"/>
            <a:ext cx="9196705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400" dirty="0" smtClean="0">
                <a:solidFill>
                  <a:srgbClr val="2828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r>
              <a:rPr lang="ru-RU" sz="3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2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22164" y="1476376"/>
            <a:ext cx="9217024" cy="5619752"/>
          </a:xfrm>
        </p:spPr>
        <p:txBody>
          <a:bodyPr>
            <a:normAutofit/>
          </a:bodyPr>
          <a:lstStyle/>
          <a:p>
            <a:pPr algn="just"/>
            <a:r>
              <a:rPr lang="ru-RU" b="0" dirty="0" smtClean="0"/>
              <a:t>          </a:t>
            </a:r>
            <a:r>
              <a:rPr lang="ru-RU" sz="3200" b="0" dirty="0" smtClean="0"/>
              <a:t>При </a:t>
            </a:r>
            <a:r>
              <a:rPr lang="ru-RU" sz="3200" b="0" dirty="0"/>
              <a:t>этом налогоплательщик, заявивший в налоговой декларации за 2024 год как доходы, подлежащие декларированию, так и право на </a:t>
            </a:r>
            <a:r>
              <a:rPr lang="ru-RU" sz="3200" b="0" dirty="0">
                <a:hlinkClick r:id="rId2"/>
              </a:rPr>
              <a:t>налоговые вычеты</a:t>
            </a:r>
            <a:r>
              <a:rPr lang="ru-RU" sz="3200" b="0" dirty="0"/>
              <a:t>, обязан представить такую декларацию в установленный срок - не позднее 30 апреля 2025 года.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62028" y="468263"/>
            <a:ext cx="8561139" cy="691276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21115B"/>
                </a:solidFill>
              </a:rPr>
              <a:t>Отсутствует </a:t>
            </a:r>
            <a:r>
              <a:rPr lang="ru-RU" sz="2400" dirty="0">
                <a:solidFill>
                  <a:srgbClr val="21115B"/>
                </a:solidFill>
              </a:rPr>
              <a:t>обязанность по представлению декларации по доходам от продажи</a:t>
            </a:r>
            <a:r>
              <a:rPr lang="ru-RU" sz="2400" dirty="0" smtClean="0">
                <a:solidFill>
                  <a:srgbClr val="21115B"/>
                </a:solidFill>
              </a:rPr>
              <a:t>:</a:t>
            </a:r>
          </a:p>
          <a:p>
            <a:pPr algn="ctr"/>
            <a:endParaRPr lang="ru-RU" sz="2400" dirty="0">
              <a:solidFill>
                <a:srgbClr val="21115B"/>
              </a:solidFill>
            </a:endParaRPr>
          </a:p>
          <a:p>
            <a:pPr lvl="0" algn="just"/>
            <a:r>
              <a:rPr lang="ru-RU" sz="2000" b="0" dirty="0" smtClean="0"/>
              <a:t>        -жилья</a:t>
            </a:r>
            <a:r>
              <a:rPr lang="ru-RU" sz="2000" b="0" dirty="0"/>
              <a:t> (жилых домов, квартир, комнат, включая приватизированные жилые помещения, садовых домов, земельных участков (долей в них)), находившегося в собственности менее минимального предельного срока владения, если стоимость такого объекта или совокупность доходов от продажи нескольких объектов не превышает </a:t>
            </a:r>
            <a:r>
              <a:rPr lang="ru-RU" sz="2000" dirty="0"/>
              <a:t>1 000 000 </a:t>
            </a:r>
            <a:r>
              <a:rPr lang="ru-RU" sz="2000" b="0" dirty="0"/>
              <a:t>руб.;</a:t>
            </a:r>
          </a:p>
          <a:p>
            <a:pPr lvl="0" algn="just"/>
            <a:r>
              <a:rPr lang="ru-RU" sz="2000" b="0" dirty="0" smtClean="0"/>
              <a:t>        -иного</a:t>
            </a:r>
            <a:r>
              <a:rPr lang="ru-RU" sz="2000" b="0" dirty="0"/>
              <a:t> недвижимого имущества (к примеру, гаража, садового дома, </a:t>
            </a:r>
            <a:r>
              <a:rPr lang="ru-RU" sz="2000" b="0" dirty="0" err="1"/>
              <a:t>машиноместа</a:t>
            </a:r>
            <a:r>
              <a:rPr lang="ru-RU" sz="2000" b="0" dirty="0"/>
              <a:t> и т.д.) со сроком нахождения в собственности менее минимального предельного срока, если стоимость такого объекта или совокупность доходов от продажи нескольких объектов не превышает </a:t>
            </a:r>
            <a:r>
              <a:rPr lang="ru-RU" sz="2000" dirty="0"/>
              <a:t>250 000 </a:t>
            </a:r>
            <a:r>
              <a:rPr lang="ru-RU" sz="2000" b="0" dirty="0"/>
              <a:t>руб.;</a:t>
            </a:r>
          </a:p>
          <a:p>
            <a:pPr lvl="0" algn="just"/>
            <a:r>
              <a:rPr lang="ru-RU" sz="2000" b="0" dirty="0" smtClean="0"/>
              <a:t>        -иного </a:t>
            </a:r>
            <a:r>
              <a:rPr lang="ru-RU" sz="2000" b="0" dirty="0"/>
              <a:t>имущества (за исключением ценных бумаг) (к примеру, автомобиля, мотоцикла и т.д.) со сроком нахождения в собственности менее 3 лет, если стоимость такого объекта или совокупность доходов от продажи нескольких объектов не превышает </a:t>
            </a:r>
            <a:r>
              <a:rPr lang="ru-RU" sz="2000" dirty="0"/>
              <a:t>250 000 </a:t>
            </a:r>
            <a:r>
              <a:rPr lang="ru-RU" sz="2000" b="0" dirty="0"/>
              <a:t>руб.</a:t>
            </a:r>
          </a:p>
        </p:txBody>
      </p:sp>
    </p:spTree>
    <p:extLst>
      <p:ext uri="{BB962C8B-B14F-4D97-AF65-F5344CB8AC3E}">
        <p14:creationId xmlns:p14="http://schemas.microsoft.com/office/powerpoint/2010/main" val="378702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62028" y="468263"/>
            <a:ext cx="8561139" cy="6912768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5100" dirty="0">
                <a:solidFill>
                  <a:srgbClr val="21115B"/>
                </a:solidFill>
              </a:rPr>
              <a:t>Отсутствует обязанность по представлению декларации по доходам от продажи жилья семьями с двумя и более </a:t>
            </a:r>
            <a:r>
              <a:rPr lang="ru-RU" sz="5100" dirty="0" smtClean="0">
                <a:solidFill>
                  <a:srgbClr val="21115B"/>
                </a:solidFill>
              </a:rPr>
              <a:t>детьми</a:t>
            </a:r>
          </a:p>
          <a:p>
            <a:pPr algn="ctr"/>
            <a:endParaRPr lang="ru-RU" sz="3300" dirty="0"/>
          </a:p>
          <a:p>
            <a:pPr marL="0" algn="just">
              <a:spcBef>
                <a:spcPts val="0"/>
              </a:spcBef>
            </a:pPr>
            <a:r>
              <a:rPr lang="ru-RU" sz="3800" dirty="0"/>
              <a:t> </a:t>
            </a:r>
            <a:r>
              <a:rPr lang="ru-RU" sz="3800" dirty="0" smtClean="0"/>
              <a:t>       </a:t>
            </a:r>
            <a:r>
              <a:rPr lang="ru-RU" sz="3800" b="0" dirty="0" smtClean="0"/>
              <a:t>От </a:t>
            </a:r>
            <a:r>
              <a:rPr lang="ru-RU" sz="3800" b="0" dirty="0"/>
              <a:t>представления декларации за 2024 год и обложения НДФЛ освобождаются доходы семей с двумя и более детьми, полученные от продажи в 2024 году жилья (комнаты, квартиры, жилого дома (его части), квартиры (ее части), независимо от срока нахождения такого жилья в их собственности.</a:t>
            </a:r>
          </a:p>
          <a:p>
            <a:pPr algn="just"/>
            <a:r>
              <a:rPr lang="ru-RU" sz="3800" dirty="0"/>
              <a:t>Такой порядок применяется при одновременном соблюдении ряда условий</a:t>
            </a:r>
            <a:r>
              <a:rPr lang="ru-RU" sz="3800" dirty="0" smtClean="0"/>
              <a:t>:</a:t>
            </a:r>
          </a:p>
          <a:p>
            <a:pPr lvl="0" algn="just"/>
            <a:r>
              <a:rPr lang="ru-RU" sz="3800" b="0" dirty="0" smtClean="0"/>
              <a:t>    - возраст</a:t>
            </a:r>
            <a:r>
              <a:rPr lang="ru-RU" sz="3800" b="0" dirty="0"/>
              <a:t> детей налогоплательщика – до 18 лет (или до 24 лет в случае обучения ребенка на очной форме обучения);</a:t>
            </a:r>
          </a:p>
          <a:p>
            <a:pPr lvl="0" algn="just"/>
            <a:r>
              <a:rPr lang="ru-RU" sz="3800" b="0" dirty="0" smtClean="0"/>
              <a:t>    -  кадастровая </a:t>
            </a:r>
            <a:r>
              <a:rPr lang="ru-RU" sz="3800" b="0" dirty="0"/>
              <a:t>стоимость проданного жилого помещения не превышает 50 млн рублей;</a:t>
            </a:r>
          </a:p>
          <a:p>
            <a:pPr lvl="0" algn="just"/>
            <a:r>
              <a:rPr lang="ru-RU" sz="3800" b="0" dirty="0" smtClean="0"/>
              <a:t>    - налогоплательщику </a:t>
            </a:r>
            <a:r>
              <a:rPr lang="ru-RU" sz="3800" b="0" dirty="0"/>
              <a:t>(членам его семьи) на дату отчуждения проданного жилья не принадлежит в совокупности более 50% в праве собственности на иное жилое помещение с общей площадью, превышающей общую площадь купленного взамен старого жилого помещения;</a:t>
            </a:r>
          </a:p>
          <a:p>
            <a:pPr lvl="0" algn="just"/>
            <a:r>
              <a:rPr lang="ru-RU" sz="3800" b="0" dirty="0" smtClean="0"/>
              <a:t>     - в </a:t>
            </a:r>
            <a:r>
              <a:rPr lang="ru-RU" sz="3800" b="0" dirty="0"/>
              <a:t>2024 году либо до 30 апреля 2025 года налогоплательщиком (членами его семьи) приобретено в собственность другое жилье (при долевом строительстве </a:t>
            </a:r>
            <a:r>
              <a:rPr lang="ru-RU" sz="3800" b="0" dirty="0" smtClean="0"/>
              <a:t>      </a:t>
            </a:r>
          </a:p>
          <a:p>
            <a:pPr lvl="0" algn="just"/>
            <a:r>
              <a:rPr lang="ru-RU" sz="3800" b="0" dirty="0"/>
              <a:t> </a:t>
            </a:r>
            <a:r>
              <a:rPr lang="ru-RU" sz="3800" b="0" dirty="0" smtClean="0"/>
              <a:t>– </a:t>
            </a:r>
            <a:r>
              <a:rPr lang="ru-RU" sz="3800" b="0" dirty="0"/>
              <a:t>оплачена полная стоимость приобретаемого жилого помещения по договору);</a:t>
            </a:r>
          </a:p>
          <a:p>
            <a:pPr lvl="0" algn="just"/>
            <a:r>
              <a:rPr lang="ru-RU" sz="3800" b="0" dirty="0" smtClean="0"/>
              <a:t>      - общая </a:t>
            </a:r>
            <a:r>
              <a:rPr lang="ru-RU" sz="3800" b="0" dirty="0"/>
              <a:t>площадь приобретенного жилого помещения превышает по площади (или по кадастровой стоимости) проданное жилье.</a:t>
            </a:r>
          </a:p>
          <a:p>
            <a:pPr algn="just"/>
            <a:r>
              <a:rPr lang="ru-RU" sz="3800" b="0" dirty="0" smtClean="0"/>
              <a:t>       </a:t>
            </a:r>
          </a:p>
          <a:p>
            <a:pPr algn="just"/>
            <a:r>
              <a:rPr lang="ru-RU" sz="3800" b="0" dirty="0"/>
              <a:t> </a:t>
            </a:r>
            <a:r>
              <a:rPr lang="ru-RU" sz="3800" b="0" dirty="0" smtClean="0"/>
              <a:t>     Нововведение </a:t>
            </a:r>
            <a:r>
              <a:rPr lang="ru-RU" sz="3800" b="0" dirty="0"/>
              <a:t>распространяется и на те случаи, если такие доходы </a:t>
            </a:r>
            <a:r>
              <a:rPr lang="ru-RU" sz="3800" b="0" dirty="0" smtClean="0"/>
              <a:t>от продажи </a:t>
            </a:r>
            <a:r>
              <a:rPr lang="ru-RU" sz="3800" b="0" dirty="0"/>
              <a:t>объекта имущества получает несовершеннолетний ребенок из такой семьи.</a:t>
            </a:r>
          </a:p>
          <a:p>
            <a:pPr lvl="0" algn="just"/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189690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62028" y="468263"/>
            <a:ext cx="8561139" cy="6912768"/>
          </a:xfrm>
        </p:spPr>
        <p:txBody>
          <a:bodyPr>
            <a:normAutofit fontScale="92500"/>
          </a:bodyPr>
          <a:lstStyle/>
          <a:p>
            <a:pPr algn="ctr"/>
            <a:r>
              <a:rPr lang="ru-RU" sz="2600" dirty="0">
                <a:solidFill>
                  <a:srgbClr val="28285E"/>
                </a:solidFill>
              </a:rPr>
              <a:t>Отсутствует обязанность по представлению декларации по доходам, по которым НДФЛ уплачивается лицом на основании налогового уведомления, выставляемом налоговым </a:t>
            </a:r>
            <a:r>
              <a:rPr lang="ru-RU" sz="2600" dirty="0" smtClean="0">
                <a:solidFill>
                  <a:srgbClr val="28285E"/>
                </a:solidFill>
              </a:rPr>
              <a:t>органом</a:t>
            </a:r>
          </a:p>
          <a:p>
            <a:pPr algn="ctr"/>
            <a:endParaRPr lang="ru-RU" sz="2600" dirty="0"/>
          </a:p>
          <a:p>
            <a:pPr lvl="0" algn="just"/>
            <a:r>
              <a:rPr lang="ru-RU" sz="2600" b="0" dirty="0"/>
              <a:t> </a:t>
            </a:r>
            <a:r>
              <a:rPr lang="ru-RU" sz="2600" b="0" dirty="0" smtClean="0"/>
              <a:t>     -доходы, облагаемые </a:t>
            </a:r>
            <a:r>
              <a:rPr lang="ru-RU" sz="2600" b="0" dirty="0"/>
              <a:t>по прогрессивной ставке НДФЛ – в случае получения от нескольких налоговых агентов доходов в сумме, превышающей в совокупности размеры порогов по доходам, установленных статьей 224 НК РФ.</a:t>
            </a:r>
          </a:p>
          <a:p>
            <a:pPr lvl="0" algn="just"/>
            <a:r>
              <a:rPr lang="ru-RU" sz="2600" b="0" dirty="0" smtClean="0"/>
              <a:t>      -доходы, </a:t>
            </a:r>
            <a:r>
              <a:rPr lang="ru-RU" sz="2600" b="0" dirty="0"/>
              <a:t>с которых организацией не удержан (полностью или частично) НДФЛ;</a:t>
            </a:r>
          </a:p>
          <a:p>
            <a:pPr lvl="0" algn="just"/>
            <a:r>
              <a:rPr lang="ru-RU" sz="2600" b="0" dirty="0" smtClean="0"/>
              <a:t>      -доходы </a:t>
            </a:r>
            <a:r>
              <a:rPr lang="ru-RU" sz="2600" b="0" dirty="0"/>
              <a:t>в виде выигрышей от участия в азартных играх, проводимых в казино и залах игровых автоматов;</a:t>
            </a:r>
          </a:p>
          <a:p>
            <a:pPr lvl="0" algn="just"/>
            <a:r>
              <a:rPr lang="ru-RU" sz="2600" b="0" dirty="0" smtClean="0"/>
              <a:t>      -доходы </a:t>
            </a:r>
            <a:r>
              <a:rPr lang="ru-RU" sz="2600" b="0" dirty="0"/>
              <a:t>в виде процентов по вкладам в банках</a:t>
            </a:r>
            <a:r>
              <a:rPr lang="ru-RU" sz="2600" b="0" dirty="0" smtClean="0"/>
              <a:t>.</a:t>
            </a:r>
          </a:p>
          <a:p>
            <a:pPr algn="just"/>
            <a:r>
              <a:rPr lang="ru-RU" sz="2600" b="0" dirty="0" smtClean="0"/>
              <a:t>       </a:t>
            </a:r>
            <a:r>
              <a:rPr lang="ru-RU" sz="2600" b="0" dirty="0" smtClean="0">
                <a:solidFill>
                  <a:srgbClr val="FF0000"/>
                </a:solidFill>
              </a:rPr>
              <a:t>По </a:t>
            </a:r>
            <a:r>
              <a:rPr lang="ru-RU" sz="2600" b="0" dirty="0">
                <a:solidFill>
                  <a:srgbClr val="FF0000"/>
                </a:solidFill>
              </a:rPr>
              <a:t>указанным доходам НДФЛ уплачивается лицом на основании налогового уведомления, выставляемого налоговым </a:t>
            </a:r>
            <a:r>
              <a:rPr lang="ru-RU" sz="2600" b="0" dirty="0" smtClean="0">
                <a:solidFill>
                  <a:srgbClr val="FF0000"/>
                </a:solidFill>
              </a:rPr>
              <a:t>органом по сроку 01.12.2025.</a:t>
            </a:r>
            <a:endParaRPr lang="ru-RU" sz="2600" b="0" dirty="0">
              <a:solidFill>
                <a:srgbClr val="FF0000"/>
              </a:solidFill>
            </a:endParaRPr>
          </a:p>
          <a:p>
            <a:pPr algn="just"/>
            <a:endParaRPr lang="ru-RU" sz="36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41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22164" y="540271"/>
            <a:ext cx="9289032" cy="7128792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3800" dirty="0">
                <a:solidFill>
                  <a:srgbClr val="28285E"/>
                </a:solidFill>
              </a:rPr>
              <a:t>Порядок определения минимального предельного срока владения объектом недвижимого </a:t>
            </a:r>
            <a:r>
              <a:rPr lang="ru-RU" sz="3800" dirty="0" smtClean="0">
                <a:solidFill>
                  <a:srgbClr val="28285E"/>
                </a:solidFill>
              </a:rPr>
              <a:t>имущества</a:t>
            </a:r>
          </a:p>
          <a:p>
            <a:pPr algn="just"/>
            <a:r>
              <a:rPr lang="ru-RU" sz="2900" dirty="0" smtClean="0"/>
              <a:t>	</a:t>
            </a:r>
            <a:r>
              <a:rPr lang="ru-RU" sz="3200" b="0" dirty="0"/>
              <a:t>Доходы от продажи объекта недвижимого имущества освобождаются от обложения НДФЛ в случае, если объект недвижимости находился в собственности налогоплательщика более минимального предельного срока владения.</a:t>
            </a:r>
          </a:p>
          <a:p>
            <a:pPr algn="just"/>
            <a:r>
              <a:rPr lang="ru-RU" sz="3200" b="0" dirty="0" smtClean="0"/>
              <a:t>           </a:t>
            </a:r>
            <a:r>
              <a:rPr lang="ru-RU" sz="3200" dirty="0" smtClean="0"/>
              <a:t>5 </a:t>
            </a:r>
            <a:r>
              <a:rPr lang="ru-RU" sz="3200" dirty="0"/>
              <a:t>лет</a:t>
            </a:r>
            <a:r>
              <a:rPr lang="ru-RU" sz="3200" b="0" dirty="0"/>
              <a:t> - минимальный предельный срок владения объектом недвижимого имущества в общем случае.</a:t>
            </a:r>
          </a:p>
          <a:p>
            <a:pPr algn="just"/>
            <a:r>
              <a:rPr lang="ru-RU" sz="3200" b="0" dirty="0" smtClean="0"/>
              <a:t>           </a:t>
            </a:r>
            <a:r>
              <a:rPr lang="ru-RU" sz="3200" dirty="0" smtClean="0"/>
              <a:t>3 </a:t>
            </a:r>
            <a:r>
              <a:rPr lang="ru-RU" sz="3200" dirty="0"/>
              <a:t>года</a:t>
            </a:r>
            <a:r>
              <a:rPr lang="ru-RU" sz="3200" b="0" dirty="0"/>
              <a:t> - минимальный предельный срок владения объектом недвижимого имущества в случае, если:</a:t>
            </a:r>
          </a:p>
          <a:p>
            <a:pPr lvl="0" algn="just"/>
            <a:r>
              <a:rPr lang="ru-RU" sz="3200" b="0" dirty="0" smtClean="0"/>
              <a:t>           право </a:t>
            </a:r>
            <a:r>
              <a:rPr lang="ru-RU" sz="3200" b="0" dirty="0"/>
              <a:t>собственности на объект получено лицом в порядке наследования;</a:t>
            </a:r>
          </a:p>
          <a:p>
            <a:pPr lvl="0" algn="just"/>
            <a:r>
              <a:rPr lang="ru-RU" sz="3200" b="0" dirty="0" smtClean="0"/>
              <a:t>           право </a:t>
            </a:r>
            <a:r>
              <a:rPr lang="ru-RU" sz="3200" b="0" dirty="0"/>
              <a:t>собственности на объект получено по договору дарения от члена семьи (близкого родственника по Семейному кодексу РФ);</a:t>
            </a:r>
          </a:p>
          <a:p>
            <a:pPr lvl="0" algn="just"/>
            <a:r>
              <a:rPr lang="ru-RU" sz="3200" b="0" dirty="0" smtClean="0"/>
              <a:t>           право </a:t>
            </a:r>
            <a:r>
              <a:rPr lang="ru-RU" sz="3200" b="0" dirty="0"/>
              <a:t>собственности на объект получено лицом в результате приватизации;</a:t>
            </a:r>
          </a:p>
          <a:p>
            <a:pPr lvl="0" algn="just"/>
            <a:r>
              <a:rPr lang="ru-RU" sz="3200" b="0" dirty="0" smtClean="0"/>
              <a:t>           право </a:t>
            </a:r>
            <a:r>
              <a:rPr lang="ru-RU" sz="3200" b="0" dirty="0"/>
              <a:t>собственности на объект получено лицом - плательщиком ренты в результате передачи имущества по договору пожизненного содержания с иждивением;</a:t>
            </a:r>
          </a:p>
          <a:p>
            <a:pPr lvl="0" algn="just"/>
            <a:r>
              <a:rPr lang="ru-RU" sz="3200" b="0" dirty="0" smtClean="0"/>
              <a:t>           проданное </a:t>
            </a:r>
            <a:r>
              <a:rPr lang="ru-RU" sz="3200" b="0" dirty="0"/>
              <a:t>жилье является для лица «единственным» - то есть в собственности лица (включая совместную собственность супругов) на дату продажи объекта недвижимости не находится иного жилого помещения.</a:t>
            </a:r>
          </a:p>
          <a:p>
            <a:pPr algn="just"/>
            <a:r>
              <a:rPr lang="ru-RU" sz="3200" b="0" dirty="0" smtClean="0"/>
              <a:t>           При </a:t>
            </a:r>
            <a:r>
              <a:rPr lang="ru-RU" sz="3200" b="0" dirty="0"/>
              <a:t>этом не учитывается жилое помещение, приобретенное налогоплательщиком (его супругой) в течение 90 календарных дней до момента продажи.</a:t>
            </a:r>
          </a:p>
          <a:p>
            <a:pPr algn="just"/>
            <a:endParaRPr lang="ru-RU" sz="2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7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2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/>
            <a:endParaRPr lang="ru-RU" sz="4000" dirty="0">
              <a:solidFill>
                <a:srgbClr val="7030A0"/>
              </a:solidFill>
            </a:endParaRPr>
          </a:p>
          <a:p>
            <a:pPr algn="just"/>
            <a:r>
              <a:rPr lang="ru-RU" sz="4000" dirty="0"/>
              <a:t>	</a:t>
            </a:r>
            <a:r>
              <a:rPr lang="ru-RU" sz="4500" b="0" dirty="0"/>
              <a:t>Налогоплательщик  по своему выбору может  уменьшить свои доходы от продажи недвижимого имущества (при условии, что оно не использовалось в предпринимательской деятельности) на сумму имущественного налогового вычета или на сумму расходов, связанных с приобретением данного имущества  </a:t>
            </a:r>
            <a:r>
              <a:rPr lang="ru-RU" sz="4500" b="0" dirty="0" smtClean="0"/>
              <a:t>(пп.1 и 2 п.2 ст. 220 НК </a:t>
            </a:r>
            <a:r>
              <a:rPr lang="ru-RU" sz="4500" b="0" dirty="0"/>
              <a:t>РФ).</a:t>
            </a:r>
          </a:p>
          <a:p>
            <a:pPr algn="just"/>
            <a:r>
              <a:rPr lang="ru-RU" sz="4500" b="0" dirty="0"/>
              <a:t>	Указанный имущественный вычет предоставляется в размере 1 000 000 руб., при продаже жилых домов, квартир, комнат, садовых домов (дач), земельных участков (долей в перечисленной недвижимости) или в размере 250 000 руб., - при продаже иных объектов недвижимости (например, гаража) </a:t>
            </a:r>
            <a:r>
              <a:rPr lang="ru-RU" sz="4500" b="0" dirty="0" smtClean="0"/>
              <a:t>(пп.1 п.2 ст. 220 </a:t>
            </a:r>
            <a:r>
              <a:rPr lang="ru-RU" sz="4500" b="0" dirty="0"/>
              <a:t>НК РФ).</a:t>
            </a:r>
          </a:p>
          <a:p>
            <a:pPr algn="just"/>
            <a:r>
              <a:rPr lang="ru-RU" sz="4500" b="0" dirty="0"/>
              <a:t>	Вместо имущественного вычета можно уменьшить доход от продажи недвижимости на фактически произведенные и документально подтвержденные расходы по приобретению объекта недвижимости (в том числе проценты по кредиту) </a:t>
            </a:r>
            <a:r>
              <a:rPr lang="ru-RU" sz="4500" b="0" dirty="0" smtClean="0"/>
              <a:t>(</a:t>
            </a:r>
            <a:r>
              <a:rPr lang="ru-RU" sz="4500" b="0" dirty="0"/>
              <a:t>2 п.2 ст. 220 НК РФ </a:t>
            </a:r>
            <a:r>
              <a:rPr lang="ru-RU" sz="4500" b="0" dirty="0" smtClean="0"/>
              <a:t>НК </a:t>
            </a:r>
            <a:r>
              <a:rPr lang="ru-RU" sz="4500" b="0" dirty="0"/>
              <a:t>РФ</a:t>
            </a:r>
            <a:r>
              <a:rPr lang="ru-RU" sz="4500" b="0" dirty="0" smtClean="0"/>
              <a:t>).</a:t>
            </a:r>
          </a:p>
          <a:p>
            <a:pPr algn="just"/>
            <a:endParaRPr lang="ru-RU" sz="4500" b="0" dirty="0"/>
          </a:p>
          <a:p>
            <a:pPr algn="just"/>
            <a:r>
              <a:rPr lang="ru-RU" sz="4500" b="0" dirty="0"/>
              <a:t>	</a:t>
            </a:r>
            <a:r>
              <a:rPr lang="ru-RU" sz="4500" b="0" dirty="0">
                <a:solidFill>
                  <a:srgbClr val="FF0000"/>
                </a:solidFill>
              </a:rPr>
              <a:t>Важно! При этом, налогоплательщик при продаже в одном налоговом периоде нескольких объектов недвижимого имущества вправе заявить в отношении доходов, полученных от продажи одного объекта имущественный налоговый вычет в размере, не превышающем 1 млн руб., а доходы от продажи другого уменьшить на сумму расходов, связанных с его приобретением (Письмо Минфина России от 24.12.2021 N 03-04-05/105542).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828303"/>
            <a:ext cx="8580438" cy="92392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solidFill>
                  <a:srgbClr val="28285E"/>
                </a:solidFill>
              </a:rPr>
              <a:t>Право на имущественный вычет при продаже недвижимого имущества</a:t>
            </a:r>
            <a:r>
              <a:rPr lang="ru-RU" dirty="0">
                <a:solidFill>
                  <a:srgbClr val="7030A0"/>
                </a:solidFill>
              </a:rPr>
              <a:t/>
            </a:r>
            <a:br>
              <a:rPr lang="ru-RU" dirty="0">
                <a:solidFill>
                  <a:srgbClr val="7030A0"/>
                </a:solidFill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8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63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600" dirty="0" smtClean="0">
                <a:solidFill>
                  <a:srgbClr val="28285E"/>
                </a:solidFill>
              </a:rPr>
              <a:t>  </a:t>
            </a:r>
            <a:r>
              <a:rPr lang="ru-RU" sz="2400" dirty="0" smtClean="0">
                <a:solidFill>
                  <a:srgbClr val="28285E"/>
                </a:solidFill>
              </a:rPr>
              <a:t>      1</a:t>
            </a:r>
            <a:r>
              <a:rPr lang="ru-RU" sz="2400" dirty="0">
                <a:solidFill>
                  <a:srgbClr val="28285E"/>
                </a:solidFill>
              </a:rPr>
              <a:t>. </a:t>
            </a:r>
            <a:r>
              <a:rPr lang="ru-RU" sz="2400" dirty="0" smtClean="0">
                <a:solidFill>
                  <a:srgbClr val="28285E"/>
                </a:solidFill>
              </a:rPr>
              <a:t>Определение </a:t>
            </a:r>
            <a:r>
              <a:rPr lang="ru-RU" sz="2400" dirty="0">
                <a:solidFill>
                  <a:srgbClr val="28285E"/>
                </a:solidFill>
              </a:rPr>
              <a:t>срока нахождения в собственности объекта недвижимости, приобретенного по договору </a:t>
            </a:r>
            <a:r>
              <a:rPr lang="ru-RU" sz="2400" dirty="0" smtClean="0">
                <a:solidFill>
                  <a:srgbClr val="28285E"/>
                </a:solidFill>
              </a:rPr>
              <a:t>ДДУ</a:t>
            </a:r>
          </a:p>
          <a:p>
            <a:pPr algn="just"/>
            <a:r>
              <a:rPr lang="en-US" sz="2400" b="0" dirty="0" smtClean="0"/>
              <a:t> </a:t>
            </a:r>
            <a:r>
              <a:rPr lang="ru-RU" sz="2400" b="0" dirty="0" smtClean="0"/>
              <a:t>   </a:t>
            </a:r>
          </a:p>
          <a:p>
            <a:pPr algn="just"/>
            <a:r>
              <a:rPr lang="ru-RU" sz="2400" b="0" dirty="0" smtClean="0"/>
              <a:t>       При </a:t>
            </a:r>
            <a:r>
              <a:rPr lang="ru-RU" sz="2400" b="0" dirty="0"/>
              <a:t>продаже объекта недвижимости, приобретенного ранее по договору ДДУ (договору об участии в </a:t>
            </a:r>
            <a:r>
              <a:rPr lang="ru-RU" sz="2400" b="0" dirty="0" smtClean="0"/>
              <a:t>ЖСК, договор уступки), </a:t>
            </a:r>
            <a:r>
              <a:rPr lang="ru-RU" sz="2400" b="0" dirty="0"/>
              <a:t>минимальный предельный </a:t>
            </a:r>
            <a:r>
              <a:rPr lang="ru-RU" sz="2400" dirty="0"/>
              <a:t>срок владения</a:t>
            </a:r>
            <a:r>
              <a:rPr lang="ru-RU" sz="2400" b="0" dirty="0"/>
              <a:t> таким объектом исчисляется </a:t>
            </a:r>
            <a:r>
              <a:rPr lang="ru-RU" sz="2400" dirty="0"/>
              <a:t>с даты полной оплаты</a:t>
            </a:r>
            <a:r>
              <a:rPr lang="ru-RU" sz="2400" b="0" dirty="0"/>
              <a:t> стоимости по договору.</a:t>
            </a:r>
          </a:p>
          <a:p>
            <a:pPr algn="just"/>
            <a:r>
              <a:rPr lang="en-US" sz="2400" b="0" dirty="0"/>
              <a:t>       </a:t>
            </a:r>
            <a:r>
              <a:rPr lang="ru-RU" sz="2400" b="0" dirty="0" smtClean="0"/>
              <a:t>При </a:t>
            </a:r>
            <a:r>
              <a:rPr lang="ru-RU" sz="2400" b="0" dirty="0"/>
              <a:t>этом дополнительная оплата в связи с увеличением площади указанного объекта не учитывается.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324247"/>
            <a:ext cx="8580438" cy="87134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ru-RU" sz="2700" dirty="0">
                <a:solidFill>
                  <a:srgbClr val="21115B"/>
                </a:solidFill>
              </a:rPr>
              <a:t>Особенности исчисления НДФЛ при продаже </a:t>
            </a:r>
            <a:r>
              <a:rPr lang="ru-RU" sz="2700" dirty="0" smtClean="0">
                <a:solidFill>
                  <a:srgbClr val="21115B"/>
                </a:solidFill>
              </a:rPr>
              <a:t>недвижимости</a:t>
            </a:r>
            <a:br>
              <a:rPr lang="ru-RU" sz="2700" dirty="0" smtClean="0">
                <a:solidFill>
                  <a:srgbClr val="21115B"/>
                </a:solidFill>
              </a:rPr>
            </a:br>
            <a:endParaRPr lang="ru-RU" sz="27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9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4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25160</TotalTime>
  <Words>977</Words>
  <Application>Microsoft Office PowerPoint</Application>
  <PresentationFormat>Произвольный</PresentationFormat>
  <Paragraphs>147</Paragraphs>
  <Slides>20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1_Present_FNS2012_A4</vt:lpstr>
      <vt:lpstr>Особенности декларационной кампании 2025 года</vt:lpstr>
      <vt:lpstr> Кто должен продекларировать доходы за 2024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Право на имущественный вычет при продаже недвижимого имущества </vt:lpstr>
      <vt:lpstr> Особенности исчисления НДФЛ при продаже недвижимости </vt:lpstr>
      <vt:lpstr>Особенности исчисления НДФЛ при продаже недвижимости </vt:lpstr>
      <vt:lpstr>Презентация PowerPoint</vt:lpstr>
      <vt:lpstr>Особенности исчисления НДФЛ при продаже недвижимости</vt:lpstr>
      <vt:lpstr>Особенности исчисления НДФЛ при продаже недвижимости</vt:lpstr>
      <vt:lpstr>Особенности исчисления НДФЛ при продаже недвижимости</vt:lpstr>
      <vt:lpstr>Особенности исчисления НДФЛ при продаже недвижимости</vt:lpstr>
      <vt:lpstr>Особенности исчисления НДФЛ при продаже недвижимости</vt:lpstr>
      <vt:lpstr>При каких обстоятельствах достаточно пояснений вместо представления декларации 3-НДФЛ</vt:lpstr>
      <vt:lpstr>Порядок заполнения и отправки декларации за 2024 год</vt:lpstr>
      <vt:lpstr>Что ждет налогоплательщиков, которые вовремя не представят декларации по НДФЛ? </vt:lpstr>
      <vt:lpstr>Спасибо за внимание! </vt:lpstr>
    </vt:vector>
  </TitlesOfParts>
  <Company>Kraftway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Сенникова Ольга Игоревна</cp:lastModifiedBy>
  <cp:revision>2010</cp:revision>
  <cp:lastPrinted>2022-01-27T01:44:34Z</cp:lastPrinted>
  <dcterms:created xsi:type="dcterms:W3CDTF">2013-04-18T07:19:29Z</dcterms:created>
  <dcterms:modified xsi:type="dcterms:W3CDTF">2025-04-09T01:43:55Z</dcterms:modified>
</cp:coreProperties>
</file>