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5" r:id="rId2"/>
    <p:sldId id="276" r:id="rId3"/>
    <p:sldId id="356" r:id="rId4"/>
    <p:sldId id="357" r:id="rId5"/>
    <p:sldId id="359" r:id="rId6"/>
    <p:sldId id="373" r:id="rId7"/>
    <p:sldId id="374" r:id="rId8"/>
    <p:sldId id="375" r:id="rId9"/>
    <p:sldId id="376" r:id="rId10"/>
    <p:sldId id="377" r:id="rId11"/>
    <p:sldId id="361" r:id="rId12"/>
    <p:sldId id="362" r:id="rId13"/>
    <p:sldId id="363" r:id="rId14"/>
    <p:sldId id="366" r:id="rId15"/>
    <p:sldId id="370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10"/>
    <a:srgbClr val="523CF8"/>
    <a:srgbClr val="F7EFFF"/>
    <a:srgbClr val="FDF7FF"/>
    <a:srgbClr val="F8FAFF"/>
    <a:srgbClr val="EAE7EB"/>
    <a:srgbClr val="EDF1F6"/>
    <a:srgbClr val="EEF1F7"/>
    <a:srgbClr val="9DA6B7"/>
    <a:srgbClr val="B6C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>
        <p:scale>
          <a:sx n="118" d="100"/>
          <a:sy n="118" d="100"/>
        </p:scale>
        <p:origin x="-252" y="192"/>
      </p:cViewPr>
      <p:guideLst>
        <p:guide orient="horz" pos="302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919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38FF63E0-4512-7908-96DA-D1DC97461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575590C-26AA-64F6-DB99-604D1B7FF6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EFF3F9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2B863-0D15-434E-A415-CE534814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938ABC3-DB24-5574-5E72-2B0DA5E664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52D24212-5E41-851B-AB53-B7870B43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5109AD-F8EA-0F7F-CD9F-5E8E9A5B1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9A0F1F1-2419-8E32-2AA6-F7D6C517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591115A5-BEE1-9E3F-1A41-00A1073570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FEAECE62-7C30-1590-850F-6B095E77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BD38B2-E9DB-761D-2F3E-54EF989A3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C97A9D-9A27-A47C-3BA8-4DA8C89B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4DC4CA8E-D50F-4F34-BDB5-49A1F926C1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2617042E-CA56-051A-8554-80E4B9B3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34ADEB0-1598-61E0-01EE-4C0EB33F0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ACDF917-C4C2-36CB-61F1-0C96FDE09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FA43CE25-A891-D332-866E-E2CFB50B71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8B5BDBEE-ECFE-C4EA-280F-F42A862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5C8029D-B7B9-319B-15D3-EC470B803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395FB828-B06C-C5D4-154D-45A1DDE5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23">
            <a:extLst>
              <a:ext uri="{FF2B5EF4-FFF2-40B4-BE49-F238E27FC236}">
                <a16:creationId xmlns="" xmlns:a16="http://schemas.microsoft.com/office/drawing/2014/main" id="{A30C0AA3-83F6-5B93-71BE-BC87F268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3ABE2E9D-0D6E-4617-3C46-19DB2F5C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88377429-4E8C-9FB1-E728-F01E7A1B7D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8ECB53-F055-86B3-5E20-41C815C7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  <p:sp>
        <p:nvSpPr>
          <p:cNvPr id="14" name="Номер слайда 23">
            <a:extLst>
              <a:ext uri="{FF2B5EF4-FFF2-40B4-BE49-F238E27FC236}">
                <a16:creationId xmlns="" xmlns:a16="http://schemas.microsoft.com/office/drawing/2014/main" id="{0EADD5BE-B52F-B348-80AC-8996D74E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CFD61F-E17E-D5AA-6CF6-FDCE9F9D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4184374"/>
            <a:ext cx="7199869" cy="61444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26F83012-90A6-7775-C95D-31F3453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B32BC4-DDFA-230F-062A-8B0DCCC59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9DB3689F-6937-0AB7-5F27-5573922E0E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7" name="Номер слайда 23">
            <a:extLst>
              <a:ext uri="{FF2B5EF4-FFF2-40B4-BE49-F238E27FC236}">
                <a16:creationId xmlns="" xmlns:a16="http://schemas.microsoft.com/office/drawing/2014/main" id="{D6666C2A-A436-339A-E0C3-1953FAB3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41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38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53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1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4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="" xmlns:a16="http://schemas.microsoft.com/office/drawing/2014/main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58AA1DA3-E691-2FCC-6D8D-77F5076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CFE5093D-E607-B0E3-EBDC-5B1759F4C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946" y="3578085"/>
            <a:ext cx="8756821" cy="5299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959C109-4CA2-C036-7E6F-B09730054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945" y="4108022"/>
            <a:ext cx="8756822" cy="452738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BB7B37-DF10-18A1-FFE7-35ECBCE83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BD7763D7-935C-23E7-7FE5-B856BF1659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42C7DE29-D9B7-98C7-1AEC-EE3A09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FC5ECDEB-1878-D6C0-AA03-8470B47E51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2942972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BF4A0465-45BB-46FB-7603-CF2CDCBE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056462-8850-005E-D86F-EC418FEF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4FDB9A7-4A78-F6F0-488C-72F47F1CA3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EB14B704-0D1F-D722-0480-E583383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2AC5D2-426D-4A2C-4771-9BBCCF4D7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82BBA4-161D-229A-1178-C863E872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AF14439E-B0A4-7F45-BDCA-CA6D03BC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8CEB51-8BE2-0355-0041-65827C389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CA8946-14B3-D407-5F3C-CD388E1253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7EC71D91-9694-F036-D6D0-9B5050DD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E15AFE-B740-BD37-0F11-C67B32B5B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  <p:sldLayoutId id="2147483680" r:id="rId19"/>
    <p:sldLayoutId id="2147483681" r:id="rId20"/>
    <p:sldLayoutId id="2147483683" r:id="rId21"/>
    <p:sldLayoutId id="2147483685" r:id="rId22"/>
    <p:sldLayoutId id="2147483686" r:id="rId23"/>
    <p:sldLayoutId id="2147483687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log.ru/rn77/service/tax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0692D69B-A26C-C317-CA89-708DB07C7B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35812" y="5534158"/>
            <a:ext cx="5049982" cy="365125"/>
          </a:xfrm>
        </p:spPr>
        <p:txBody>
          <a:bodyPr>
            <a:noAutofit/>
          </a:bodyPr>
          <a:lstStyle/>
          <a:p>
            <a:r>
              <a:rPr lang="ru-RU" sz="2000" dirty="0" smtClean="0"/>
              <a:t>Анна Владимировна Иванова</a:t>
            </a:r>
            <a:endParaRPr lang="ru-RU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CDE857-AB0E-DFBD-E7D5-3F650940C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3667" y="5917040"/>
            <a:ext cx="5049983" cy="430494"/>
          </a:xfrm>
        </p:spPr>
        <p:txBody>
          <a:bodyPr>
            <a:normAutofit/>
          </a:bodyPr>
          <a:lstStyle/>
          <a:p>
            <a:r>
              <a:rPr lang="ru-RU" dirty="0" smtClean="0"/>
              <a:t>Заместитель начальника отдела</a:t>
            </a:r>
            <a:endParaRPr lang="en-US" dirty="0" smtClean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FE48771-5F46-811A-838A-79E35038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9A1713B-6562-FFA5-5EEE-6E4272277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/>
              <a:t>УФНС России </a:t>
            </a:r>
          </a:p>
          <a:p>
            <a:r>
              <a:rPr lang="ru-RU" dirty="0" smtClean="0"/>
              <a:t>по Республике Хакасия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BF8F81C8-7A12-6529-B055-02299F8A04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27905" y="5235485"/>
            <a:ext cx="8756822" cy="659287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3C4EA9-1284-5A71-481C-52F3405A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02" y="1861057"/>
            <a:ext cx="1388829" cy="15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21532"/>
            <a:ext cx="9551789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Содержание </a:t>
            </a:r>
            <a:r>
              <a:rPr lang="ru-RU" sz="37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налогового </a:t>
            </a:r>
            <a:r>
              <a:rPr lang="en-US" sz="3700" dirty="0" err="1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уведомления</a:t>
            </a:r>
            <a:r>
              <a:rPr lang="en-US" sz="37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endParaRPr lang="en-US" sz="3700" dirty="0">
              <a:solidFill>
                <a:srgbClr val="00091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98104" y="1401974"/>
            <a:ext cx="1079579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сводном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налоговом уведомлении консолидированы все суммы к уплате по различным налогам.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46300" y="209497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 err="1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Включенные</a:t>
            </a:r>
            <a:r>
              <a:rPr lang="en-US" dirty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налоги</a:t>
            </a:r>
            <a:r>
              <a:rPr lang="ru-RU" dirty="0" smtClean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:</a:t>
            </a:r>
            <a:endParaRPr lang="en-US" dirty="0">
              <a:solidFill>
                <a:srgbClr val="523CF8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1346300" y="2614747"/>
            <a:ext cx="10369104" cy="1449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алог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 имущество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физических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лиц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земельный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транспортный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НДФЛ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 отдельных случаях 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(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например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 не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был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удержан работодателем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98104" y="4933597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endParaRPr lang="en-US" sz="1500" dirty="0">
              <a:solidFill>
                <a:srgbClr val="523CF8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698104" y="5590932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500"/>
              </a:lnSpc>
            </a:pPr>
            <a:endParaRPr lang="en-US" sz="15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98102" y="4333432"/>
            <a:ext cx="103313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        Налоговое </a:t>
            </a:r>
            <a:r>
              <a:rPr lang="ru-RU" dirty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уведомление не формируется и не направляется: </a:t>
            </a:r>
            <a:endParaRPr lang="ru-RU" dirty="0" smtClean="0">
              <a:solidFill>
                <a:srgbClr val="523CF8"/>
              </a:solidFill>
              <a:latin typeface="Nunito Semi Bold" pitchFamily="34" charset="0"/>
              <a:ea typeface="Nunito Semi Bold" pitchFamily="34" charset="-122"/>
              <a:cs typeface="Nunito Semi Bold" pitchFamily="34" charset="-120"/>
            </a:endParaRP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общая сумма налогов, исчисленных налоговым органом, составляет </a:t>
            </a:r>
            <a:r>
              <a:rPr lang="ru-RU" sz="1500" dirty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менее 300 </a:t>
            </a:r>
            <a:r>
              <a:rPr lang="ru-RU" sz="1500" dirty="0" smtClean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рублей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091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после применения налоговой льготы или налогового вычета отсутствует сумма к уплате</a:t>
            </a:r>
            <a:endParaRPr lang="ru-RU" sz="1500" dirty="0">
              <a:solidFill>
                <a:srgbClr val="000910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82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621654"/>
            <a:ext cx="10642501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ru-RU" sz="37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700" dirty="0" err="1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Направление</a:t>
            </a:r>
            <a:r>
              <a:rPr lang="en-US" sz="37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налоговых уведомлений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98104" y="1507529"/>
            <a:ext cx="391894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Кто и когда получит уведомления?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09494" y="2088267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Единое налоговое уведомление направляется всем налогоплательщикам – физическим лицам, имеющим обязанность уплатить имущественный, 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земельный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транспортный 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и,  а также в отдельных случаях - НДФЛ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698103" y="3255963"/>
            <a:ext cx="3465612" cy="598388"/>
          </a:xfrm>
          <a:prstGeom prst="roundRect">
            <a:avLst>
              <a:gd name="adj" fmla="val 480052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37" y="3368180"/>
            <a:ext cx="299144" cy="3739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7533" y="405378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Сроки рассылки</a:t>
            </a:r>
            <a:endParaRPr lang="en-US" b="1" dirty="0"/>
          </a:p>
        </p:txBody>
      </p:sp>
      <p:sp>
        <p:nvSpPr>
          <p:cNvPr id="8" name="Text 5"/>
          <p:cNvSpPr/>
          <p:nvPr/>
        </p:nvSpPr>
        <p:spPr>
          <a:xfrm>
            <a:off x="897533" y="4466729"/>
            <a:ext cx="3066753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 позднее 30 рабочих дней до наступления </a:t>
            </a:r>
            <a:r>
              <a:rPr lang="en-US" sz="1500" dirty="0">
                <a:solidFill>
                  <a:srgbClr val="FF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срока уплаты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(</a:t>
            </a:r>
            <a:r>
              <a:rPr lang="en-US" sz="1500" b="1" dirty="0">
                <a:solidFill>
                  <a:srgbClr val="FF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 1 декабря текущего года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). Например, в октябре 2025 года за 2024 год.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4363144" y="3255963"/>
            <a:ext cx="3465612" cy="598388"/>
          </a:xfrm>
          <a:prstGeom prst="roundRect">
            <a:avLst>
              <a:gd name="adj" fmla="val 480052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379" y="3368180"/>
            <a:ext cx="299144" cy="3739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62575" y="405378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Почтой России</a:t>
            </a:r>
            <a:endParaRPr lang="en-US" b="1" dirty="0"/>
          </a:p>
        </p:txBody>
      </p:sp>
      <p:sp>
        <p:nvSpPr>
          <p:cNvPr id="12" name="Text 8"/>
          <p:cNvSpPr/>
          <p:nvPr/>
        </p:nvSpPr>
        <p:spPr>
          <a:xfrm>
            <a:off x="4562574" y="4466729"/>
            <a:ext cx="3066753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Уведомления отправляются по месту жительства налогоплательщика.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8028186" y="3255963"/>
            <a:ext cx="3465711" cy="598388"/>
          </a:xfrm>
          <a:prstGeom prst="roundRect">
            <a:avLst>
              <a:gd name="adj" fmla="val 480052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420" y="3368180"/>
            <a:ext cx="299144" cy="37395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227616" y="405378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Электронно</a:t>
            </a:r>
            <a:endParaRPr lang="en-US" b="1" dirty="0"/>
          </a:p>
        </p:txBody>
      </p:sp>
      <p:sp>
        <p:nvSpPr>
          <p:cNvPr id="16" name="Text 11"/>
          <p:cNvSpPr/>
          <p:nvPr/>
        </p:nvSpPr>
        <p:spPr>
          <a:xfrm>
            <a:off x="8227616" y="4466729"/>
            <a:ext cx="3066852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Через Личный кабинет налогоплательщика на сайте ФНС России или на портале Госуслуг. Это самый оперативный способ.</a:t>
            </a:r>
            <a:endParaRPr lang="en-US" sz="15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7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21532"/>
            <a:ext cx="9551789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Содержание </a:t>
            </a:r>
            <a:r>
              <a:rPr lang="ru-RU" sz="37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налогового </a:t>
            </a:r>
            <a:r>
              <a:rPr lang="en-US" sz="3700" dirty="0" err="1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уведомления</a:t>
            </a:r>
            <a:r>
              <a:rPr lang="en-US" sz="37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endParaRPr lang="en-US" sz="3700" dirty="0">
              <a:solidFill>
                <a:srgbClr val="00091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98104" y="1401974"/>
            <a:ext cx="1079579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сводном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налоговом уведомлении консолидированы все суммы к уплате по различным налогам.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46300" y="187649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 err="1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Включенные</a:t>
            </a:r>
            <a:r>
              <a:rPr lang="en-US" dirty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налоги</a:t>
            </a:r>
            <a:r>
              <a:rPr lang="ru-RU" dirty="0" smtClean="0">
                <a:solidFill>
                  <a:srgbClr val="523CF8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:</a:t>
            </a:r>
            <a:endParaRPr lang="en-US" dirty="0">
              <a:solidFill>
                <a:srgbClr val="523CF8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1346300" y="2323434"/>
            <a:ext cx="10369104" cy="1449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алог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 имущество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физических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лиц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земельный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транспортный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ts val="2500"/>
              </a:lnSpc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НДФЛ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 отдельных случаях 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(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например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 не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был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удержан работодателем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98104" y="4933597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Важный момент: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 2024 году уведомления не направлялись, если общая сумма к уплате по всем налогам за 2023 год не превышала </a:t>
            </a:r>
            <a:r>
              <a:rPr lang="en-US" sz="1500" dirty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300 </a:t>
            </a:r>
            <a:r>
              <a:rPr lang="en-US" sz="1500" dirty="0" err="1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рублей</a:t>
            </a:r>
            <a:r>
              <a:rPr lang="en-US" sz="1500" dirty="0" smtClean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r>
              <a:rPr lang="ru-RU" sz="1500" dirty="0" smtClean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endParaRPr lang="en-US" sz="1500" dirty="0">
              <a:solidFill>
                <a:srgbClr val="523CF8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698104" y="5590932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по итогам 2024 года общая сумма начисленных налогов превысит этот порог, в 2025 году вы получите уведомление сразу за два года: и за 2024, и за 2023 год.</a:t>
            </a:r>
            <a:endParaRPr lang="en-US" sz="15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98103" y="3835624"/>
            <a:ext cx="10331341" cy="7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Налоговое уведомление не направляется, если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общая сумма налогов, исчисленных налоговым органом, составляет </a:t>
            </a:r>
            <a:r>
              <a:rPr lang="ru-RU" sz="1500" dirty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менее 300 </a:t>
            </a:r>
            <a:r>
              <a:rPr lang="ru-RU" sz="1500" dirty="0" smtClean="0">
                <a:solidFill>
                  <a:srgbClr val="523CF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рублей </a:t>
            </a:r>
            <a:r>
              <a:rPr lang="ru-RU" sz="1500" dirty="0" smtClean="0">
                <a:solidFill>
                  <a:srgbClr val="00091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(кроме случаев направления в 2025 году налоговых уведомлений за 2022 год).</a:t>
            </a:r>
            <a:endParaRPr lang="ru-RU" sz="1500" dirty="0">
              <a:solidFill>
                <a:srgbClr val="000910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5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615057"/>
            <a:ext cx="9480550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75"/>
              </a:lnSpc>
            </a:pPr>
            <a:r>
              <a:rPr lang="en-US" sz="3500" dirty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Что делать при </a:t>
            </a:r>
            <a:r>
              <a:rPr lang="en-US" sz="3500" dirty="0" err="1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некорректной</a:t>
            </a:r>
            <a:r>
              <a:rPr lang="en-US" sz="3500" dirty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500" dirty="0" err="1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информации</a:t>
            </a:r>
            <a:r>
              <a:rPr lang="ru-RU" sz="35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в </a:t>
            </a:r>
          </a:p>
          <a:p>
            <a:pPr>
              <a:lnSpc>
                <a:spcPts val="4375"/>
              </a:lnSpc>
            </a:pPr>
            <a:r>
              <a:rPr lang="ru-RU" sz="35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налоговом уведомлении</a:t>
            </a:r>
            <a:r>
              <a:rPr lang="en-US" sz="3500" dirty="0" smtClean="0">
                <a:solidFill>
                  <a:srgbClr val="00091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?</a:t>
            </a:r>
            <a:endParaRPr lang="en-US" sz="3500" dirty="0">
              <a:solidFill>
                <a:srgbClr val="00091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03350" y="2006349"/>
            <a:ext cx="10795793" cy="606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Сведения об имуществе и владельцах поступают в ФНС от различных ведомств. Если вы обнаружили неточность в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налоговом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уведомлении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необходимо обратиться в налоговый орган.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03683" y="2900902"/>
            <a:ext cx="189508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2400" b="1" dirty="0"/>
          </a:p>
        </p:txBody>
      </p:sp>
      <p:sp>
        <p:nvSpPr>
          <p:cNvPr id="5" name="Shape 3"/>
          <p:cNvSpPr/>
          <p:nvPr/>
        </p:nvSpPr>
        <p:spPr>
          <a:xfrm>
            <a:off x="698104" y="3205460"/>
            <a:ext cx="5303143" cy="2540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6" name="Text 4"/>
          <p:cNvSpPr/>
          <p:nvPr/>
        </p:nvSpPr>
        <p:spPr>
          <a:xfrm>
            <a:off x="698104" y="3298671"/>
            <a:ext cx="3052366" cy="278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Через Личный </a:t>
            </a:r>
            <a:r>
              <a:rPr lang="en-US" sz="1700" dirty="0" err="1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кабинет</a:t>
            </a: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ru-RU" sz="17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 сайте </a:t>
            </a:r>
            <a:r>
              <a:rPr lang="en-US" sz="17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ФНС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698104" y="3642430"/>
            <a:ext cx="5303143" cy="606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Наиболее удобный способ для оперативной корректировки данных.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6221464" y="2900901"/>
            <a:ext cx="189508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2400" b="1" dirty="0"/>
          </a:p>
        </p:txBody>
      </p:sp>
      <p:sp>
        <p:nvSpPr>
          <p:cNvPr id="9" name="Shape 7"/>
          <p:cNvSpPr/>
          <p:nvPr/>
        </p:nvSpPr>
        <p:spPr>
          <a:xfrm>
            <a:off x="6190751" y="3199199"/>
            <a:ext cx="5303143" cy="2540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10" name="Text 8"/>
          <p:cNvSpPr/>
          <p:nvPr/>
        </p:nvSpPr>
        <p:spPr>
          <a:xfrm>
            <a:off x="6190754" y="3298671"/>
            <a:ext cx="2229445" cy="278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Личное обращение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6190752" y="3675812"/>
            <a:ext cx="5303143" cy="606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Посетите любой налоговый орган для консультации и подачи заявления.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98103" y="4589109"/>
            <a:ext cx="189508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2400" b="1" dirty="0"/>
          </a:p>
        </p:txBody>
      </p:sp>
      <p:sp>
        <p:nvSpPr>
          <p:cNvPr id="13" name="Shape 11"/>
          <p:cNvSpPr/>
          <p:nvPr/>
        </p:nvSpPr>
        <p:spPr>
          <a:xfrm>
            <a:off x="698104" y="4860924"/>
            <a:ext cx="5303143" cy="25400"/>
          </a:xfrm>
          <a:prstGeom prst="rect">
            <a:avLst/>
          </a:prstGeom>
          <a:solidFill>
            <a:srgbClr val="DA33BF"/>
          </a:solidFill>
          <a:ln/>
        </p:spPr>
      </p:sp>
      <p:sp>
        <p:nvSpPr>
          <p:cNvPr id="14" name="Text 12"/>
          <p:cNvSpPr/>
          <p:nvPr/>
        </p:nvSpPr>
        <p:spPr>
          <a:xfrm>
            <a:off x="698104" y="5002610"/>
            <a:ext cx="2276574" cy="278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Почтовое сообщение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98104" y="5298803"/>
            <a:ext cx="5303143" cy="303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Отправьте письмо с описанием неточностей по почте.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6242002" y="4581590"/>
            <a:ext cx="189508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04</a:t>
            </a:r>
            <a:endParaRPr lang="en-US" sz="2400" b="1" dirty="0"/>
          </a:p>
        </p:txBody>
      </p:sp>
      <p:sp>
        <p:nvSpPr>
          <p:cNvPr id="17" name="Shape 15"/>
          <p:cNvSpPr/>
          <p:nvPr/>
        </p:nvSpPr>
        <p:spPr>
          <a:xfrm>
            <a:off x="6249748" y="4860924"/>
            <a:ext cx="5303143" cy="2540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18" name="Text 16"/>
          <p:cNvSpPr/>
          <p:nvPr/>
        </p:nvSpPr>
        <p:spPr>
          <a:xfrm>
            <a:off x="6190753" y="5000118"/>
            <a:ext cx="4888111" cy="278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Интернет-сервис "Обратиться в ФНС России"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6190753" y="5281217"/>
            <a:ext cx="5303143" cy="303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Воспользуйтесь онлайн-формой на сайте ФНС для обращения.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698104" y="5814467"/>
            <a:ext cx="10795793" cy="606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Налоговый орган проведет проверку в течение </a:t>
            </a:r>
            <a:r>
              <a:rPr lang="en-US" sz="150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30-60 дней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необходимости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пересчитает налог и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 наличии оснований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направит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новое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налоговое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уведомление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5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4812" y="318095"/>
            <a:ext cx="5243612" cy="217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500" dirty="0" err="1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Что</a:t>
            </a:r>
            <a:r>
              <a:rPr lang="en-US" sz="3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ru-RU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</a:t>
            </a:r>
            <a:r>
              <a:rPr lang="en-US" sz="3500" dirty="0" err="1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елать</a:t>
            </a:r>
            <a:r>
              <a:rPr lang="en-US" sz="3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, </a:t>
            </a:r>
            <a:r>
              <a:rPr lang="ru-RU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</a:t>
            </a:r>
            <a:r>
              <a:rPr lang="en-US" sz="3500" dirty="0" err="1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сли</a:t>
            </a:r>
            <a:r>
              <a:rPr lang="en-US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ru-RU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налоговое у</a:t>
            </a:r>
            <a:r>
              <a:rPr lang="en-US" sz="3500" dirty="0" err="1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ведомление</a:t>
            </a:r>
            <a:r>
              <a:rPr lang="ru-RU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н</a:t>
            </a:r>
            <a:r>
              <a:rPr lang="en-US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 </a:t>
            </a:r>
            <a:r>
              <a:rPr lang="ru-RU" sz="3500" dirty="0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</a:t>
            </a:r>
            <a:r>
              <a:rPr lang="en-US" sz="3500" dirty="0" err="1" smtClean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олучено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404813" y="732433"/>
            <a:ext cx="1755478" cy="163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404812" y="2636586"/>
            <a:ext cx="5578376" cy="14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14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4" y="3088094"/>
            <a:ext cx="3312608" cy="331260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5162" y="988220"/>
            <a:ext cx="5578376" cy="14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Уведомления не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направляются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 почте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если: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215162" y="1309891"/>
            <a:ext cx="5578376" cy="14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Льгота полностью освобождает от налога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6215162" y="1558134"/>
            <a:ext cx="5578376" cy="14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Общая сумма налогов менее 300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рублей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6208812" y="1826315"/>
            <a:ext cx="5578376" cy="14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Вы пользуетесь Личным кабинетом ФНС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или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получаете </a:t>
            </a:r>
          </a:p>
          <a:p>
            <a:pPr>
              <a:buSzPct val="100000"/>
            </a:pP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    налоговое уведомление на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Госуслуга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х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374062" y="2366448"/>
            <a:ext cx="11064730" cy="270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до </a:t>
            </a:r>
            <a:r>
              <a:rPr lang="en-US" sz="2000" b="1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 ноября</a:t>
            </a:r>
            <a:r>
              <a:rPr lang="en-US" sz="20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уведомление не пришло (и нет указанных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причин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),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обратитесь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 налоговый орган.</a:t>
            </a:r>
            <a:endParaRPr lang="en-US" sz="1400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346" y="2997903"/>
            <a:ext cx="3492989" cy="3492989"/>
          </a:xfrm>
          <a:prstGeom prst="rect">
            <a:avLst/>
          </a:prstGeom>
        </p:spPr>
      </p:pic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85" y="7036793"/>
            <a:ext cx="136029" cy="10884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25786" y="7030443"/>
            <a:ext cx="2698849" cy="136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40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Рекомендация: Используйте </a:t>
            </a:r>
            <a:r>
              <a:rPr lang="en-US" sz="1400" dirty="0" err="1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Личный</a:t>
            </a:r>
            <a:r>
              <a:rPr lang="en-US" sz="140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</a:t>
            </a:r>
            <a:r>
              <a:rPr lang="en-US" sz="1400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абинет</a:t>
            </a:r>
            <a:r>
              <a:rPr lang="en-US" sz="1400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ФНС!</a:t>
            </a:r>
            <a:endParaRPr lang="en-US" sz="1400" dirty="0"/>
          </a:p>
        </p:txBody>
      </p:sp>
      <p:sp>
        <p:nvSpPr>
          <p:cNvPr id="21" name="Text 16"/>
          <p:cNvSpPr/>
          <p:nvPr/>
        </p:nvSpPr>
        <p:spPr>
          <a:xfrm>
            <a:off x="725785" y="7258944"/>
            <a:ext cx="10968931" cy="14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4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Самый удобный и надёжный способ быть в курсе начислений, проверять правильность данных, подавать заявления на льготы и </a:t>
            </a:r>
            <a:endParaRPr lang="ru-RU" sz="1400" dirty="0" smtClean="0">
              <a:solidFill>
                <a:srgbClr val="000000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оплачивать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налоги без комиссии.</a:t>
            </a:r>
            <a:endParaRPr lang="en-US" sz="1400" dirty="0"/>
          </a:p>
        </p:txBody>
      </p:sp>
      <p:sp>
        <p:nvSpPr>
          <p:cNvPr id="22" name="Text 5"/>
          <p:cNvSpPr/>
          <p:nvPr/>
        </p:nvSpPr>
        <p:spPr>
          <a:xfrm>
            <a:off x="449310" y="983852"/>
            <a:ext cx="515461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5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Проверьте </a:t>
            </a:r>
            <a:r>
              <a:rPr lang="en-US" sz="15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Личный кабинет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до 1 ноября</a:t>
            </a:r>
            <a:endParaRPr lang="en-US" sz="1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67" y="4194822"/>
            <a:ext cx="1946363" cy="194636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10" y="4194822"/>
            <a:ext cx="1946363" cy="194636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749" y="4194822"/>
            <a:ext cx="1946363" cy="1946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523" y="4194821"/>
            <a:ext cx="1946363" cy="1946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25" y="1459234"/>
            <a:ext cx="3853064" cy="25737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0"/>
          <p:cNvSpPr/>
          <p:nvPr/>
        </p:nvSpPr>
        <p:spPr>
          <a:xfrm>
            <a:off x="698103" y="361506"/>
            <a:ext cx="9551789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рок уплаты имущественных налогов –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1 декабря 2025 года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5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CF6B2E3-DDF6-66CC-7A8D-07C6FF675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БЛАГОДАРЮ </a:t>
            </a:r>
            <a:r>
              <a:rPr lang="ru-RU" dirty="0"/>
              <a:t>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2940097-1F21-22E6-8D5B-6198A89A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E431AC9-BF29-78CD-3CF9-0B99D237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1638867"/>
            <a:ext cx="1566368" cy="17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E2FF44-3C74-E22E-7C66-33C8A9F36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1550" y="1997476"/>
            <a:ext cx="9250531" cy="2991775"/>
          </a:xfrm>
        </p:spPr>
        <p:txBody>
          <a:bodyPr/>
          <a:lstStyle/>
          <a:p>
            <a:r>
              <a:rPr lang="ru-RU" sz="4000" dirty="0"/>
              <a:t>Имущественные налоги</a:t>
            </a:r>
            <a:r>
              <a:rPr lang="ru-RU" sz="4000" dirty="0" smtClean="0"/>
              <a:t>:</a:t>
            </a:r>
          </a:p>
          <a:p>
            <a:r>
              <a:rPr lang="ru-RU" sz="4000" dirty="0" smtClean="0"/>
              <a:t> </a:t>
            </a:r>
            <a:r>
              <a:rPr lang="ru-RU" sz="4000" dirty="0"/>
              <a:t>как они начисляются и что нужно знать в 2025 </a:t>
            </a:r>
            <a:r>
              <a:rPr lang="ru-RU" sz="4000" dirty="0" smtClean="0"/>
              <a:t>году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0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408681"/>
            <a:ext cx="6014641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200" dirty="0" err="1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Методика</a:t>
            </a:r>
            <a:r>
              <a:rPr lang="en-US" sz="3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расчета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98103" y="1173345"/>
            <a:ext cx="1085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начислении налога на имущество физических лиц и земельного налога </a:t>
            </a:r>
            <a:r>
              <a:rPr lang="ru-RU" dirty="0" smtClean="0"/>
              <a:t>используются:</a:t>
            </a:r>
            <a:endParaRPr lang="ru-RU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201193"/>
              </p:ext>
            </p:extLst>
          </p:nvPr>
        </p:nvGraphicFramePr>
        <p:xfrm>
          <a:off x="858653" y="1658868"/>
          <a:ext cx="10227435" cy="3196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884"/>
                <a:gridCol w="6702551"/>
              </a:tblGrid>
              <a:tr h="55360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Показатель</a:t>
                      </a:r>
                      <a:endParaRPr lang="ru-RU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/>
                        <a:t>Описание</a:t>
                      </a:r>
                      <a:endParaRPr lang="ru-RU" sz="20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6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Кадастровая стоимость объекта</a:t>
                      </a:r>
                    </a:p>
                    <a:p>
                      <a:pPr algn="l"/>
                      <a:endParaRPr lang="ru-RU" sz="1600" b="1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effectLst/>
                        </a:rPr>
                        <a:t>Это ключевой показатель. Она определяется в результате государственной кадастровой оценки и является основной налоговой базой</a:t>
                      </a:r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3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Право собственности</a:t>
                      </a:r>
                      <a:endParaRPr lang="ru-RU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Данные о том, кто является собственником объекта, из Единого государственного реестра недвижимости (ЕГРН)</a:t>
                      </a: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в праве</a:t>
                      </a:r>
                      <a:endParaRPr lang="ru-RU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размере доли каждого собственника</a:t>
                      </a: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1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Период владения</a:t>
                      </a:r>
                      <a:endParaRPr lang="ru-RU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полных месяцев, в течение которых вы владели объектом в отчетном налоговом периоде</a:t>
                      </a: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21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Налоговые льготы и вычеты</a:t>
                      </a:r>
                      <a:endParaRPr lang="ru-RU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Сведения о категориях льготников, также поступающие из органов соцзащиты, Социального фонда РФ и других ведомств</a:t>
                      </a: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857756" y="5102933"/>
            <a:ext cx="102445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Формула расчета налога на имущество физических лиц и земельного налогов: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latin typeface="PT Sans" pitchFamily="34" charset="0"/>
                <a:ea typeface="PT Sans" pitchFamily="34" charset="-122"/>
                <a:cs typeface="PT Sans" pitchFamily="34" charset="-120"/>
              </a:rPr>
              <a:t>Сумма налога = </a:t>
            </a:r>
            <a:r>
              <a:rPr lang="en-US" b="1" dirty="0" smtClean="0">
                <a:latin typeface="PT Sans" pitchFamily="34" charset="0"/>
                <a:ea typeface="PT Sans" pitchFamily="34" charset="-122"/>
                <a:cs typeface="PT Sans" pitchFamily="34" charset="-120"/>
              </a:rPr>
              <a:t>(</a:t>
            </a:r>
            <a:r>
              <a:rPr lang="en-US" b="1" dirty="0" err="1" smtClean="0">
                <a:latin typeface="PT Sans" pitchFamily="34" charset="0"/>
                <a:ea typeface="PT Sans" pitchFamily="34" charset="-122"/>
                <a:cs typeface="PT Sans" pitchFamily="34" charset="-120"/>
              </a:rPr>
              <a:t>Кадастровая</a:t>
            </a:r>
            <a:r>
              <a:rPr lang="en-US" b="1" dirty="0" smtClean="0"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стоимость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–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Налоговый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вычет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) ×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Доля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праве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×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Ставка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× (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Количество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месяцев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b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владения</a:t>
            </a:r>
            <a:r>
              <a:rPr lang="en-US" b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/ 12).</a:t>
            </a:r>
            <a:endParaRPr lang="en-US" b="1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2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651" y="441583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Кадастровая стоимость: Ключевой показатель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98104" y="1700880"/>
            <a:ext cx="6223794" cy="1071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Кадастровая стоимость – это ключевой показатель для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расчёта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земельного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налога на имущество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Она определяется в результате государственной кадастровой оценки и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является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налоговой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базой. 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98104" y="4596607"/>
            <a:ext cx="622379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698104" y="4371637"/>
            <a:ext cx="6223794" cy="10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Обратиться с соответствующим заявлением в комиссию (на базе Министерства имущественных и земельных отношений) по адресу: город Абакан, улица </a:t>
            </a:r>
            <a:r>
              <a:rPr lang="ru-RU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Щетинкина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18.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104" y="3204444"/>
            <a:ext cx="6360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Что делать, если не согласен с кадастровой стоимостью?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651" y="5664425"/>
            <a:ext cx="629779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Важно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: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Новая кадастровая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стоимость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расчёте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будет учитываться с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даты, с которой действовала оспоренная кадастровая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стоимость</a:t>
            </a:r>
            <a:endParaRPr lang="en-US" sz="150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algn="just">
              <a:lnSpc>
                <a:spcPct val="150000"/>
              </a:lnSpc>
            </a:pPr>
            <a:endParaRPr lang="ru-RU" sz="150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05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69656"/>
            <a:ext cx="10795793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Налоговые льготы для пенсионеров и предпенсионеров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98053" y="2320000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Граждане предпенсионного и пенсионного возраста имеют право на федеральную налоговую льготу, позволяющую освободить от налогообложения один объект каждого вида.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698103" y="3158431"/>
            <a:ext cx="3534032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2D4DF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98103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/>
        </p:spPr>
      </p:sp>
      <p:sp>
        <p:nvSpPr>
          <p:cNvPr id="6" name="Text 4"/>
          <p:cNvSpPr/>
          <p:nvPr/>
        </p:nvSpPr>
        <p:spPr>
          <a:xfrm>
            <a:off x="1024533" y="338326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Виды объектов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24533" y="3796208"/>
            <a:ext cx="2914353" cy="157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вартира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или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комната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endParaRPr lang="ru-RU" sz="14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жилой д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ом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или часть жилого дома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endParaRPr lang="ru-RU" sz="14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араж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или </a:t>
            </a:r>
            <a:r>
              <a:rPr lang="ru-RU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машино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-место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endParaRPr lang="ru-RU" sz="14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хозяйственная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постройка</a:t>
            </a:r>
            <a:endParaRPr lang="ru-RU" sz="14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творческая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мастерская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363144" y="3158431"/>
            <a:ext cx="3465612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018CE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363144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/>
        </p:spPr>
      </p:sp>
      <p:sp>
        <p:nvSpPr>
          <p:cNvPr id="10" name="Text 8"/>
          <p:cNvSpPr/>
          <p:nvPr/>
        </p:nvSpPr>
        <p:spPr>
          <a:xfrm>
            <a:off x="4689574" y="3383260"/>
            <a:ext cx="2914353" cy="586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Автоматическое применение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4689574" y="4089499"/>
            <a:ext cx="2914353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Льгота предоставляется автоматически на один объект каждого вида с наибольшей исчисленной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суммой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8028186" y="3158431"/>
            <a:ext cx="3465711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DA33B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028186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/>
        </p:spPr>
      </p:sp>
      <p:sp>
        <p:nvSpPr>
          <p:cNvPr id="14" name="Text 12"/>
          <p:cNvSpPr/>
          <p:nvPr/>
        </p:nvSpPr>
        <p:spPr>
          <a:xfrm>
            <a:off x="8354616" y="3383260"/>
            <a:ext cx="271075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Подтверждение статуса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8354616" y="3796208"/>
            <a:ext cx="3004270" cy="1374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Информацию о лицах, имеющих статус п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енсионер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редпенсионер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а, налоговые органы получают от Социального фонда России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698104" y="5815409"/>
            <a:ext cx="1079579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Пример: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Если у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пенсионера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несколько квартир,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то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льгота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будет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применена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только к одной -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 которой сумма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endParaRPr lang="ru-RU" sz="15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>
              <a:lnSpc>
                <a:spcPts val="2500"/>
              </a:lnSpc>
            </a:pP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наибольшая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5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8903" y="1840121"/>
            <a:ext cx="908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/>
              <a:t>По налогу на имущество физических лиц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97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69656"/>
            <a:ext cx="10795793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Налоговые льготы для пенсионеров и предпенсионеров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98053" y="2320000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Граждане предпенсионного и пенсионного возраста имеют право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федеральн</a:t>
            </a:r>
            <a:r>
              <a:rPr lang="ru-RU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ый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</a:t>
            </a:r>
            <a:r>
              <a:rPr lang="ru-RU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ый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вычет в размере кадастровой стоимости 600 </a:t>
            </a:r>
            <a:r>
              <a:rPr lang="ru-RU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кв.м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площади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земельного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участка 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698103" y="3158431"/>
            <a:ext cx="3534032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2D4DF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98103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/>
        </p:spPr>
      </p:sp>
      <p:sp>
        <p:nvSpPr>
          <p:cNvPr id="6" name="Text 4"/>
          <p:cNvSpPr/>
          <p:nvPr/>
        </p:nvSpPr>
        <p:spPr>
          <a:xfrm>
            <a:off x="1024533" y="338326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Виды объектов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24533" y="3969842"/>
            <a:ext cx="2914353" cy="917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Один земельный участок на территории Российской Федерации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363144" y="3158431"/>
            <a:ext cx="3465612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018CE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363144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/>
        </p:spPr>
      </p:sp>
      <p:sp>
        <p:nvSpPr>
          <p:cNvPr id="10" name="Text 8"/>
          <p:cNvSpPr/>
          <p:nvPr/>
        </p:nvSpPr>
        <p:spPr>
          <a:xfrm>
            <a:off x="4689574" y="3383260"/>
            <a:ext cx="2914353" cy="586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Автоматическое применение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4689574" y="4089499"/>
            <a:ext cx="3038320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не выбран льготный объект, то вычет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предоставляется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один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земельный участок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с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наибольшей исчисленной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суммой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8028186" y="3158431"/>
            <a:ext cx="3465711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DA33B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028186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/>
        </p:spPr>
      </p:sp>
      <p:sp>
        <p:nvSpPr>
          <p:cNvPr id="14" name="Text 12"/>
          <p:cNvSpPr/>
          <p:nvPr/>
        </p:nvSpPr>
        <p:spPr>
          <a:xfrm>
            <a:off x="8354616" y="3383260"/>
            <a:ext cx="271075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Подтверждение статуса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8354616" y="3796208"/>
            <a:ext cx="3004270" cy="1374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Информацию о лицах, имеющих статус п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енсионер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редпенсионер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а, налоговые органы получают от Социального фонда России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98104" y="5815409"/>
            <a:ext cx="10946335" cy="764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10000"/>
              </a:lnSpc>
            </a:pPr>
            <a:r>
              <a:rPr lang="en-US" sz="150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Пример: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пенсионер владеет земельным участком площадью 10 соток, то 6 соток не будут облагаться налогом,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 4 сотки </a:t>
            </a:r>
            <a:endParaRPr lang="ru-RU" sz="14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algn="just">
              <a:lnSpc>
                <a:spcPct val="110000"/>
              </a:lnSpc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налоговым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органом будет исчислен налог.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8903" y="1840121"/>
            <a:ext cx="908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/>
              <a:t>По земельному налогу физических лиц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072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69656"/>
            <a:ext cx="10795793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Налоговые льготы для пенсионеров и предпенсионеров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29063" y="2626513"/>
            <a:ext cx="10915376" cy="742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Граждан</a:t>
            </a:r>
            <a:r>
              <a:rPr lang="ru-RU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ам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предпенсионного и пенсионного </a:t>
            </a:r>
            <a:r>
              <a:rPr lang="en-US" sz="15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возраста</a:t>
            </a: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 решению представительных органов местного самоуправления по налогу на имущество и земельному налогу могут дополнительно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 федеральным льготам предоставляться </a:t>
            </a:r>
            <a:r>
              <a:rPr lang="ru-RU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местные 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льготы </a:t>
            </a:r>
            <a:endParaRPr lang="ru-RU" sz="150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8903" y="1840120"/>
            <a:ext cx="910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/>
              <a:t>По земельному налогу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/>
              <a:t>По налогу на имущество </a:t>
            </a:r>
            <a:r>
              <a:rPr lang="ru-RU" sz="2000" b="1" dirty="0"/>
              <a:t>физических лиц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08" y="3369428"/>
            <a:ext cx="7400733" cy="340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3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69656"/>
            <a:ext cx="10795793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Налоговые льготы для пенсионеров и предпенсионеров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98053" y="2320000"/>
            <a:ext cx="1079579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Законом Республики Хакасия от 25.11.2002 №66 «О транспортном налоге» пенсионерам по старости и лицам </a:t>
            </a:r>
            <a:r>
              <a:rPr lang="ru-RU" sz="15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предпенсионного</a:t>
            </a:r>
            <a:r>
              <a:rPr lang="ru-RU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возраста предоставляется льгота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698103" y="3158431"/>
            <a:ext cx="3534032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2D4DF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98103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/>
        </p:spPr>
      </p:sp>
      <p:sp>
        <p:nvSpPr>
          <p:cNvPr id="6" name="Text 4"/>
          <p:cNvSpPr/>
          <p:nvPr/>
        </p:nvSpPr>
        <p:spPr>
          <a:xfrm>
            <a:off x="1024533" y="338326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Виды объектов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24533" y="3792861"/>
            <a:ext cx="3037669" cy="1573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rgbClr val="000910"/>
                </a:solidFill>
              </a:rPr>
              <a:t>легковой автомобиль </a:t>
            </a:r>
            <a:r>
              <a:rPr lang="ru-RU" sz="1300" dirty="0">
                <a:solidFill>
                  <a:srgbClr val="000910"/>
                </a:solidFill>
              </a:rPr>
              <a:t>с мощностью двигателя до 150 л. с</a:t>
            </a:r>
            <a:r>
              <a:rPr lang="ru-RU" sz="1300" dirty="0" smtClean="0">
                <a:solidFill>
                  <a:srgbClr val="000910"/>
                </a:solidFill>
              </a:rPr>
              <a:t>.</a:t>
            </a:r>
            <a:endParaRPr lang="ru-RU" sz="1300" dirty="0">
              <a:solidFill>
                <a:srgbClr val="00091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rgbClr val="000910"/>
                </a:solidFill>
              </a:rPr>
              <a:t>грузовой автомобиль </a:t>
            </a:r>
            <a:r>
              <a:rPr lang="ru-RU" sz="1300" dirty="0">
                <a:solidFill>
                  <a:srgbClr val="000910"/>
                </a:solidFill>
              </a:rPr>
              <a:t>с мощностью двигателя до 80 л. с</a:t>
            </a:r>
            <a:r>
              <a:rPr lang="ru-RU" sz="1300" dirty="0" smtClean="0">
                <a:solidFill>
                  <a:srgbClr val="000910"/>
                </a:solidFill>
              </a:rPr>
              <a:t>.</a:t>
            </a:r>
            <a:endParaRPr lang="ru-RU" sz="1300" dirty="0">
              <a:solidFill>
                <a:srgbClr val="00091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rgbClr val="000910"/>
                </a:solidFill>
              </a:rPr>
              <a:t>мотоцикл </a:t>
            </a:r>
            <a:r>
              <a:rPr lang="ru-RU" sz="1300" dirty="0">
                <a:solidFill>
                  <a:srgbClr val="000910"/>
                </a:solidFill>
              </a:rPr>
              <a:t>(</a:t>
            </a:r>
            <a:r>
              <a:rPr lang="ru-RU" sz="1300" dirty="0" smtClean="0">
                <a:solidFill>
                  <a:srgbClr val="000910"/>
                </a:solidFill>
              </a:rPr>
              <a:t>мотороллер) </a:t>
            </a:r>
            <a:r>
              <a:rPr lang="ru-RU" sz="1300" dirty="0">
                <a:solidFill>
                  <a:srgbClr val="000910"/>
                </a:solidFill>
              </a:rPr>
              <a:t>с мощностью двигателя до 35 л. с</a:t>
            </a:r>
            <a:r>
              <a:rPr lang="ru-RU" sz="1300" dirty="0" smtClean="0">
                <a:solidFill>
                  <a:srgbClr val="000910"/>
                </a:solidFill>
              </a:rPr>
              <a:t>.</a:t>
            </a:r>
            <a:endParaRPr lang="ru-RU" sz="1300" dirty="0">
              <a:solidFill>
                <a:srgbClr val="00091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rgbClr val="000910"/>
                </a:solidFill>
              </a:rPr>
              <a:t>катер </a:t>
            </a:r>
            <a:r>
              <a:rPr lang="ru-RU" sz="1300" dirty="0">
                <a:solidFill>
                  <a:srgbClr val="000910"/>
                </a:solidFill>
              </a:rPr>
              <a:t>(</a:t>
            </a:r>
            <a:r>
              <a:rPr lang="ru-RU" sz="1300" dirty="0" smtClean="0">
                <a:solidFill>
                  <a:srgbClr val="000910"/>
                </a:solidFill>
              </a:rPr>
              <a:t>моторная лодка) </a:t>
            </a:r>
            <a:r>
              <a:rPr lang="ru-RU" sz="1300" dirty="0">
                <a:solidFill>
                  <a:srgbClr val="000910"/>
                </a:solidFill>
              </a:rPr>
              <a:t>с мощностью двигателя до 30 л. с.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363144" y="3158431"/>
            <a:ext cx="3465612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018CE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363144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/>
        </p:spPr>
      </p:sp>
      <p:sp>
        <p:nvSpPr>
          <p:cNvPr id="10" name="Text 8"/>
          <p:cNvSpPr/>
          <p:nvPr/>
        </p:nvSpPr>
        <p:spPr>
          <a:xfrm>
            <a:off x="4689574" y="3383260"/>
            <a:ext cx="2914353" cy="586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Автоматическое применение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4689574" y="4089499"/>
            <a:ext cx="3038320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Льгота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предоставляется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одн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транспортное средство с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наибольшей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исчисленной </a:t>
            </a:r>
            <a:r>
              <a:rPr lang="en-US" sz="14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суммой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налога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8028186" y="3158431"/>
            <a:ext cx="3465711" cy="2432645"/>
          </a:xfrm>
          <a:prstGeom prst="roundRect">
            <a:avLst>
              <a:gd name="adj" fmla="val 12300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DA33B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028186" y="3158431"/>
            <a:ext cx="101600" cy="2432645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/>
        </p:spPr>
      </p:sp>
      <p:sp>
        <p:nvSpPr>
          <p:cNvPr id="14" name="Text 12"/>
          <p:cNvSpPr/>
          <p:nvPr/>
        </p:nvSpPr>
        <p:spPr>
          <a:xfrm>
            <a:off x="8354616" y="3383260"/>
            <a:ext cx="271075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Подтверждение статуса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8354616" y="3796208"/>
            <a:ext cx="3004270" cy="1374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Информацию о лицах, имеющих статус п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енсионер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</a:t>
            </a:r>
            <a:r>
              <a:rPr lang="en-US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</a:t>
            </a:r>
            <a:r>
              <a:rPr lang="en-US" sz="1400" dirty="0" err="1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редпенсионер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а, налоговые органы получают от Социального фонда России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98104" y="5815409"/>
            <a:ext cx="10946335" cy="764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10000"/>
              </a:lnSpc>
            </a:pPr>
            <a:r>
              <a:rPr lang="en-US" sz="1500" dirty="0" smtClean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Пример:</a:t>
            </a:r>
            <a:r>
              <a:rPr lang="en-US" sz="15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Если у пенсионера несколько транспортных средств, соответствующих перечисленным условиям, то налоговый орган </a:t>
            </a:r>
            <a:endParaRPr lang="ru-RU" sz="1400" dirty="0" smtClean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algn="just">
              <a:lnSpc>
                <a:spcPct val="110000"/>
              </a:lnSpc>
            </a:pP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применит </a:t>
            </a:r>
            <a:r>
              <a:rPr lang="ru-RU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льготу в отношении одного из них с наибольшей суммой налога, а за остальные начислит транспортный </a:t>
            </a:r>
            <a:r>
              <a:rPr lang="ru-RU" sz="1400" dirty="0" smtClean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налог </a:t>
            </a:r>
            <a:endParaRPr lang="ru-RU" sz="140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8903" y="1840121"/>
            <a:ext cx="908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/>
              <a:t>По транспортному налогу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186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69656"/>
            <a:ext cx="10795793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Налоговые льготы для пенсионеров и предпенсионеров</a:t>
            </a:r>
            <a:endParaRPr lang="en-US" sz="37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599837" y="6392254"/>
            <a:ext cx="1518099" cy="376015"/>
          </a:xfrm>
          <a:prstGeom prst="rect">
            <a:avLst/>
          </a:prstGeom>
          <a:solidFill>
            <a:srgbClr val="F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98103" y="2031101"/>
            <a:ext cx="10795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С </a:t>
            </a:r>
            <a:r>
              <a:rPr lang="ru-RU" sz="2800" dirty="0"/>
              <a:t>информацией о налоговых льготах можно </a:t>
            </a:r>
            <a:r>
              <a:rPr lang="ru-RU" sz="2800" dirty="0" smtClean="0"/>
              <a:t>ознакомиться:</a:t>
            </a:r>
          </a:p>
          <a:p>
            <a:pPr algn="just"/>
            <a:endParaRPr lang="ru-RU" sz="2800" dirty="0" smtClean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800" dirty="0" smtClean="0"/>
              <a:t> </a:t>
            </a:r>
            <a:r>
              <a:rPr lang="ru-RU" sz="2800" dirty="0"/>
              <a:t>в разделе «Справочная информация о ставках и льготах по имущественным налогам» на сайте ФНС России (</a:t>
            </a:r>
            <a:r>
              <a:rPr lang="ru-RU" sz="2800" dirty="0">
                <a:hlinkClick r:id="rId3"/>
              </a:rPr>
              <a:t>https://www.nalog.ru/rn77/service/tax</a:t>
            </a:r>
            <a:r>
              <a:rPr lang="ru-RU" sz="2800" dirty="0" smtClean="0">
                <a:hlinkClick r:id="rId3"/>
              </a:rPr>
              <a:t>/</a:t>
            </a:r>
            <a:r>
              <a:rPr lang="ru-RU" sz="2800" dirty="0" smtClean="0"/>
              <a:t>)</a:t>
            </a:r>
          </a:p>
          <a:p>
            <a:pPr algn="just"/>
            <a:endParaRPr lang="ru-RU" sz="2800" dirty="0" smtClean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800" dirty="0" smtClean="0"/>
              <a:t>обратившись </a:t>
            </a:r>
            <a:r>
              <a:rPr lang="ru-RU" sz="2800" dirty="0"/>
              <a:t>в налоговые инспекции или в контакт-центр ФНС России (тел. 8 800 – 222-22-22)</a:t>
            </a:r>
          </a:p>
        </p:txBody>
      </p:sp>
    </p:spTree>
    <p:extLst>
      <p:ext uri="{BB962C8B-B14F-4D97-AF65-F5344CB8AC3E}">
        <p14:creationId xmlns:p14="http://schemas.microsoft.com/office/powerpoint/2010/main" val="36840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26043</TotalTime>
  <Words>1275</Words>
  <Application>Microsoft Office PowerPoint</Application>
  <PresentationFormat>Произвольный</PresentationFormat>
  <Paragraphs>153</Paragraphs>
  <Slides>16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Гаврикова</dc:creator>
  <cp:lastModifiedBy>Иванова Анна Владимировна</cp:lastModifiedBy>
  <cp:revision>119</cp:revision>
  <dcterms:created xsi:type="dcterms:W3CDTF">2025-05-13T09:24:29Z</dcterms:created>
  <dcterms:modified xsi:type="dcterms:W3CDTF">2025-09-10T03:37:38Z</dcterms:modified>
</cp:coreProperties>
</file>