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4" r:id="rId2"/>
  </p:sldMasterIdLst>
  <p:notesMasterIdLst>
    <p:notesMasterId r:id="rId11"/>
  </p:notesMasterIdLst>
  <p:sldIdLst>
    <p:sldId id="262" r:id="rId3"/>
    <p:sldId id="257" r:id="rId4"/>
    <p:sldId id="258" r:id="rId5"/>
    <p:sldId id="260" r:id="rId6"/>
    <p:sldId id="265" r:id="rId7"/>
    <p:sldId id="267" r:id="rId8"/>
    <p:sldId id="268" r:id="rId9"/>
    <p:sldId id="264" r:id="rId10"/>
  </p:sldIdLst>
  <p:sldSz cx="9144000" cy="5143500" type="screen16x9"/>
  <p:notesSz cx="6858000" cy="9144000"/>
  <p:defaultTextStyle>
    <a:defPPr>
      <a:defRPr lang="ru-RU"/>
    </a:defPPr>
    <a:lvl1pPr marL="0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08148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16296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24443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32591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40739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48887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857035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265183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D8C90"/>
    <a:srgbClr val="504F53"/>
    <a:srgbClr val="005A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>
        <p:scale>
          <a:sx n="150" d="100"/>
          <a:sy n="150" d="100"/>
        </p:scale>
        <p:origin x="-504" y="-72"/>
      </p:cViewPr>
      <p:guideLst>
        <p:guide orient="horz" pos="1620"/>
        <p:guide orient="horz" pos="2968"/>
        <p:guide orient="horz" pos="352"/>
        <p:guide orient="horz" pos="948"/>
        <p:guide pos="2880"/>
        <p:guide pos="385"/>
        <p:guide pos="1565"/>
        <p:guide pos="5193"/>
        <p:guide pos="40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B2CB9A-35A0-44DF-9563-3B4294FF58F5}" type="datetimeFigureOut">
              <a:rPr lang="ru-RU" smtClean="0"/>
              <a:pPr/>
              <a:t>09.09.2025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CAF5B9-CC1E-4A3E-B04F-728BB30B0B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9619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08148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16296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24443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32591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40739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48887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57035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65183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CAF5B9-CC1E-4A3E-B04F-728BB30B0B5D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CAF5B9-CC1E-4A3E-B04F-728BB30B0B5D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168"/>
            <a:ext cx="9144000" cy="514289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2794987"/>
            <a:ext cx="7772400" cy="1102519"/>
          </a:xfrm>
        </p:spPr>
        <p:txBody>
          <a:bodyPr>
            <a:normAutofit/>
          </a:bodyPr>
          <a:lstStyle>
            <a:lvl1pPr>
              <a:defRPr sz="45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92159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500" b="0">
                <a:solidFill>
                  <a:schemeClr val="bg1"/>
                </a:solidFill>
                <a:latin typeface="+mj-lt"/>
              </a:defRPr>
            </a:lvl1pPr>
            <a:lvl2pPr marL="408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6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44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25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40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88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70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51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3995" y="778396"/>
            <a:ext cx="7562805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EE4C3-B3F9-4492-AC4E-AEB8AB203703}" type="datetime1">
              <a:rPr lang="ru-RU" smtClean="0"/>
              <a:pPr/>
              <a:t>09.09.2025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8"/>
            <a:ext cx="3008313" cy="87153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5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408148" indent="0">
              <a:buNone/>
              <a:defRPr sz="1100"/>
            </a:lvl2pPr>
            <a:lvl3pPr marL="816296" indent="0">
              <a:buNone/>
              <a:defRPr sz="900"/>
            </a:lvl3pPr>
            <a:lvl4pPr marL="1224443" indent="0">
              <a:buNone/>
              <a:defRPr sz="800"/>
            </a:lvl4pPr>
            <a:lvl5pPr marL="1632591" indent="0">
              <a:buNone/>
              <a:defRPr sz="800"/>
            </a:lvl5pPr>
            <a:lvl6pPr marL="2040739" indent="0">
              <a:buNone/>
              <a:defRPr sz="800"/>
            </a:lvl6pPr>
            <a:lvl7pPr marL="2448887" indent="0">
              <a:buNone/>
              <a:defRPr sz="800"/>
            </a:lvl7pPr>
            <a:lvl8pPr marL="2857035" indent="0">
              <a:buNone/>
              <a:defRPr sz="800"/>
            </a:lvl8pPr>
            <a:lvl9pPr marL="3265183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C1266-D9B9-4642-A506-7317DD4ADF73}" type="datetime1">
              <a:rPr lang="ru-RU" smtClean="0"/>
              <a:pPr/>
              <a:t>09.09.2025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900"/>
            </a:lvl1pPr>
            <a:lvl2pPr marL="408148" indent="0">
              <a:buNone/>
              <a:defRPr sz="2500"/>
            </a:lvl2pPr>
            <a:lvl3pPr marL="816296" indent="0">
              <a:buNone/>
              <a:defRPr sz="2100"/>
            </a:lvl3pPr>
            <a:lvl4pPr marL="1224443" indent="0">
              <a:buNone/>
              <a:defRPr sz="1800"/>
            </a:lvl4pPr>
            <a:lvl5pPr marL="1632591" indent="0">
              <a:buNone/>
              <a:defRPr sz="1800"/>
            </a:lvl5pPr>
            <a:lvl6pPr marL="2040739" indent="0">
              <a:buNone/>
              <a:defRPr sz="1800"/>
            </a:lvl6pPr>
            <a:lvl7pPr marL="2448887" indent="0">
              <a:buNone/>
              <a:defRPr sz="1800"/>
            </a:lvl7pPr>
            <a:lvl8pPr marL="2857035" indent="0">
              <a:buNone/>
              <a:defRPr sz="1800"/>
            </a:lvl8pPr>
            <a:lvl9pPr marL="3265183" indent="0">
              <a:buNone/>
              <a:defRPr sz="18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300"/>
            </a:lvl1pPr>
            <a:lvl2pPr marL="408148" indent="0">
              <a:buNone/>
              <a:defRPr sz="1100"/>
            </a:lvl2pPr>
            <a:lvl3pPr marL="816296" indent="0">
              <a:buNone/>
              <a:defRPr sz="900"/>
            </a:lvl3pPr>
            <a:lvl4pPr marL="1224443" indent="0">
              <a:buNone/>
              <a:defRPr sz="800"/>
            </a:lvl4pPr>
            <a:lvl5pPr marL="1632591" indent="0">
              <a:buNone/>
              <a:defRPr sz="800"/>
            </a:lvl5pPr>
            <a:lvl6pPr marL="2040739" indent="0">
              <a:buNone/>
              <a:defRPr sz="800"/>
            </a:lvl6pPr>
            <a:lvl7pPr marL="2448887" indent="0">
              <a:buNone/>
              <a:defRPr sz="800"/>
            </a:lvl7pPr>
            <a:lvl8pPr marL="2857035" indent="0">
              <a:buNone/>
              <a:defRPr sz="800"/>
            </a:lvl8pPr>
            <a:lvl9pPr marL="3265183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78A2D-CC43-4DD9-8CF9-DF5286C3CC1D}" type="datetime1">
              <a:rPr lang="ru-RU" smtClean="0"/>
              <a:pPr/>
              <a:t>09.09.2025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58524-75FA-4DFF-9D30-F97C17CE17A5}" type="datetime1">
              <a:rPr lang="ru-RU" smtClean="0"/>
              <a:pPr/>
              <a:t>09.09.2025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0" y="227409"/>
            <a:ext cx="2405063" cy="4838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09"/>
            <a:ext cx="7065962" cy="4838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9B2CD-5EDF-45E0-A730-F2C3E6027E1D}" type="datetime1">
              <a:rPr lang="ru-RU" smtClean="0"/>
              <a:pPr/>
              <a:t>09.09.2025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7AB3045-1F38-4F49-8A47-0198A9AFB45E}" type="slidenum">
              <a:rPr lang="ru-RU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3"/>
          </p:nvPr>
        </p:nvSpPr>
        <p:spPr>
          <a:xfrm>
            <a:off x="815578" y="1390650"/>
            <a:ext cx="3261122" cy="34480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55156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8" y="1194"/>
            <a:ext cx="9142412" cy="5141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2522769"/>
            <a:ext cx="7772400" cy="1102519"/>
          </a:xfrm>
        </p:spPr>
        <p:txBody>
          <a:bodyPr>
            <a:normAutofit/>
          </a:bodyPr>
          <a:lstStyle>
            <a:lvl1pPr>
              <a:defRPr sz="5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ВЫАЫВАЫВАЫВА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64937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800" b="0">
                <a:solidFill>
                  <a:schemeClr val="bg1"/>
                </a:solidFill>
                <a:latin typeface="+mj-lt"/>
              </a:defRPr>
            </a:lvl1pPr>
            <a:lvl2pPr marL="4571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5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24039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04664" y="1191"/>
            <a:ext cx="9142412" cy="5142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926140" y="3845718"/>
            <a:ext cx="923925" cy="282179"/>
          </a:xfrm>
          <a:prstGeom prst="rect">
            <a:avLst/>
          </a:prstGeom>
          <a:noFill/>
        </p:spPr>
        <p:txBody>
          <a:bodyPr lIns="80147" tIns="40074" rIns="80147" bIns="40074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800" dirty="0">
              <a:solidFill>
                <a:prstClr val="black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60" y="1205158"/>
            <a:ext cx="7320689" cy="3621940"/>
          </a:xfrm>
        </p:spPr>
        <p:txBody>
          <a:bodyPr/>
          <a:lstStyle>
            <a:lvl1pPr marL="318641" indent="0">
              <a:buFontTx/>
              <a:buNone/>
              <a:defRPr b="1">
                <a:latin typeface="+mj-lt"/>
              </a:defRPr>
            </a:lvl1pPr>
            <a:lvl2pPr marL="315858" indent="2783">
              <a:defRPr>
                <a:latin typeface="+mj-lt"/>
              </a:defRPr>
            </a:lvl2pPr>
            <a:lvl3pPr marL="551012" indent="-228197">
              <a:tabLst/>
              <a:defRPr>
                <a:latin typeface="+mj-lt"/>
              </a:defRPr>
            </a:lvl3pPr>
            <a:lvl4pPr marL="0" indent="315858">
              <a:lnSpc>
                <a:spcPts val="1578"/>
              </a:lnSpc>
              <a:spcBef>
                <a:spcPts val="351"/>
              </a:spcBef>
              <a:defRPr>
                <a:latin typeface="+mj-lt"/>
              </a:defRPr>
            </a:lvl4pPr>
            <a:lvl5pPr>
              <a:lnSpc>
                <a:spcPts val="1578"/>
              </a:lnSpc>
              <a:spcBef>
                <a:spcPts val="35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err="1" smtClean="0"/>
              <a:t>ПятыУЦКЦУКЦУКй</a:t>
            </a:r>
            <a:r>
              <a:rPr lang="ru-RU" dirty="0" smtClean="0"/>
              <a:t>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822637" y="375811"/>
            <a:ext cx="7337192" cy="829352"/>
          </a:xfrm>
        </p:spPr>
        <p:txBody>
          <a:bodyPr/>
          <a:lstStyle>
            <a:lvl1pPr marL="0" marR="0" indent="0" defTabSz="91423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lvl="0"/>
            <a:r>
              <a:rPr lang="ru-RU" noProof="0" dirty="0" err="1" smtClean="0"/>
              <a:t>олрпаорпаолаи</a:t>
            </a:r>
            <a:endParaRPr lang="ru-RU" noProof="0" dirty="0" smtClean="0"/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39DDAF-0AF6-4ABE-B83B-855404764931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57780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04664" y="1191"/>
            <a:ext cx="9142412" cy="5142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926140" y="3845718"/>
            <a:ext cx="923925" cy="282179"/>
          </a:xfrm>
          <a:prstGeom prst="rect">
            <a:avLst/>
          </a:prstGeom>
          <a:noFill/>
        </p:spPr>
        <p:txBody>
          <a:bodyPr lIns="80147" tIns="40074" rIns="80147" bIns="40074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800" dirty="0">
              <a:solidFill>
                <a:prstClr val="black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60" y="1205158"/>
            <a:ext cx="7320689" cy="3621940"/>
          </a:xfrm>
        </p:spPr>
        <p:txBody>
          <a:bodyPr/>
          <a:lstStyle>
            <a:lvl1pPr marL="318641" indent="0">
              <a:buFontTx/>
              <a:buNone/>
              <a:defRPr b="1">
                <a:latin typeface="+mj-lt"/>
              </a:defRPr>
            </a:lvl1pPr>
            <a:lvl2pPr marL="315858" indent="2783">
              <a:defRPr>
                <a:latin typeface="+mj-lt"/>
              </a:defRPr>
            </a:lvl2pPr>
            <a:lvl3pPr marL="551012" indent="-228197">
              <a:tabLst/>
              <a:defRPr>
                <a:latin typeface="+mj-lt"/>
              </a:defRPr>
            </a:lvl3pPr>
            <a:lvl4pPr marL="0" indent="315858">
              <a:lnSpc>
                <a:spcPts val="1578"/>
              </a:lnSpc>
              <a:spcBef>
                <a:spcPts val="351"/>
              </a:spcBef>
              <a:defRPr>
                <a:latin typeface="+mj-lt"/>
              </a:defRPr>
            </a:lvl4pPr>
            <a:lvl5pPr>
              <a:lnSpc>
                <a:spcPts val="1578"/>
              </a:lnSpc>
              <a:spcBef>
                <a:spcPts val="35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err="1" smtClean="0"/>
              <a:t>ПятыУЦКЦУКЦУКй</a:t>
            </a:r>
            <a:r>
              <a:rPr lang="ru-RU" dirty="0" smtClean="0"/>
              <a:t>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822637" y="375811"/>
            <a:ext cx="7337192" cy="829352"/>
          </a:xfrm>
        </p:spPr>
        <p:txBody>
          <a:bodyPr/>
          <a:lstStyle>
            <a:lvl1pPr marL="0" marR="0" indent="0" defTabSz="91423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lvl="0"/>
            <a:r>
              <a:rPr lang="ru-RU" noProof="0" dirty="0" err="1" smtClean="0"/>
              <a:t>олрпаорпаолаи</a:t>
            </a:r>
            <a:endParaRPr lang="ru-RU" noProof="0" dirty="0" smtClean="0"/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39DDAF-0AF6-4ABE-B83B-855404764931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897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16.9-02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-564"/>
            <a:ext cx="9144000" cy="5142895"/>
          </a:xfrm>
          <a:prstGeom prst="rect">
            <a:avLst/>
          </a:prstGeom>
          <a:noFill/>
        </p:spPr>
      </p:pic>
      <p:sp>
        <p:nvSpPr>
          <p:cNvPr id="8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2478466" y="935856"/>
            <a:ext cx="6102883" cy="3580110"/>
          </a:xfrm>
        </p:spPr>
        <p:txBody>
          <a:bodyPr anchor="t">
            <a:normAutofit/>
          </a:bodyPr>
          <a:lstStyle>
            <a:lvl1pPr algn="l">
              <a:lnSpc>
                <a:spcPts val="5400"/>
              </a:lnSpc>
              <a:defRPr sz="4700" b="1">
                <a:solidFill>
                  <a:srgbClr val="8D8C90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7AB3045-1F38-4F49-8A47-0198A9AFB45E}" type="slidenum">
              <a:rPr lang="ru-RU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3"/>
          </p:nvPr>
        </p:nvSpPr>
        <p:spPr>
          <a:xfrm>
            <a:off x="815578" y="1390650"/>
            <a:ext cx="3261122" cy="34480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12232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" y="6"/>
            <a:ext cx="9142413" cy="5142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60" y="1205158"/>
            <a:ext cx="7320689" cy="3621940"/>
          </a:xfrm>
        </p:spPr>
        <p:txBody>
          <a:bodyPr/>
          <a:lstStyle>
            <a:lvl1pPr marL="318641" indent="0">
              <a:buFontTx/>
              <a:buNone/>
              <a:defRPr b="1">
                <a:latin typeface="+mj-lt"/>
              </a:defRPr>
            </a:lvl1pPr>
            <a:lvl2pPr marL="318641" indent="0">
              <a:defRPr>
                <a:latin typeface="+mj-lt"/>
              </a:defRPr>
            </a:lvl2pPr>
            <a:lvl3pPr marL="551012" indent="-228197">
              <a:defRPr>
                <a:latin typeface="+mj-lt"/>
              </a:defRPr>
            </a:lvl3pPr>
            <a:lvl4pPr marL="0" indent="315858">
              <a:defRPr>
                <a:latin typeface="+mj-lt"/>
              </a:defRPr>
            </a:lvl4pPr>
            <a:lvl5pPr marL="1257865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821928" y="375811"/>
            <a:ext cx="7337901" cy="829352"/>
          </a:xfrm>
        </p:spPr>
        <p:txBody>
          <a:bodyPr/>
          <a:lstStyle>
            <a:lvl1pPr marL="0" marR="0" indent="0" defTabSz="91423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5" name="Номер слайда 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3CD11-3589-4FC4-BAD3-9C961FFE7BBB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43477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" y="7"/>
            <a:ext cx="9142413" cy="5141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60" y="759379"/>
            <a:ext cx="7320689" cy="151847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60" y="2572290"/>
            <a:ext cx="7320689" cy="225480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1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5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5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7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8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9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E47153-C846-4E9D-BCA4-C5D28A27AE7C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521258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8" y="1191"/>
            <a:ext cx="9142412" cy="5142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7" y="375801"/>
            <a:ext cx="7337192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22636" y="1205156"/>
            <a:ext cx="3620764" cy="352184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14945" y="1205156"/>
            <a:ext cx="3644897" cy="352184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Номер слайда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F28B09-27F3-4B3E-BCBA-42713A63654D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30877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4" y="375800"/>
            <a:ext cx="7864166" cy="829353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48" y="1205154"/>
            <a:ext cx="3674753" cy="4260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648" y="1631157"/>
            <a:ext cx="3674753" cy="31959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35" y="1205154"/>
            <a:ext cx="3587825" cy="4260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35" y="1641073"/>
            <a:ext cx="3587825" cy="31860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11AA50-C0A9-4626-8184-7DADBFECA2C9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2996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8" y="1191"/>
            <a:ext cx="9142412" cy="5142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375801"/>
            <a:ext cx="7864166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2C4A87-A01D-4F22-955E-864C60B22584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05652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191501" y="4404122"/>
            <a:ext cx="566738" cy="490538"/>
          </a:xfrm>
        </p:spPr>
        <p:txBody>
          <a:bodyPr/>
          <a:lstStyle>
            <a:lvl1pPr algn="ctr">
              <a:defRPr sz="2400" i="0" smtClean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fld id="{0BBD6A6B-995D-4DB0-B583-8D3A1356F194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1345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97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3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2F5D9-17FF-4B8A-9086-F903DD3587A6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07327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19" indent="0">
              <a:buNone/>
              <a:defRPr sz="2800"/>
            </a:lvl2pPr>
            <a:lvl3pPr marL="914239" indent="0">
              <a:buNone/>
              <a:defRPr sz="2400"/>
            </a:lvl3pPr>
            <a:lvl4pPr marL="1371358" indent="0">
              <a:buNone/>
              <a:defRPr sz="2000"/>
            </a:lvl4pPr>
            <a:lvl5pPr marL="1828477" indent="0">
              <a:buNone/>
              <a:defRPr sz="2000"/>
            </a:lvl5pPr>
            <a:lvl6pPr marL="2285596" indent="0">
              <a:buNone/>
              <a:defRPr sz="2000"/>
            </a:lvl6pPr>
            <a:lvl7pPr marL="2742716" indent="0">
              <a:buNone/>
              <a:defRPr sz="2000"/>
            </a:lvl7pPr>
            <a:lvl8pPr marL="3199835" indent="0">
              <a:buNone/>
              <a:defRPr sz="2000"/>
            </a:lvl8pPr>
            <a:lvl9pPr marL="3656954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DC74DC-DA40-4C44-82D9-EFD05A28A752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49958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EC3CA-9670-47C7-BE9D-1F57EBE932B9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050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51"/>
            <a:ext cx="7632700" cy="3206749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2020" indent="2485">
              <a:defRPr>
                <a:latin typeface="+mj-lt"/>
              </a:defRPr>
            </a:lvl2pPr>
            <a:lvl3pPr marL="491981" indent="-203750">
              <a:tabLst/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926640" y="3845307"/>
            <a:ext cx="923618" cy="282640"/>
          </a:xfrm>
          <a:prstGeom prst="rect">
            <a:avLst/>
          </a:prstGeom>
          <a:noFill/>
        </p:spPr>
        <p:txBody>
          <a:bodyPr wrap="square" lIns="71561" tIns="35780" rIns="71561" bIns="35780" rtlCol="0">
            <a:noAutofit/>
          </a:bodyPr>
          <a:lstStyle/>
          <a:p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611189" y="558800"/>
            <a:ext cx="7548638" cy="946151"/>
          </a:xfrm>
        </p:spPr>
        <p:txBody>
          <a:bodyPr/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84" y="227410"/>
            <a:ext cx="2405063" cy="4838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10"/>
            <a:ext cx="7065962" cy="4838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6C408-D565-4E51-B25E-D0DA0F38DA50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2755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51"/>
            <a:ext cx="7632700" cy="3206749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2020" indent="2485">
              <a:defRPr>
                <a:latin typeface="+mj-lt"/>
              </a:defRPr>
            </a:lvl2pPr>
            <a:lvl3pPr marL="491981" indent="-203750">
              <a:tabLst/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926640" y="3845307"/>
            <a:ext cx="923618" cy="282640"/>
          </a:xfrm>
          <a:prstGeom prst="rect">
            <a:avLst/>
          </a:prstGeom>
          <a:noFill/>
        </p:spPr>
        <p:txBody>
          <a:bodyPr wrap="square" lIns="71561" tIns="35780" rIns="71561" bIns="35780" rtlCol="0">
            <a:noAutofit/>
          </a:bodyPr>
          <a:lstStyle/>
          <a:p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611188" y="558801"/>
            <a:ext cx="7632699" cy="946150"/>
          </a:xfrm>
        </p:spPr>
        <p:txBody>
          <a:bodyPr>
            <a:noAutofit/>
          </a:bodyPr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" y="1169"/>
            <a:ext cx="9143998" cy="514289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50"/>
            <a:ext cx="7632700" cy="3206749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4505" indent="0">
              <a:defRPr>
                <a:latin typeface="+mj-lt"/>
              </a:defRPr>
            </a:lvl2pPr>
            <a:lvl3pPr marL="491981" indent="-203750"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 marL="1123109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611188" y="558801"/>
            <a:ext cx="7632699" cy="946150"/>
          </a:xfrm>
        </p:spPr>
        <p:txBody>
          <a:bodyPr>
            <a:noAutofit/>
          </a:bodyPr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169"/>
            <a:ext cx="9144000" cy="514289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50"/>
            <a:ext cx="7632700" cy="3206749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4505" indent="0">
              <a:defRPr>
                <a:latin typeface="+mj-lt"/>
              </a:defRPr>
            </a:lvl2pPr>
            <a:lvl3pPr marL="491981" indent="-203750"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 marL="1123109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611188" y="558801"/>
            <a:ext cx="7632699" cy="946150"/>
          </a:xfrm>
        </p:spPr>
        <p:txBody>
          <a:bodyPr>
            <a:noAutofit/>
          </a:bodyPr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16.9-02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-564"/>
            <a:ext cx="9144000" cy="514289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7046" y="1478186"/>
            <a:ext cx="5736842" cy="1021556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07046" y="353046"/>
            <a:ext cx="5736842" cy="1125140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81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62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444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3259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4073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4888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5703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6518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89" y="558799"/>
            <a:ext cx="8075612" cy="946151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11188" y="1504950"/>
            <a:ext cx="3647576" cy="320675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0" y="1504950"/>
            <a:ext cx="3671888" cy="320675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48" indent="0">
              <a:buNone/>
              <a:defRPr sz="1800" b="1"/>
            </a:lvl2pPr>
            <a:lvl3pPr marL="816296" indent="0">
              <a:buNone/>
              <a:defRPr sz="1600" b="1"/>
            </a:lvl3pPr>
            <a:lvl4pPr marL="1224443" indent="0">
              <a:buNone/>
              <a:defRPr sz="1400" b="1"/>
            </a:lvl4pPr>
            <a:lvl5pPr marL="1632591" indent="0">
              <a:buNone/>
              <a:defRPr sz="1400" b="1"/>
            </a:lvl5pPr>
            <a:lvl6pPr marL="2040739" indent="0">
              <a:buNone/>
              <a:defRPr sz="1400" b="1"/>
            </a:lvl6pPr>
            <a:lvl7pPr marL="2448887" indent="0">
              <a:buNone/>
              <a:defRPr sz="1400" b="1"/>
            </a:lvl7pPr>
            <a:lvl8pPr marL="2857035" indent="0">
              <a:buNone/>
              <a:defRPr sz="1400" b="1"/>
            </a:lvl8pPr>
            <a:lvl9pPr marL="3265183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48" indent="0">
              <a:buNone/>
              <a:defRPr sz="1800" b="1"/>
            </a:lvl2pPr>
            <a:lvl3pPr marL="816296" indent="0">
              <a:buNone/>
              <a:defRPr sz="1600" b="1"/>
            </a:lvl3pPr>
            <a:lvl4pPr marL="1224443" indent="0">
              <a:buNone/>
              <a:defRPr sz="1400" b="1"/>
            </a:lvl4pPr>
            <a:lvl5pPr marL="1632591" indent="0">
              <a:buNone/>
              <a:defRPr sz="1400" b="1"/>
            </a:lvl5pPr>
            <a:lvl6pPr marL="2040739" indent="0">
              <a:buNone/>
              <a:defRPr sz="1400" b="1"/>
            </a:lvl6pPr>
            <a:lvl7pPr marL="2448887" indent="0">
              <a:buNone/>
              <a:defRPr sz="1400" b="1"/>
            </a:lvl7pPr>
            <a:lvl8pPr marL="2857035" indent="0">
              <a:buNone/>
              <a:defRPr sz="1400" b="1"/>
            </a:lvl8pPr>
            <a:lvl9pPr marL="3265183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5A173-E5E4-4B86-BADB-BBB422306F42}" type="datetime1">
              <a:rPr lang="ru-RU" smtClean="0"/>
              <a:pPr/>
              <a:t>09.09.2025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7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16.9-03.png"/>
          <p:cNvPicPr>
            <a:picLocks noChangeAspect="1" noChangeArrowheads="1"/>
          </p:cNvPicPr>
          <p:nvPr/>
        </p:nvPicPr>
        <p:blipFill>
          <a:blip r:embed="rId17" cstate="print"/>
          <a:stretch>
            <a:fillRect/>
          </a:stretch>
        </p:blipFill>
        <p:spPr bwMode="auto">
          <a:xfrm>
            <a:off x="1" y="1169"/>
            <a:ext cx="9143998" cy="514289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88" y="558800"/>
            <a:ext cx="7632700" cy="925984"/>
          </a:xfrm>
          <a:prstGeom prst="rect">
            <a:avLst/>
          </a:prstGeom>
        </p:spPr>
        <p:txBody>
          <a:bodyPr vert="horz" lIns="81630" tIns="40815" rIns="81630" bIns="40815" rtlCol="0" anchor="ctr">
            <a:no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189" y="1491630"/>
            <a:ext cx="7632699" cy="3220070"/>
          </a:xfrm>
          <a:prstGeom prst="rect">
            <a:avLst/>
          </a:prstGeom>
        </p:spPr>
        <p:txBody>
          <a:bodyPr vert="horz" lIns="81630" tIns="40815" rIns="81630" bIns="40815" rtlCol="0">
            <a:no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4767263"/>
            <a:ext cx="2133600" cy="273844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EDECA-DAED-49E8-AB44-A10369DCE766}" type="datetime1">
              <a:rPr lang="ru-RU" smtClean="0"/>
              <a:pPr/>
              <a:t>09.09.2025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1" y="4767263"/>
            <a:ext cx="2895600" cy="273844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403431" y="4398169"/>
            <a:ext cx="503585" cy="513582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ctr">
              <a:lnSpc>
                <a:spcPts val="1878"/>
              </a:lnSpc>
              <a:defRPr sz="2100">
                <a:solidFill>
                  <a:schemeClr val="bg1"/>
                </a:solidFill>
                <a:latin typeface="+mn-lt"/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62" r:id="rId4"/>
    <p:sldLayoutId id="2147483661" r:id="rId5"/>
    <p:sldLayoutId id="2147483663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</p:sldLayoutIdLst>
  <p:hf hdr="0" ftr="0" dt="0"/>
  <p:txStyles>
    <p:titleStyle>
      <a:lvl1pPr algn="l" defTabSz="816296" rtl="0" eaLnBrk="1" latinLnBrk="0" hangingPunct="1">
        <a:spcBef>
          <a:spcPct val="0"/>
        </a:spcBef>
        <a:buNone/>
        <a:defRPr sz="38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284505" indent="0" algn="l" defTabSz="816296" rtl="0" eaLnBrk="1" latinLnBrk="0" hangingPunct="1">
        <a:spcBef>
          <a:spcPct val="20000"/>
        </a:spcBef>
        <a:buFont typeface="+mj-lt"/>
        <a:buNone/>
        <a:defRPr sz="24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284505" indent="0" algn="l" defTabSz="816296" rtl="0" eaLnBrk="1" latinLnBrk="0" hangingPunct="1">
        <a:spcBef>
          <a:spcPct val="20000"/>
        </a:spcBef>
        <a:buFont typeface="Arial" pitchFamily="34" charset="0"/>
        <a:buNone/>
        <a:defRPr sz="20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557828" indent="-203750" algn="l" defTabSz="816296" rtl="0" eaLnBrk="1" latinLnBrk="0" hangingPunct="1">
        <a:spcBef>
          <a:spcPct val="20000"/>
        </a:spcBef>
        <a:buFont typeface="Arial" pitchFamily="34" charset="0"/>
        <a:buChar char="•"/>
        <a:defRPr sz="20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282020" algn="just" defTabSz="816296" rtl="0" eaLnBrk="1" latinLnBrk="0" hangingPunct="1">
        <a:lnSpc>
          <a:spcPts val="1900"/>
        </a:lnSpc>
        <a:spcBef>
          <a:spcPts val="400"/>
        </a:spcBef>
        <a:buFont typeface="Arial" pitchFamily="34" charset="0"/>
        <a:buNone/>
        <a:tabLst/>
        <a:defRPr sz="16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123109" indent="0" algn="l" defTabSz="816296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defRPr sz="14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244813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2961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1109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69256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148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296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4443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2591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0739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8887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035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5183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 bwMode="auto">
          <a:xfrm>
            <a:off x="815976" y="367903"/>
            <a:ext cx="7343775" cy="832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75" name="Текст 2"/>
          <p:cNvSpPr>
            <a:spLocks noGrp="1"/>
          </p:cNvSpPr>
          <p:nvPr>
            <p:ph type="body" idx="1"/>
          </p:nvPr>
        </p:nvSpPr>
        <p:spPr bwMode="auto">
          <a:xfrm>
            <a:off x="815976" y="1200150"/>
            <a:ext cx="7343775" cy="3626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311"/>
            <a:ext cx="2133600" cy="273844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311"/>
            <a:ext cx="2895600" cy="273844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24853" y="4531567"/>
            <a:ext cx="619125" cy="473869"/>
          </a:xfrm>
          <a:prstGeom prst="rect">
            <a:avLst/>
          </a:prstGeom>
        </p:spPr>
        <p:txBody>
          <a:bodyPr vert="horz" lIns="91424" tIns="45712" rIns="91424" bIns="45712" rtlCol="0" anchor="ctr">
            <a:normAutofit/>
          </a:bodyPr>
          <a:lstStyle>
            <a:lvl1pPr algn="ctr">
              <a:lnSpc>
                <a:spcPts val="2104"/>
              </a:lnSpc>
              <a:defRPr sz="2400" smtClean="0">
                <a:solidFill>
                  <a:schemeClr val="bg1"/>
                </a:solidFill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87AB3045-1F38-4F49-8A47-0198A9AFB45E}" type="slidenum">
              <a:rPr lang="ru-RU">
                <a:solidFill>
                  <a:prstClr val="white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5178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  <p:sldLayoutId id="2147483677" r:id="rId13"/>
    <p:sldLayoutId id="2147483678" r:id="rId14"/>
    <p:sldLayoutId id="2147483679" r:id="rId1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2pPr>
      <a:lvl3pPr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3pPr>
      <a:lvl4pPr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4pPr>
      <a:lvl5pPr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5pPr>
      <a:lvl6pPr marL="457200"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6pPr>
      <a:lvl7pPr marL="914400"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7pPr>
      <a:lvl8pPr marL="1371600"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8pPr>
      <a:lvl9pPr marL="1828800" algn="l" defTabSz="912813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Arial" pitchFamily="34" charset="0"/>
        </a:defRPr>
      </a:lvl9pPr>
    </p:titleStyle>
    <p:bodyStyle>
      <a:lvl1pPr marL="317500" algn="l" defTabSz="912813" rtl="0" fontAlgn="base">
        <a:spcBef>
          <a:spcPct val="20000"/>
        </a:spcBef>
        <a:spcAft>
          <a:spcPct val="0"/>
        </a:spcAft>
        <a:buFont typeface="+mj-lt"/>
        <a:defRPr sz="3200" kern="1200">
          <a:solidFill>
            <a:srgbClr val="005AA9"/>
          </a:solidFill>
          <a:latin typeface="+mj-lt"/>
          <a:ea typeface="+mn-ea"/>
          <a:cs typeface="+mn-cs"/>
        </a:defRPr>
      </a:lvl1pPr>
      <a:lvl2pPr marL="317500" algn="l" defTabSz="912813" rtl="0" fontAlgn="base">
        <a:spcBef>
          <a:spcPct val="20000"/>
        </a:spcBef>
        <a:spcAft>
          <a:spcPct val="0"/>
        </a:spcAft>
        <a:buFont typeface="Arial" pitchFamily="34" charset="0"/>
        <a:defRPr sz="2100" kern="1200">
          <a:solidFill>
            <a:srgbClr val="504F53"/>
          </a:solidFill>
          <a:latin typeface="+mj-lt"/>
          <a:ea typeface="+mn-ea"/>
          <a:cs typeface="+mn-cs"/>
        </a:defRPr>
      </a:lvl2pPr>
      <a:lvl3pPr marL="623888" indent="-227013" algn="l" defTabSz="912813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100" kern="1200">
          <a:solidFill>
            <a:srgbClr val="504F53"/>
          </a:solidFill>
          <a:latin typeface="+mj-lt"/>
          <a:ea typeface="+mn-ea"/>
          <a:cs typeface="+mn-cs"/>
        </a:defRPr>
      </a:lvl3pPr>
      <a:lvl4pPr indent="314325" algn="just" defTabSz="912813" rtl="0" fontAlgn="base">
        <a:lnSpc>
          <a:spcPts val="1575"/>
        </a:lnSpc>
        <a:spcBef>
          <a:spcPts val="350"/>
        </a:spcBef>
        <a:spcAft>
          <a:spcPct val="0"/>
        </a:spcAft>
        <a:buFont typeface="Arial" pitchFamily="34" charset="0"/>
        <a:defRPr sz="1400" kern="1200">
          <a:solidFill>
            <a:srgbClr val="504F53"/>
          </a:solidFill>
          <a:latin typeface="+mj-lt"/>
          <a:ea typeface="+mn-ea"/>
          <a:cs typeface="+mn-cs"/>
        </a:defRPr>
      </a:lvl4pPr>
      <a:lvl5pPr marL="1257300" algn="l" defTabSz="912813" rtl="0" fontAlgn="base">
        <a:lnSpc>
          <a:spcPts val="1575"/>
        </a:lnSpc>
        <a:spcBef>
          <a:spcPts val="350"/>
        </a:spcBef>
        <a:spcAft>
          <a:spcPct val="0"/>
        </a:spcAft>
        <a:buFont typeface="Arial" pitchFamily="34" charset="0"/>
        <a:defRPr sz="1200" kern="1200">
          <a:solidFill>
            <a:srgbClr val="8D8C90"/>
          </a:solidFill>
          <a:latin typeface="+mj-lt"/>
          <a:ea typeface="+mn-ea"/>
          <a:cs typeface="+mn-cs"/>
        </a:defRPr>
      </a:lvl5pPr>
      <a:lvl6pPr marL="2514156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275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95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14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9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39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58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77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96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16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35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54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b="0" kern="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«Туристический налог»</a:t>
            </a:r>
            <a:r>
              <a:rPr lang="ru-RU" sz="4000" b="0" kern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0" kern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58938" y="3450364"/>
            <a:ext cx="6624736" cy="1641666"/>
          </a:xfrm>
        </p:spPr>
        <p:txBody>
          <a:bodyPr>
            <a:noAutofit/>
          </a:bodyPr>
          <a:lstStyle/>
          <a:p>
            <a:pPr algn="l"/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Гараева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Ольга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Олеговна</a:t>
            </a:r>
          </a:p>
          <a:p>
            <a:pPr algn="l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аместитель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начальника отдела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камерального контроля  </a:t>
            </a:r>
          </a:p>
          <a:p>
            <a:pPr algn="l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8(39031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36002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доб. 2808</a:t>
            </a:r>
          </a:p>
          <a:p>
            <a:pPr algn="l"/>
            <a:r>
              <a:rPr lang="ru-RU" sz="1200" dirty="0" smtClean="0"/>
              <a:t>                                                                               </a:t>
            </a:r>
            <a:endParaRPr lang="ru-RU" sz="1200" dirty="0"/>
          </a:p>
          <a:p>
            <a:endParaRPr lang="ru-RU" sz="1200" dirty="0" smtClean="0"/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Управление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ФНС России по Республике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Хакасия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2025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2283074" y="1923678"/>
            <a:ext cx="4176464" cy="1008112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ФЕДЕРАЛЬНАЯ НАЛОГОВАЯ СЛУЖБА</a:t>
            </a:r>
          </a:p>
        </p:txBody>
      </p:sp>
    </p:spTree>
    <p:extLst>
      <p:ext uri="{BB962C8B-B14F-4D97-AF65-F5344CB8AC3E}">
        <p14:creationId xmlns:p14="http://schemas.microsoft.com/office/powerpoint/2010/main" val="3650006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22387" y="232738"/>
            <a:ext cx="849694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chemeClr val="accent1"/>
              </a:buClr>
              <a:buFont typeface="Wingdings" pitchFamily="2" charset="2"/>
              <a:buChar char="ü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Права муниципалитетов</a:t>
            </a:r>
          </a:p>
          <a:p>
            <a:pPr>
              <a:buClr>
                <a:schemeClr val="accent1"/>
              </a:buClr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вводить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налог</a:t>
            </a:r>
          </a:p>
          <a:p>
            <a:pPr>
              <a:buClr>
                <a:schemeClr val="accent1"/>
              </a:buClr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    •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устанавливать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ставки</a:t>
            </a:r>
          </a:p>
          <a:p>
            <a:pPr>
              <a:buClr>
                <a:schemeClr val="accent1"/>
              </a:buClr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    •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устанавливать льготы 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   • устанавливать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категории лиц, которым налог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     предъявляется.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sz="1200" i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Clr>
                <a:schemeClr val="accent1"/>
              </a:buClr>
              <a:buFont typeface="Wingdings" pitchFamily="2" charset="2"/>
              <a:buChar char="ü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Налогоплательщики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(ст. 418.2 НК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РФ).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организации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 физические лица, оказывающие услуги по предоставлению мест для временного проживания физических лиц в средствах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размещения.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57374" y="267494"/>
            <a:ext cx="8640960" cy="44381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Font typeface="Wingdings" pitchFamily="2" charset="2"/>
              <a:buChar char="ü"/>
            </a:pPr>
            <a:r>
              <a:rPr lang="ru-RU" sz="2400" b="1" kern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Объект налогообложения </a:t>
            </a:r>
            <a:r>
              <a:rPr lang="ru-RU" kern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1, 3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ст. 418.3 НК РФ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kern="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defTabSz="91440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бъектом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налогообложения признается оказание услуг по предоставлению мест для временного проживания физических лиц в средствах размещения, принадлежащих налогоплательщику на праве собственности или на ином законном основании, расположенных на территории муниципального образования и включенных в реестр классифицированных средств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размещения </a:t>
            </a:r>
            <a:r>
              <a:rPr lang="ru-RU" sz="2000" kern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kern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 сайте </a:t>
            </a:r>
            <a:r>
              <a:rPr lang="ru-RU" sz="2000" kern="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Росакредитации</a:t>
            </a:r>
            <a:r>
              <a:rPr lang="en-US" sz="2000" kern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https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://fsa.gov.ru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kern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или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размещенных на официальном сайте муниципального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образования.</a:t>
            </a:r>
            <a:endParaRPr lang="ru-RU" sz="2000" kern="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defTabSz="914400" eaLnBrk="0" fontAlgn="base" hangingPunct="0">
              <a:spcBef>
                <a:spcPct val="20000"/>
              </a:spcBef>
              <a:spcAft>
                <a:spcPct val="0"/>
              </a:spcAft>
            </a:pPr>
            <a:endParaRPr lang="ru-RU" sz="1800" kern="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 defTabSz="9144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Font typeface="Wingdings" pitchFamily="2" charset="2"/>
              <a:buChar char="ü"/>
            </a:pPr>
            <a:r>
              <a:rPr lang="ru-RU" sz="2400" b="1" kern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Налоговая </a:t>
            </a:r>
            <a:r>
              <a:rPr lang="ru-RU" sz="2400" b="1" kern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база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(ст. 418.4 НК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РФ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b="1" kern="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defTabSz="91440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определяется как стоимость оказываемой услуги по представлению мест для временного проживания физических лиц в средстве размещения (его части) без учета сумм туристического налога и налога на добавленную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стоимость.</a:t>
            </a:r>
            <a:endParaRPr lang="ru-RU" sz="2000" kern="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4294967295"/>
          </p:nvPr>
        </p:nvSpPr>
        <p:spPr>
          <a:xfrm>
            <a:off x="8403431" y="4398169"/>
            <a:ext cx="503585" cy="513582"/>
          </a:xfrm>
        </p:spPr>
        <p:txBody>
          <a:bodyPr/>
          <a:lstStyle/>
          <a:p>
            <a:fld id="{E20E89E6-FE54-4E13-859C-1FA908D70D39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95486"/>
            <a:ext cx="8640960" cy="495058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331470" lvl="0" indent="-285750" algn="just" fontAlgn="auto">
              <a:spcBef>
                <a:spcPct val="20000"/>
              </a:spcBef>
              <a:spcAft>
                <a:spcPts val="300"/>
              </a:spcAft>
              <a:buClr>
                <a:schemeClr val="accent1"/>
              </a:buClr>
              <a:buSzPct val="130000"/>
              <a:buFont typeface="Wingdings" pitchFamily="2" charset="2"/>
              <a:buChar char="ü"/>
            </a:pP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Льготы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- налог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не исчисляется с цены услуги по проживанию ряда категорий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граждан </a:t>
            </a:r>
            <a:r>
              <a:rPr lang="ru-RU" i="1" dirty="0" smtClean="0">
                <a:solidFill>
                  <a:srgbClr val="0D0D0D"/>
                </a:solidFill>
                <a:latin typeface="Times New Roman"/>
              </a:rPr>
              <a:t>(</a:t>
            </a:r>
            <a:r>
              <a:rPr lang="ru-RU" i="1" dirty="0">
                <a:solidFill>
                  <a:srgbClr val="0D0D0D"/>
                </a:solidFill>
                <a:latin typeface="Times New Roman"/>
              </a:rPr>
              <a:t>п. 2 ст. 418.4 НК РФ</a:t>
            </a:r>
            <a:r>
              <a:rPr lang="ru-RU" i="1" dirty="0" smtClean="0">
                <a:solidFill>
                  <a:srgbClr val="0D0D0D"/>
                </a:solidFill>
                <a:latin typeface="Times New Roman"/>
              </a:rPr>
              <a:t>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" lvl="0" algn="just" fontAlgn="auto">
              <a:spcBef>
                <a:spcPct val="20000"/>
              </a:spcBef>
              <a:spcAft>
                <a:spcPts val="300"/>
              </a:spcAft>
              <a:buSzPct val="130000"/>
            </a:pP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                                        1) лица, удостоенные званий Героя Советского Союза, Героя Российской Федерации или      	 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                    являющиеся полными кавалерами ордена Славы;</a:t>
            </a:r>
          </a:p>
          <a:p>
            <a:pPr marL="45720" lvl="0" algn="just" fontAlgn="auto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		   2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) лица, удостоенные званий Героя Социалистического Труда, Героя Труда Российской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			   Федерации 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или награжденные орденом Трудовой Славы трех степеней;</a:t>
            </a:r>
          </a:p>
          <a:p>
            <a:pPr marL="45720" lvl="0" algn="just" fontAlgn="auto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		   3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) участники и инвалиды Великой Отечественной войны;</a:t>
            </a:r>
          </a:p>
          <a:p>
            <a:pPr marL="45720" lvl="0" algn="just" fontAlgn="auto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		   4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) лица, принимающие (принимавшие) участие в специальной военной операции, лица,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 			   выполняющие 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(выполнявшие) возложенные на них задачи на территориях Украины, ДНР,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	  		   ЛНР, Запорожской </a:t>
            </a: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и Херсонской областей в период проведения СВО, указанные в пункте 6.1 статьи 210 Налогового кодекса Российской Федерации;</a:t>
            </a:r>
          </a:p>
          <a:p>
            <a:pPr marL="45720" lvl="0" algn="just" fontAlgn="auto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5) ветераны и инвалиды боевых действий;</a:t>
            </a:r>
          </a:p>
          <a:p>
            <a:pPr marL="45720" lvl="0" algn="just" fontAlgn="auto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6) лица, награжденные знаком "Жителю блокадного Ленинграда", лица, награжденные знаком "Житель осажденного Севастополя", лица, награжденные знаком "Житель осажденного Сталинграда";</a:t>
            </a:r>
          </a:p>
          <a:p>
            <a:pPr marL="45720" lvl="0" algn="just" fontAlgn="auto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7) лица, работавшие в период Великой Отечественной войны на объектах противовоздушной обороны, местной противовоздушной обороны, на строительстве оборонительных сооружений, военно-морских баз, аэродромов и других военных объектов в пределах тыловых границ действующих фронтов, операционных зон действующих флотов, на прифронтовых участках железных и автомобильных дорог, а также члены экипажей судов транспортного флота, интернированных в начале Великой Отечественной войны в портах других государств;</a:t>
            </a:r>
          </a:p>
          <a:p>
            <a:pPr marL="45720" lvl="0" algn="just" fontAlgn="auto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1300" dirty="0">
                <a:latin typeface="Times New Roman" pitchFamily="18" charset="0"/>
                <a:cs typeface="Times New Roman" pitchFamily="18" charset="0"/>
              </a:rPr>
              <a:t>8) инвалиды I и II групп, инвалиды с детства, дети-инвалиды.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371148"/>
            <a:ext cx="856895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defTabSz="914400">
              <a:buClr>
                <a:srgbClr val="4F81BD"/>
              </a:buClr>
              <a:buFont typeface="Wingdings" pitchFamily="2" charset="2"/>
              <a:buChar char="ü"/>
              <a:defRPr/>
            </a:pPr>
            <a:r>
              <a:rPr lang="ru-RU" sz="2400" b="1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Налоговая ставка </a:t>
            </a:r>
            <a:r>
              <a:rPr lang="ru-RU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(ст. 418.5 НК РФ</a:t>
            </a:r>
            <a:r>
              <a:rPr lang="ru-RU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ru-RU" i="1" kern="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defTabSz="914400">
              <a:buClr>
                <a:srgbClr val="4F81BD"/>
              </a:buClr>
              <a:defRPr/>
            </a:pPr>
            <a:r>
              <a:rPr lang="ru-RU" sz="24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                       • </a:t>
            </a:r>
            <a:r>
              <a:rPr lang="ru-RU" sz="24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2025 - 1% </a:t>
            </a:r>
            <a:r>
              <a:rPr lang="ru-RU" sz="24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defTabSz="914400">
              <a:buClr>
                <a:srgbClr val="4F81BD"/>
              </a:buClr>
              <a:defRPr/>
            </a:pPr>
            <a:r>
              <a:rPr lang="ru-RU" sz="24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                      • </a:t>
            </a:r>
            <a:r>
              <a:rPr lang="ru-RU" sz="24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2026 - 2% </a:t>
            </a:r>
            <a:r>
              <a:rPr lang="ru-RU" sz="24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defTabSz="914400">
              <a:buClr>
                <a:srgbClr val="4F81BD"/>
              </a:buClr>
              <a:defRPr/>
            </a:pPr>
            <a:r>
              <a:rPr lang="ru-RU" sz="24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                      • </a:t>
            </a:r>
            <a:r>
              <a:rPr lang="ru-RU" sz="24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2027 - 3 % </a:t>
            </a:r>
            <a:r>
              <a:rPr lang="ru-RU" sz="24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defTabSz="914400">
              <a:buClr>
                <a:srgbClr val="4F81BD"/>
              </a:buClr>
              <a:defRPr/>
            </a:pPr>
            <a:r>
              <a:rPr lang="ru-RU" sz="24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                      • </a:t>
            </a:r>
            <a:r>
              <a:rPr lang="ru-RU" sz="24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2028 - 4 %</a:t>
            </a:r>
          </a:p>
          <a:p>
            <a:pPr lvl="0" algn="ctr" defTabSz="914400">
              <a:defRPr/>
            </a:pPr>
            <a:r>
              <a:rPr lang="ru-RU" sz="24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• начиная с 2029 - 5%</a:t>
            </a:r>
          </a:p>
          <a:p>
            <a:pPr lvl="0" algn="just" defTabSz="914400">
              <a:defRPr/>
            </a:pPr>
            <a:r>
              <a:rPr lang="ru-RU" i="1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Налоговые ставки могут быть дифференцированы в зависимости от сезонности и (или) категории средства размещения (его части).</a:t>
            </a:r>
          </a:p>
          <a:p>
            <a:pPr lvl="0" algn="just" defTabSz="914400">
              <a:defRPr/>
            </a:pPr>
            <a:endParaRPr lang="ru-RU" i="1" kern="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 defTabSz="914400">
              <a:buClr>
                <a:srgbClr val="4F81BD"/>
              </a:buClr>
              <a:buFont typeface="Wingdings" pitchFamily="2" charset="2"/>
              <a:buChar char="ü"/>
              <a:defRPr/>
            </a:pPr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Налоговый период 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квартал 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ст. 418.6 НК РФ)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8575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57374" y="267494"/>
            <a:ext cx="864096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chemeClr val="accent1"/>
              </a:buClr>
              <a:buFont typeface="Wingdings" pitchFamily="2" charset="2"/>
              <a:buChar char="ü"/>
            </a:pPr>
            <a:r>
              <a:rPr lang="ru-RU" sz="2400" b="1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Порядок исчисления налога </a:t>
            </a:r>
            <a:r>
              <a:rPr lang="ru-RU" kern="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п. 1 ст. 418.7 НК РФ).</a:t>
            </a:r>
            <a:endParaRPr lang="ru-RU" kern="0" dirty="0">
              <a:latin typeface="Times New Roman" pitchFamily="18" charset="0"/>
              <a:cs typeface="Times New Roman" pitchFamily="18" charset="0"/>
            </a:endParaRPr>
          </a:p>
          <a:p>
            <a:pPr lvl="0" algn="just" defTabSz="914400">
              <a:defRPr/>
            </a:pPr>
            <a:r>
              <a:rPr lang="ru-RU" sz="2400" kern="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сумма налога=стоимость услуги по временному проживанию × ставка налога, но не менее 100 руб. за сутки.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 defTabSz="914400">
              <a:defRPr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Clr>
                <a:schemeClr val="accent1"/>
              </a:buClr>
              <a:buFont typeface="Wingdings" pitchFamily="2" charset="2"/>
              <a:buChar char="ü"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  Срок уплаты налога </a:t>
            </a:r>
            <a:r>
              <a:rPr lang="ru-RU" kern="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ст. 418.8 НК РФ).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не позднее 28-го числа месяца, следующего за истекшим налоговым периодом.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Clr>
                <a:schemeClr val="accent1"/>
              </a:buClr>
              <a:buFont typeface="Wingdings" pitchFamily="2" charset="2"/>
              <a:buChar char="ü"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    Налоговая декларация </a:t>
            </a:r>
            <a:r>
              <a:rPr lang="ru-RU" kern="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ст. 418.9 НК РФ).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представляется в налоговый орган по месту нахождения средства размещения в срок не позднее 25-го числа месяца, следующим за истекшим налоговым периодом. 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 defTabSz="91440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kern="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4662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483518"/>
            <a:ext cx="7632700" cy="3206749"/>
          </a:xfrm>
        </p:spPr>
        <p:txBody>
          <a:bodyPr/>
          <a:lstStyle/>
          <a:p>
            <a:pPr algn="ctr"/>
            <a:endParaRPr lang="ru-RU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Форма</a:t>
            </a:r>
            <a:r>
              <a:rPr lang="ru-RU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порядок заполнения и формат представления декларации по туристическому налогу утверждены </a:t>
            </a:r>
            <a:endParaRPr lang="ru-RU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Приказом </a:t>
            </a:r>
            <a:r>
              <a:rPr lang="ru-RU" b="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ФНС России от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05.11.2024 N ЕД-7-3/992@.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48836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28506" y="2193709"/>
            <a:ext cx="7772400" cy="1102519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ru-RU" sz="4400" dirty="0" smtClean="0"/>
              <a:t>Спасибо за внимание!</a:t>
            </a:r>
            <a:br>
              <a:rPr lang="ru-RU" sz="4400" dirty="0" smtClean="0"/>
            </a:br>
            <a:r>
              <a:rPr lang="ru-RU" sz="4000" u="sng" dirty="0" smtClean="0"/>
              <a:t> </a:t>
            </a:r>
            <a:r>
              <a:rPr lang="ru-RU" sz="2200" u="sng" dirty="0" smtClean="0"/>
              <a:t>В случае возникновения вопросов просьба обращаться по телефонам 8(39031</a:t>
            </a:r>
            <a:r>
              <a:rPr lang="ru-RU" sz="2200" u="sng" smtClean="0"/>
              <a:t>) 3 60 02</a:t>
            </a:r>
            <a:r>
              <a:rPr lang="ru-RU" sz="2200" u="sng" dirty="0" smtClean="0"/>
              <a:t>, </a:t>
            </a:r>
            <a:r>
              <a:rPr lang="ru-RU" sz="2200" u="sng" dirty="0" err="1" smtClean="0"/>
              <a:t>доб</a:t>
            </a:r>
            <a:r>
              <a:rPr lang="ru-RU" sz="2200" u="sng" dirty="0" smtClean="0"/>
              <a:t> . 2808.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292080" y="3867895"/>
            <a:ext cx="3488432" cy="1082615"/>
          </a:xfrm>
        </p:spPr>
        <p:txBody>
          <a:bodyPr>
            <a:normAutofit/>
          </a:bodyPr>
          <a:lstStyle/>
          <a:p>
            <a:r>
              <a:rPr lang="ru-RU" sz="1800" dirty="0" smtClean="0"/>
              <a:t>Управление ФНС России по Республике Хакасия, 2025 г.</a:t>
            </a:r>
          </a:p>
          <a:p>
            <a:endParaRPr lang="ru-RU" sz="1800" dirty="0" smtClean="0"/>
          </a:p>
          <a:p>
            <a:endParaRPr lang="ru-RU" sz="1800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 bwMode="auto">
          <a:xfrm>
            <a:off x="614636" y="3705877"/>
            <a:ext cx="4389412" cy="1082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  <a:normAutofit fontScale="77500" lnSpcReduction="20000"/>
          </a:bodyPr>
          <a:lstStyle>
            <a:lvl1pPr marL="0" indent="0" algn="ctr" defTabSz="912813" rtl="0" fontAlgn="base">
              <a:spcBef>
                <a:spcPct val="20000"/>
              </a:spcBef>
              <a:spcAft>
                <a:spcPct val="0"/>
              </a:spcAft>
              <a:buFont typeface="+mj-lt"/>
              <a:buNone/>
              <a:defRPr sz="2800" b="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119" indent="0" algn="ctr" defTabSz="912813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914239" indent="0" algn="ctr" defTabSz="912813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371358" indent="0" algn="ctr" defTabSz="912813" rtl="0" fontAlgn="base">
              <a:lnSpc>
                <a:spcPts val="1575"/>
              </a:lnSpc>
              <a:spcBef>
                <a:spcPts val="350"/>
              </a:spcBef>
              <a:spcAft>
                <a:spcPct val="0"/>
              </a:spcAft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1828477" indent="0" algn="ctr" defTabSz="912813" rtl="0" fontAlgn="base">
              <a:lnSpc>
                <a:spcPts val="1575"/>
              </a:lnSpc>
              <a:spcBef>
                <a:spcPts val="350"/>
              </a:spcBef>
              <a:spcAft>
                <a:spcPct val="0"/>
              </a:spcAft>
              <a:buFont typeface="Arial" pitchFamily="34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285596" indent="0" algn="ctr" defTabSz="914239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2716" indent="0" algn="ctr" defTabSz="914239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199835" indent="0" algn="ctr" defTabSz="914239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6954" indent="0" algn="ctr" defTabSz="914239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dirty="0" err="1" smtClean="0">
                <a:solidFill>
                  <a:prstClr val="white"/>
                </a:solidFill>
              </a:rPr>
              <a:t>Гараева</a:t>
            </a:r>
            <a:r>
              <a:rPr lang="ru-RU" sz="1800" dirty="0" smtClean="0">
                <a:solidFill>
                  <a:prstClr val="white"/>
                </a:solidFill>
              </a:rPr>
              <a:t> Ольга Олеговна</a:t>
            </a:r>
          </a:p>
          <a:p>
            <a:r>
              <a:rPr lang="ru-RU" sz="1800" dirty="0" smtClean="0">
                <a:solidFill>
                  <a:prstClr val="white"/>
                </a:solidFill>
              </a:rPr>
              <a:t>заместитель начальника отдела камерального контроля</a:t>
            </a:r>
          </a:p>
          <a:p>
            <a:endParaRPr lang="ru-RU" sz="1800" dirty="0" smtClean="0">
              <a:solidFill>
                <a:prstClr val="white"/>
              </a:solidFill>
            </a:endParaRPr>
          </a:p>
          <a:p>
            <a:r>
              <a:rPr lang="ru-RU" sz="1800" dirty="0">
                <a:solidFill>
                  <a:prstClr val="white"/>
                </a:solidFill>
              </a:rPr>
              <a:t>8(39031) 3 60 02, доб. </a:t>
            </a:r>
            <a:r>
              <a:rPr lang="ru-RU" sz="1800" dirty="0" smtClean="0">
                <a:solidFill>
                  <a:prstClr val="white"/>
                </a:solidFill>
              </a:rPr>
              <a:t>2808</a:t>
            </a:r>
            <a:endParaRPr lang="ru-RU" sz="1800" dirty="0">
              <a:solidFill>
                <a:prstClr val="white"/>
              </a:solidFill>
            </a:endParaRPr>
          </a:p>
          <a:p>
            <a:endParaRPr lang="ru-RU" sz="1800" dirty="0" smtClean="0">
              <a:solidFill>
                <a:prstClr val="white"/>
              </a:solidFill>
            </a:endParaRPr>
          </a:p>
          <a:p>
            <a:endParaRPr lang="ru-RU" sz="1800" dirty="0" smtClean="0">
              <a:solidFill>
                <a:prstClr val="white"/>
              </a:solidFill>
            </a:endParaRPr>
          </a:p>
          <a:p>
            <a:endParaRPr lang="ru-RU" sz="18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680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~5194969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5_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~5194969</Template>
  <TotalTime>198</TotalTime>
  <Words>452</Words>
  <Application>Microsoft Office PowerPoint</Application>
  <PresentationFormat>Экран (16:9)</PresentationFormat>
  <Paragraphs>68</Paragraphs>
  <Slides>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~5194969</vt:lpstr>
      <vt:lpstr>5_Present_FNS2012_A4</vt:lpstr>
      <vt:lpstr>«Туристический налог»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  В случае возникновения вопросов просьба обращаться по телефонам 8(39031) 3 60 02, доб . 2808.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Туристический налог (дата вступления в силу с 01.01.2025 ) ФЗ ПО ПОСЛАНИЮ ПРЕЗИДЕНТА РФ  (ОТ 12.07.2024 N 176-ФЗ)</dc:title>
  <dc:creator>Гараева Ольга Олеговна</dc:creator>
  <cp:lastModifiedBy>Гараева Ольга Олеговна</cp:lastModifiedBy>
  <cp:revision>18</cp:revision>
  <dcterms:created xsi:type="dcterms:W3CDTF">2024-11-14T08:43:37Z</dcterms:created>
  <dcterms:modified xsi:type="dcterms:W3CDTF">2025-09-09T02:24:31Z</dcterms:modified>
</cp:coreProperties>
</file>