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72" r:id="rId4"/>
    <p:sldId id="273" r:id="rId5"/>
    <p:sldId id="274" r:id="rId6"/>
    <p:sldId id="281" r:id="rId7"/>
    <p:sldId id="277" r:id="rId8"/>
    <p:sldId id="275" r:id="rId9"/>
    <p:sldId id="276" r:id="rId10"/>
    <p:sldId id="280" r:id="rId11"/>
    <p:sldId id="278" r:id="rId12"/>
    <p:sldId id="279" r:id="rId13"/>
    <p:sldId id="284" r:id="rId14"/>
    <p:sldId id="283" r:id="rId15"/>
    <p:sldId id="285" r:id="rId16"/>
    <p:sldId id="282" r:id="rId17"/>
    <p:sldId id="286" r:id="rId18"/>
    <p:sldId id="269" r:id="rId19"/>
  </p:sldIdLst>
  <p:sldSz cx="9144000" cy="5143500" type="screen16x9"/>
  <p:notesSz cx="6858000" cy="9144000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C90"/>
    <a:srgbClr val="504F53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304" autoAdjust="0"/>
  </p:normalViewPr>
  <p:slideViewPr>
    <p:cSldViewPr showGuides="1">
      <p:cViewPr>
        <p:scale>
          <a:sx n="80" d="100"/>
          <a:sy n="80" d="100"/>
        </p:scale>
        <p:origin x="-2514" y="-109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A1331-CA2B-49D0-ABEC-99C420736C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7E9DA8-B45D-4E83-8B24-7ABFAD89DEC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3600" b="1" i="0" baseline="0" dirty="0" smtClean="0"/>
            <a:t>Импорт из стран ЕАЭС </a:t>
          </a:r>
        </a:p>
        <a:p>
          <a:pPr rtl="0">
            <a:spcAft>
              <a:spcPts val="0"/>
            </a:spcAft>
          </a:pPr>
          <a:r>
            <a:rPr lang="ru-RU" sz="3600" b="1" i="0" baseline="0" dirty="0" smtClean="0"/>
            <a:t>особенности налогообложения</a:t>
          </a:r>
          <a:br>
            <a:rPr lang="ru-RU" sz="3600" b="1" i="0" baseline="0" dirty="0" smtClean="0"/>
          </a:br>
          <a:r>
            <a:rPr lang="ru-RU" sz="3000" b="1" i="0" baseline="0" dirty="0" smtClean="0"/>
            <a:t>(порядок, сроки и формы представляемой отчетности).</a:t>
          </a:r>
        </a:p>
        <a:p>
          <a:pPr rtl="0">
            <a:spcAft>
              <a:spcPct val="35000"/>
            </a:spcAft>
          </a:pPr>
          <a:r>
            <a:rPr lang="ru-RU" sz="3000" b="1" i="0" baseline="0" dirty="0" smtClean="0"/>
            <a:t/>
          </a:r>
          <a:br>
            <a:rPr lang="ru-RU" sz="3000" b="1" i="0" baseline="0" dirty="0" smtClean="0"/>
          </a:br>
          <a:r>
            <a:rPr lang="ru-RU" sz="3600" b="1" i="0" baseline="0" dirty="0" smtClean="0"/>
            <a:t>Электронный документооборот между контрагентами.</a:t>
          </a:r>
          <a:endParaRPr lang="ru-RU" sz="3600" dirty="0"/>
        </a:p>
      </dgm:t>
    </dgm:pt>
    <dgm:pt modelId="{96ED6C77-7DCF-47B1-96E8-0CE9747BBDB5}" type="parTrans" cxnId="{FCBF0845-78FE-4AC3-B5D3-F91E48A34591}">
      <dgm:prSet/>
      <dgm:spPr/>
      <dgm:t>
        <a:bodyPr/>
        <a:lstStyle/>
        <a:p>
          <a:endParaRPr lang="ru-RU"/>
        </a:p>
      </dgm:t>
    </dgm:pt>
    <dgm:pt modelId="{5104ECB1-D486-4D4B-8D60-17E7D97AE8F1}" type="sibTrans" cxnId="{FCBF0845-78FE-4AC3-B5D3-F91E48A34591}">
      <dgm:prSet/>
      <dgm:spPr/>
      <dgm:t>
        <a:bodyPr/>
        <a:lstStyle/>
        <a:p>
          <a:endParaRPr lang="ru-RU"/>
        </a:p>
      </dgm:t>
    </dgm:pt>
    <dgm:pt modelId="{BAF03B3F-74A0-43C8-A69C-A4F6B791D4BD}" type="pres">
      <dgm:prSet presAssocID="{474A1331-CA2B-49D0-ABEC-99C420736C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BDD403-D45F-439F-9D3C-9A34B8212377}" type="pres">
      <dgm:prSet presAssocID="{A47E9DA8-B45D-4E83-8B24-7ABFAD89DEC4}" presName="hierRoot1" presStyleCnt="0">
        <dgm:presLayoutVars>
          <dgm:hierBranch val="init"/>
        </dgm:presLayoutVars>
      </dgm:prSet>
      <dgm:spPr/>
    </dgm:pt>
    <dgm:pt modelId="{6F27CBF5-9949-46EC-AABF-0BFC2D9F5FC6}" type="pres">
      <dgm:prSet presAssocID="{A47E9DA8-B45D-4E83-8B24-7ABFAD89DEC4}" presName="rootComposite1" presStyleCnt="0"/>
      <dgm:spPr/>
    </dgm:pt>
    <dgm:pt modelId="{FA6F61BA-FB66-4A65-8210-35122EDFC358}" type="pres">
      <dgm:prSet presAssocID="{A47E9DA8-B45D-4E83-8B24-7ABFAD89DEC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940327-5E60-415E-AC71-3FEF565EA78B}" type="pres">
      <dgm:prSet presAssocID="{A47E9DA8-B45D-4E83-8B24-7ABFAD89DEC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FE5A54-80E8-49A6-9777-899643DD785D}" type="pres">
      <dgm:prSet presAssocID="{A47E9DA8-B45D-4E83-8B24-7ABFAD89DEC4}" presName="hierChild2" presStyleCnt="0"/>
      <dgm:spPr/>
    </dgm:pt>
    <dgm:pt modelId="{0129A6CC-485E-4863-A878-A49B67DAE06F}" type="pres">
      <dgm:prSet presAssocID="{A47E9DA8-B45D-4E83-8B24-7ABFAD89DEC4}" presName="hierChild3" presStyleCnt="0"/>
      <dgm:spPr/>
    </dgm:pt>
  </dgm:ptLst>
  <dgm:cxnLst>
    <dgm:cxn modelId="{FCBF0845-78FE-4AC3-B5D3-F91E48A34591}" srcId="{474A1331-CA2B-49D0-ABEC-99C420736C52}" destId="{A47E9DA8-B45D-4E83-8B24-7ABFAD89DEC4}" srcOrd="0" destOrd="0" parTransId="{96ED6C77-7DCF-47B1-96E8-0CE9747BBDB5}" sibTransId="{5104ECB1-D486-4D4B-8D60-17E7D97AE8F1}"/>
    <dgm:cxn modelId="{59D164DE-0146-4455-9C2F-CE8824505F37}" type="presOf" srcId="{A47E9DA8-B45D-4E83-8B24-7ABFAD89DEC4}" destId="{89940327-5E60-415E-AC71-3FEF565EA78B}" srcOrd="1" destOrd="0" presId="urn:microsoft.com/office/officeart/2005/8/layout/orgChart1"/>
    <dgm:cxn modelId="{941CD5BC-BD3F-47A6-A156-AD9F6F0A077C}" type="presOf" srcId="{474A1331-CA2B-49D0-ABEC-99C420736C52}" destId="{BAF03B3F-74A0-43C8-A69C-A4F6B791D4BD}" srcOrd="0" destOrd="0" presId="urn:microsoft.com/office/officeart/2005/8/layout/orgChart1"/>
    <dgm:cxn modelId="{046EF68E-749A-42C0-B4EB-867E965A69C7}" type="presOf" srcId="{A47E9DA8-B45D-4E83-8B24-7ABFAD89DEC4}" destId="{FA6F61BA-FB66-4A65-8210-35122EDFC358}" srcOrd="0" destOrd="0" presId="urn:microsoft.com/office/officeart/2005/8/layout/orgChart1"/>
    <dgm:cxn modelId="{238F5B34-96AD-4165-92BE-4EB8650127DC}" type="presParOf" srcId="{BAF03B3F-74A0-43C8-A69C-A4F6B791D4BD}" destId="{F3BDD403-D45F-439F-9D3C-9A34B8212377}" srcOrd="0" destOrd="0" presId="urn:microsoft.com/office/officeart/2005/8/layout/orgChart1"/>
    <dgm:cxn modelId="{4A45735C-CAAE-4D91-85E5-9FFA9A345584}" type="presParOf" srcId="{F3BDD403-D45F-439F-9D3C-9A34B8212377}" destId="{6F27CBF5-9949-46EC-AABF-0BFC2D9F5FC6}" srcOrd="0" destOrd="0" presId="urn:microsoft.com/office/officeart/2005/8/layout/orgChart1"/>
    <dgm:cxn modelId="{51686DD0-B8D0-49BE-9E46-B4E960D71963}" type="presParOf" srcId="{6F27CBF5-9949-46EC-AABF-0BFC2D9F5FC6}" destId="{FA6F61BA-FB66-4A65-8210-35122EDFC358}" srcOrd="0" destOrd="0" presId="urn:microsoft.com/office/officeart/2005/8/layout/orgChart1"/>
    <dgm:cxn modelId="{CD897CEC-046C-4581-98AB-6EB19956E5A3}" type="presParOf" srcId="{6F27CBF5-9949-46EC-AABF-0BFC2D9F5FC6}" destId="{89940327-5E60-415E-AC71-3FEF565EA78B}" srcOrd="1" destOrd="0" presId="urn:microsoft.com/office/officeart/2005/8/layout/orgChart1"/>
    <dgm:cxn modelId="{27FAEE80-0B8C-4AB3-9C9B-B664A7CB43E0}" type="presParOf" srcId="{F3BDD403-D45F-439F-9D3C-9A34B8212377}" destId="{11FE5A54-80E8-49A6-9777-899643DD785D}" srcOrd="1" destOrd="0" presId="urn:microsoft.com/office/officeart/2005/8/layout/orgChart1"/>
    <dgm:cxn modelId="{72CAF302-1A81-4B24-8192-3D20B9101A4A}" type="presParOf" srcId="{F3BDD403-D45F-439F-9D3C-9A34B8212377}" destId="{0129A6CC-485E-4863-A878-A49B67DAE0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682A8-1D62-4A8D-9A42-72ECC7790B8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E7C18B-44FD-4D95-9FCB-B860720D33E2}">
      <dgm:prSet custT="1"/>
      <dgm:spPr/>
      <dgm:t>
        <a:bodyPr/>
        <a:lstStyle/>
        <a:p>
          <a:pPr rtl="0"/>
          <a:r>
            <a:rPr lang="ru-RU" sz="2200" b="0" i="0" baseline="0" dirty="0" smtClean="0">
              <a:latin typeface="Times New Roman" pitchFamily="18" charset="0"/>
              <a:cs typeface="Times New Roman" pitchFamily="18" charset="0"/>
            </a:rPr>
            <a:t>не своевременная сдача декларации </a:t>
          </a:r>
        </a:p>
        <a:p>
          <a:pPr rtl="0"/>
          <a:r>
            <a:rPr lang="ru-RU" sz="2200" b="0" i="0" baseline="0" dirty="0" smtClean="0">
              <a:latin typeface="Times New Roman" pitchFamily="18" charset="0"/>
              <a:cs typeface="Times New Roman" pitchFamily="18" charset="0"/>
            </a:rPr>
            <a:t>(ст.119 НК РФ)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0A12FF0-F5DF-4233-BE9D-8CFE9E9B821B}" type="parTrans" cxnId="{25F49727-882B-4164-85CD-C9318690075D}">
      <dgm:prSet/>
      <dgm:spPr/>
      <dgm:t>
        <a:bodyPr/>
        <a:lstStyle/>
        <a:p>
          <a:endParaRPr lang="ru-RU"/>
        </a:p>
      </dgm:t>
    </dgm:pt>
    <dgm:pt modelId="{401BF6B9-DFD1-4455-9CCF-F777D3E733F9}" type="sibTrans" cxnId="{25F49727-882B-4164-85CD-C9318690075D}">
      <dgm:prSet/>
      <dgm:spPr/>
      <dgm:t>
        <a:bodyPr/>
        <a:lstStyle/>
        <a:p>
          <a:endParaRPr lang="ru-RU"/>
        </a:p>
      </dgm:t>
    </dgm:pt>
    <dgm:pt modelId="{1491CB51-7BBD-452B-9115-A4AAFF2578FD}">
      <dgm:prSet custT="1"/>
      <dgm:spPr/>
      <dgm:t>
        <a:bodyPr/>
        <a:lstStyle/>
        <a:p>
          <a:pPr rtl="0"/>
          <a:r>
            <a:rPr lang="ru-RU" sz="2200" b="0" i="0" baseline="0" dirty="0" smtClean="0">
              <a:latin typeface="Times New Roman" pitchFamily="18" charset="0"/>
              <a:cs typeface="Times New Roman" pitchFamily="18" charset="0"/>
            </a:rPr>
            <a:t>неуплата или неполная уплата НДС или акцизов (ст.122 НК РФ)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FB8CDAD-3ECF-4D3A-BBBB-8D35059412AB}" type="parTrans" cxnId="{68ECEA54-FD63-4367-A76C-4DE8E071A162}">
      <dgm:prSet/>
      <dgm:spPr/>
      <dgm:t>
        <a:bodyPr/>
        <a:lstStyle/>
        <a:p>
          <a:endParaRPr lang="ru-RU"/>
        </a:p>
      </dgm:t>
    </dgm:pt>
    <dgm:pt modelId="{05414047-2A3C-4192-AF2C-2B71C49CD3AB}" type="sibTrans" cxnId="{68ECEA54-FD63-4367-A76C-4DE8E071A162}">
      <dgm:prSet/>
      <dgm:spPr/>
      <dgm:t>
        <a:bodyPr/>
        <a:lstStyle/>
        <a:p>
          <a:endParaRPr lang="ru-RU"/>
        </a:p>
      </dgm:t>
    </dgm:pt>
    <dgm:pt modelId="{14186420-1062-43A8-AFDA-0D1BE9A9FB9B}">
      <dgm:prSet custT="1"/>
      <dgm:spPr/>
      <dgm:t>
        <a:bodyPr/>
        <a:lstStyle/>
        <a:p>
          <a:pPr rtl="0"/>
          <a:r>
            <a:rPr lang="ru-RU" sz="2200" b="0" i="0" baseline="0" dirty="0" smtClean="0">
              <a:latin typeface="Times New Roman" pitchFamily="18" charset="0"/>
              <a:cs typeface="Times New Roman" pitchFamily="18" charset="0"/>
            </a:rPr>
            <a:t>непредставление обязательных документов </a:t>
          </a:r>
        </a:p>
        <a:p>
          <a:pPr rtl="0"/>
          <a:r>
            <a:rPr lang="ru-RU" sz="2200" b="0" i="0" baseline="0" dirty="0" smtClean="0">
              <a:latin typeface="Times New Roman" pitchFamily="18" charset="0"/>
              <a:cs typeface="Times New Roman" pitchFamily="18" charset="0"/>
            </a:rPr>
            <a:t>(ст.126 НК РФ)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30A3FE4-9C9D-4A9E-BE61-C8776D0D6BC4}" type="parTrans" cxnId="{1515BB90-3E50-48F0-ADC2-245B8AC53B56}">
      <dgm:prSet/>
      <dgm:spPr/>
      <dgm:t>
        <a:bodyPr/>
        <a:lstStyle/>
        <a:p>
          <a:endParaRPr lang="ru-RU"/>
        </a:p>
      </dgm:t>
    </dgm:pt>
    <dgm:pt modelId="{A5C68A8E-5B63-4F3F-B4D5-99E1BC66E416}" type="sibTrans" cxnId="{1515BB90-3E50-48F0-ADC2-245B8AC53B56}">
      <dgm:prSet/>
      <dgm:spPr/>
      <dgm:t>
        <a:bodyPr/>
        <a:lstStyle/>
        <a:p>
          <a:endParaRPr lang="ru-RU"/>
        </a:p>
      </dgm:t>
    </dgm:pt>
    <dgm:pt modelId="{78078418-0702-4222-BE81-FFAC6D6E1FD6}" type="pres">
      <dgm:prSet presAssocID="{9EF682A8-1D62-4A8D-9A42-72ECC7790B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2CB25-A908-40E5-ACF3-8E6587C1CE35}" type="pres">
      <dgm:prSet presAssocID="{9AE7C18B-44FD-4D95-9FCB-B860720D33E2}" presName="circle1" presStyleLbl="node1" presStyleIdx="0" presStyleCnt="3"/>
      <dgm:spPr/>
    </dgm:pt>
    <dgm:pt modelId="{9B08E5DE-AFAF-4B8A-AB11-3498EA88CA7A}" type="pres">
      <dgm:prSet presAssocID="{9AE7C18B-44FD-4D95-9FCB-B860720D33E2}" presName="space" presStyleCnt="0"/>
      <dgm:spPr/>
    </dgm:pt>
    <dgm:pt modelId="{0666714A-42F1-4C68-A6A2-7B69B546BE75}" type="pres">
      <dgm:prSet presAssocID="{9AE7C18B-44FD-4D95-9FCB-B860720D33E2}" presName="rect1" presStyleLbl="alignAcc1" presStyleIdx="0" presStyleCnt="3"/>
      <dgm:spPr/>
      <dgm:t>
        <a:bodyPr/>
        <a:lstStyle/>
        <a:p>
          <a:endParaRPr lang="ru-RU"/>
        </a:p>
      </dgm:t>
    </dgm:pt>
    <dgm:pt modelId="{A6033154-0DF7-45F2-901B-C9807BB5ABC0}" type="pres">
      <dgm:prSet presAssocID="{1491CB51-7BBD-452B-9115-A4AAFF2578FD}" presName="vertSpace2" presStyleLbl="node1" presStyleIdx="0" presStyleCnt="3"/>
      <dgm:spPr/>
    </dgm:pt>
    <dgm:pt modelId="{67932735-57E4-46A1-9CBF-ACA405154A1A}" type="pres">
      <dgm:prSet presAssocID="{1491CB51-7BBD-452B-9115-A4AAFF2578FD}" presName="circle2" presStyleLbl="node1" presStyleIdx="1" presStyleCnt="3"/>
      <dgm:spPr/>
    </dgm:pt>
    <dgm:pt modelId="{4E99B79C-CE26-408C-B15B-EEA23512F4AC}" type="pres">
      <dgm:prSet presAssocID="{1491CB51-7BBD-452B-9115-A4AAFF2578FD}" presName="rect2" presStyleLbl="alignAcc1" presStyleIdx="1" presStyleCnt="3"/>
      <dgm:spPr/>
      <dgm:t>
        <a:bodyPr/>
        <a:lstStyle/>
        <a:p>
          <a:endParaRPr lang="ru-RU"/>
        </a:p>
      </dgm:t>
    </dgm:pt>
    <dgm:pt modelId="{133FC397-A92A-42A3-9223-642ABC8F3864}" type="pres">
      <dgm:prSet presAssocID="{14186420-1062-43A8-AFDA-0D1BE9A9FB9B}" presName="vertSpace3" presStyleLbl="node1" presStyleIdx="1" presStyleCnt="3"/>
      <dgm:spPr/>
    </dgm:pt>
    <dgm:pt modelId="{AE4D52B9-40FC-484F-AD89-05F97E87D521}" type="pres">
      <dgm:prSet presAssocID="{14186420-1062-43A8-AFDA-0D1BE9A9FB9B}" presName="circle3" presStyleLbl="node1" presStyleIdx="2" presStyleCnt="3"/>
      <dgm:spPr/>
    </dgm:pt>
    <dgm:pt modelId="{364B68ED-076C-4076-BD51-C2F35E612A20}" type="pres">
      <dgm:prSet presAssocID="{14186420-1062-43A8-AFDA-0D1BE9A9FB9B}" presName="rect3" presStyleLbl="alignAcc1" presStyleIdx="2" presStyleCnt="3"/>
      <dgm:spPr/>
      <dgm:t>
        <a:bodyPr/>
        <a:lstStyle/>
        <a:p>
          <a:endParaRPr lang="ru-RU"/>
        </a:p>
      </dgm:t>
    </dgm:pt>
    <dgm:pt modelId="{E4C32F93-BBAB-4269-A563-3D9817B5EFBC}" type="pres">
      <dgm:prSet presAssocID="{9AE7C18B-44FD-4D95-9FCB-B860720D33E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25360-1904-49F2-A373-E2FAE7D681D1}" type="pres">
      <dgm:prSet presAssocID="{1491CB51-7BBD-452B-9115-A4AAFF2578F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EA9EE-F122-452C-B81D-AE118BBA60D9}" type="pres">
      <dgm:prSet presAssocID="{14186420-1062-43A8-AFDA-0D1BE9A9FB9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88507-9828-4AC8-A264-CE6D5324844C}" type="presOf" srcId="{14186420-1062-43A8-AFDA-0D1BE9A9FB9B}" destId="{E63EA9EE-F122-452C-B81D-AE118BBA60D9}" srcOrd="1" destOrd="0" presId="urn:microsoft.com/office/officeart/2005/8/layout/target3"/>
    <dgm:cxn modelId="{198F304D-DE9C-498F-9C59-ADE62EF99560}" type="presOf" srcId="{14186420-1062-43A8-AFDA-0D1BE9A9FB9B}" destId="{364B68ED-076C-4076-BD51-C2F35E612A20}" srcOrd="0" destOrd="0" presId="urn:microsoft.com/office/officeart/2005/8/layout/target3"/>
    <dgm:cxn modelId="{466527A8-B739-400F-8E7D-0609D053337C}" type="presOf" srcId="{9EF682A8-1D62-4A8D-9A42-72ECC7790B8E}" destId="{78078418-0702-4222-BE81-FFAC6D6E1FD6}" srcOrd="0" destOrd="0" presId="urn:microsoft.com/office/officeart/2005/8/layout/target3"/>
    <dgm:cxn modelId="{03CFAEAB-CEE8-469A-B5D4-189307388648}" type="presOf" srcId="{9AE7C18B-44FD-4D95-9FCB-B860720D33E2}" destId="{0666714A-42F1-4C68-A6A2-7B69B546BE75}" srcOrd="0" destOrd="0" presId="urn:microsoft.com/office/officeart/2005/8/layout/target3"/>
    <dgm:cxn modelId="{68ECEA54-FD63-4367-A76C-4DE8E071A162}" srcId="{9EF682A8-1D62-4A8D-9A42-72ECC7790B8E}" destId="{1491CB51-7BBD-452B-9115-A4AAFF2578FD}" srcOrd="1" destOrd="0" parTransId="{6FB8CDAD-3ECF-4D3A-BBBB-8D35059412AB}" sibTransId="{05414047-2A3C-4192-AF2C-2B71C49CD3AB}"/>
    <dgm:cxn modelId="{25F49727-882B-4164-85CD-C9318690075D}" srcId="{9EF682A8-1D62-4A8D-9A42-72ECC7790B8E}" destId="{9AE7C18B-44FD-4D95-9FCB-B860720D33E2}" srcOrd="0" destOrd="0" parTransId="{50A12FF0-F5DF-4233-BE9D-8CFE9E9B821B}" sibTransId="{401BF6B9-DFD1-4455-9CCF-F777D3E733F9}"/>
    <dgm:cxn modelId="{1515BB90-3E50-48F0-ADC2-245B8AC53B56}" srcId="{9EF682A8-1D62-4A8D-9A42-72ECC7790B8E}" destId="{14186420-1062-43A8-AFDA-0D1BE9A9FB9B}" srcOrd="2" destOrd="0" parTransId="{230A3FE4-9C9D-4A9E-BE61-C8776D0D6BC4}" sibTransId="{A5C68A8E-5B63-4F3F-B4D5-99E1BC66E416}"/>
    <dgm:cxn modelId="{796666EE-1A3F-4325-8AA7-6E335E58DE00}" type="presOf" srcId="{1491CB51-7BBD-452B-9115-A4AAFF2578FD}" destId="{4E99B79C-CE26-408C-B15B-EEA23512F4AC}" srcOrd="0" destOrd="0" presId="urn:microsoft.com/office/officeart/2005/8/layout/target3"/>
    <dgm:cxn modelId="{C751102D-3FEE-416B-8AF6-BE64A2B4517B}" type="presOf" srcId="{1491CB51-7BBD-452B-9115-A4AAFF2578FD}" destId="{8F825360-1904-49F2-A373-E2FAE7D681D1}" srcOrd="1" destOrd="0" presId="urn:microsoft.com/office/officeart/2005/8/layout/target3"/>
    <dgm:cxn modelId="{DC2C9574-F455-444E-AE71-7D946EEDE937}" type="presOf" srcId="{9AE7C18B-44FD-4D95-9FCB-B860720D33E2}" destId="{E4C32F93-BBAB-4269-A563-3D9817B5EFBC}" srcOrd="1" destOrd="0" presId="urn:microsoft.com/office/officeart/2005/8/layout/target3"/>
    <dgm:cxn modelId="{33FA803B-B182-4F50-B3FA-1CFC42D8D8A9}" type="presParOf" srcId="{78078418-0702-4222-BE81-FFAC6D6E1FD6}" destId="{C5B2CB25-A908-40E5-ACF3-8E6587C1CE35}" srcOrd="0" destOrd="0" presId="urn:microsoft.com/office/officeart/2005/8/layout/target3"/>
    <dgm:cxn modelId="{AE054491-E9BA-4036-BB01-A139C0EB344E}" type="presParOf" srcId="{78078418-0702-4222-BE81-FFAC6D6E1FD6}" destId="{9B08E5DE-AFAF-4B8A-AB11-3498EA88CA7A}" srcOrd="1" destOrd="0" presId="urn:microsoft.com/office/officeart/2005/8/layout/target3"/>
    <dgm:cxn modelId="{3B3F9272-4CD1-4310-AD14-D9ADB6AC2394}" type="presParOf" srcId="{78078418-0702-4222-BE81-FFAC6D6E1FD6}" destId="{0666714A-42F1-4C68-A6A2-7B69B546BE75}" srcOrd="2" destOrd="0" presId="urn:microsoft.com/office/officeart/2005/8/layout/target3"/>
    <dgm:cxn modelId="{D6CA8523-D691-4BBF-AAEA-1A6DF4B7ACE3}" type="presParOf" srcId="{78078418-0702-4222-BE81-FFAC6D6E1FD6}" destId="{A6033154-0DF7-45F2-901B-C9807BB5ABC0}" srcOrd="3" destOrd="0" presId="urn:microsoft.com/office/officeart/2005/8/layout/target3"/>
    <dgm:cxn modelId="{6109E0D4-4B29-4685-B580-E6DEEC0C5912}" type="presParOf" srcId="{78078418-0702-4222-BE81-FFAC6D6E1FD6}" destId="{67932735-57E4-46A1-9CBF-ACA405154A1A}" srcOrd="4" destOrd="0" presId="urn:microsoft.com/office/officeart/2005/8/layout/target3"/>
    <dgm:cxn modelId="{271D9F9B-88D7-4687-AEAC-7509D15ABBF7}" type="presParOf" srcId="{78078418-0702-4222-BE81-FFAC6D6E1FD6}" destId="{4E99B79C-CE26-408C-B15B-EEA23512F4AC}" srcOrd="5" destOrd="0" presId="urn:microsoft.com/office/officeart/2005/8/layout/target3"/>
    <dgm:cxn modelId="{527FEB47-6EA8-41BC-99CB-BC7A7CDE4C0A}" type="presParOf" srcId="{78078418-0702-4222-BE81-FFAC6D6E1FD6}" destId="{133FC397-A92A-42A3-9223-642ABC8F3864}" srcOrd="6" destOrd="0" presId="urn:microsoft.com/office/officeart/2005/8/layout/target3"/>
    <dgm:cxn modelId="{7230E26F-8516-43FD-83D1-F0845791FBBF}" type="presParOf" srcId="{78078418-0702-4222-BE81-FFAC6D6E1FD6}" destId="{AE4D52B9-40FC-484F-AD89-05F97E87D521}" srcOrd="7" destOrd="0" presId="urn:microsoft.com/office/officeart/2005/8/layout/target3"/>
    <dgm:cxn modelId="{2A23CE92-AD67-4229-A4C8-E2469FDF5B9D}" type="presParOf" srcId="{78078418-0702-4222-BE81-FFAC6D6E1FD6}" destId="{364B68ED-076C-4076-BD51-C2F35E612A20}" srcOrd="8" destOrd="0" presId="urn:microsoft.com/office/officeart/2005/8/layout/target3"/>
    <dgm:cxn modelId="{A677A495-3D38-40C5-A6EF-CA1E8239904C}" type="presParOf" srcId="{78078418-0702-4222-BE81-FFAC6D6E1FD6}" destId="{E4C32F93-BBAB-4269-A563-3D9817B5EFBC}" srcOrd="9" destOrd="0" presId="urn:microsoft.com/office/officeart/2005/8/layout/target3"/>
    <dgm:cxn modelId="{0A2CCB62-23B6-4C78-97EB-70C55A06071F}" type="presParOf" srcId="{78078418-0702-4222-BE81-FFAC6D6E1FD6}" destId="{8F825360-1904-49F2-A373-E2FAE7D681D1}" srcOrd="10" destOrd="0" presId="urn:microsoft.com/office/officeart/2005/8/layout/target3"/>
    <dgm:cxn modelId="{2F98A8BD-8CDA-4B99-9A14-8F93499CEDB6}" type="presParOf" srcId="{78078418-0702-4222-BE81-FFAC6D6E1FD6}" destId="{E63EA9EE-F122-452C-B81D-AE118BBA60D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F61BA-FB66-4A65-8210-35122EDFC358}">
      <dsp:nvSpPr>
        <dsp:cNvPr id="0" name=""/>
        <dsp:cNvSpPr/>
      </dsp:nvSpPr>
      <dsp:spPr>
        <a:xfrm>
          <a:off x="920" y="17501"/>
          <a:ext cx="7538309" cy="3769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i="0" kern="1200" baseline="0" dirty="0" smtClean="0"/>
            <a:t>Импорт из стран ЕАЭС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i="0" kern="1200" baseline="0" dirty="0" smtClean="0"/>
            <a:t>особенности налогообложения</a:t>
          </a:r>
          <a:br>
            <a:rPr lang="ru-RU" sz="3600" b="1" i="0" kern="1200" baseline="0" dirty="0" smtClean="0"/>
          </a:br>
          <a:r>
            <a:rPr lang="ru-RU" sz="3000" b="1" i="0" kern="1200" baseline="0" dirty="0" smtClean="0"/>
            <a:t>(порядок, сроки и формы представляемой отчетности).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baseline="0" dirty="0" smtClean="0"/>
            <a:t/>
          </a:r>
          <a:br>
            <a:rPr lang="ru-RU" sz="3000" b="1" i="0" kern="1200" baseline="0" dirty="0" smtClean="0"/>
          </a:br>
          <a:r>
            <a:rPr lang="ru-RU" sz="3600" b="1" i="0" kern="1200" baseline="0" dirty="0" smtClean="0"/>
            <a:t>Электронный документооборот между контрагентами.</a:t>
          </a:r>
          <a:endParaRPr lang="ru-RU" sz="3600" kern="1200" dirty="0"/>
        </a:p>
      </dsp:txBody>
      <dsp:txXfrm>
        <a:off x="920" y="17501"/>
        <a:ext cx="7538309" cy="3769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2CB25-A908-40E5-ACF3-8E6587C1CE35}">
      <dsp:nvSpPr>
        <dsp:cNvPr id="0" name=""/>
        <dsp:cNvSpPr/>
      </dsp:nvSpPr>
      <dsp:spPr>
        <a:xfrm>
          <a:off x="0" y="0"/>
          <a:ext cx="3178969" cy="317896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6714A-42F1-4C68-A6A2-7B69B546BE75}">
      <dsp:nvSpPr>
        <dsp:cNvPr id="0" name=""/>
        <dsp:cNvSpPr/>
      </dsp:nvSpPr>
      <dsp:spPr>
        <a:xfrm>
          <a:off x="1589484" y="0"/>
          <a:ext cx="6431763" cy="31789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baseline="0" dirty="0" smtClean="0">
              <a:latin typeface="Times New Roman" pitchFamily="18" charset="0"/>
              <a:cs typeface="Times New Roman" pitchFamily="18" charset="0"/>
            </a:rPr>
            <a:t>не своевременная сдача декларации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baseline="0" dirty="0" smtClean="0">
              <a:latin typeface="Times New Roman" pitchFamily="18" charset="0"/>
              <a:cs typeface="Times New Roman" pitchFamily="18" charset="0"/>
            </a:rPr>
            <a:t>(ст.119 НК РФ)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9484" y="0"/>
        <a:ext cx="6431763" cy="953692"/>
      </dsp:txXfrm>
    </dsp:sp>
    <dsp:sp modelId="{67932735-57E4-46A1-9CBF-ACA405154A1A}">
      <dsp:nvSpPr>
        <dsp:cNvPr id="0" name=""/>
        <dsp:cNvSpPr/>
      </dsp:nvSpPr>
      <dsp:spPr>
        <a:xfrm>
          <a:off x="556320" y="953692"/>
          <a:ext cx="2066327" cy="20663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9B79C-CE26-408C-B15B-EEA23512F4AC}">
      <dsp:nvSpPr>
        <dsp:cNvPr id="0" name=""/>
        <dsp:cNvSpPr/>
      </dsp:nvSpPr>
      <dsp:spPr>
        <a:xfrm>
          <a:off x="1589484" y="953692"/>
          <a:ext cx="6431763" cy="2066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baseline="0" dirty="0" smtClean="0">
              <a:latin typeface="Times New Roman" pitchFamily="18" charset="0"/>
              <a:cs typeface="Times New Roman" pitchFamily="18" charset="0"/>
            </a:rPr>
            <a:t>неуплата или неполная уплата НДС или акцизов (ст.122 НК РФ)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9484" y="953692"/>
        <a:ext cx="6431763" cy="953689"/>
      </dsp:txXfrm>
    </dsp:sp>
    <dsp:sp modelId="{AE4D52B9-40FC-484F-AD89-05F97E87D521}">
      <dsp:nvSpPr>
        <dsp:cNvPr id="0" name=""/>
        <dsp:cNvSpPr/>
      </dsp:nvSpPr>
      <dsp:spPr>
        <a:xfrm>
          <a:off x="1112639" y="1907382"/>
          <a:ext cx="953689" cy="9536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B68ED-076C-4076-BD51-C2F35E612A20}">
      <dsp:nvSpPr>
        <dsp:cNvPr id="0" name=""/>
        <dsp:cNvSpPr/>
      </dsp:nvSpPr>
      <dsp:spPr>
        <a:xfrm>
          <a:off x="1589484" y="1907382"/>
          <a:ext cx="6431763" cy="953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baseline="0" dirty="0" smtClean="0">
              <a:latin typeface="Times New Roman" pitchFamily="18" charset="0"/>
              <a:cs typeface="Times New Roman" pitchFamily="18" charset="0"/>
            </a:rPr>
            <a:t>непредставление обязательных документов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baseline="0" dirty="0" smtClean="0">
              <a:latin typeface="Times New Roman" pitchFamily="18" charset="0"/>
              <a:cs typeface="Times New Roman" pitchFamily="18" charset="0"/>
            </a:rPr>
            <a:t>(ст.126 НК РФ)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9484" y="1907382"/>
        <a:ext cx="6431763" cy="95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1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350D2-9FEF-2045-83AC-B6B6057AC9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9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3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4706796"/>
            <a:ext cx="951140" cy="273844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272F5-2C8E-479F-D2EC-5E1CEFD9C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8672" y="3113532"/>
            <a:ext cx="5406656" cy="441982"/>
          </a:xfrm>
        </p:spPr>
        <p:txBody>
          <a:bodyPr anchor="t">
            <a:normAutofit/>
          </a:bodyPr>
          <a:lstStyle>
            <a:lvl1pPr algn="ctr">
              <a:defRPr sz="2600" b="0" i="0" baseline="0">
                <a:solidFill>
                  <a:srgbClr val="EEF1F7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31422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ветлы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4706796"/>
            <a:ext cx="951140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D45CEC1-2C54-EEF0-2DFC-07A902B941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1462" y="2735744"/>
            <a:ext cx="6522893" cy="332122"/>
          </a:xfrm>
        </p:spPr>
        <p:txBody>
          <a:bodyPr anchor="t">
            <a:normAutofit/>
          </a:bodyPr>
          <a:lstStyle>
            <a:lvl1pPr algn="ctr">
              <a:defRPr sz="1900" b="0" i="0" baseline="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A058BB9-6520-1CD9-404B-DA4BF243E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1462" y="3067867"/>
            <a:ext cx="6522893" cy="4090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xmlns="" id="{E4BFCDE1-ADDD-AF20-0BB3-A92BE6153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7538" y="3877631"/>
            <a:ext cx="3787487" cy="27384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 b="1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:a16="http://schemas.microsoft.com/office/drawing/2014/main" xmlns="" id="{1A1284CB-F6EA-3C51-3AF8-02B6B88B34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7538" y="4151475"/>
            <a:ext cx="3787487" cy="55532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 b="0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9936004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DF41B0-AC7C-2142-79A2-898FF8B9B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20693074">
            <a:off x="-2614424" y="885793"/>
            <a:ext cx="9961008" cy="95722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9145" y="291770"/>
            <a:ext cx="549080" cy="627521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4706796"/>
            <a:ext cx="951140" cy="273844"/>
          </a:xfr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75D1E865-0299-0CD2-E90F-A892366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423777"/>
            <a:ext cx="7462157" cy="791392"/>
          </a:xfrm>
        </p:spPr>
        <p:txBody>
          <a:bodyPr anchor="t">
            <a:normAutofit/>
          </a:bodyPr>
          <a:lstStyle>
            <a:lvl1pPr algn="l">
              <a:defRPr sz="26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577853A8-E490-9E4E-957F-6AB1BC75CC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28" y="1471612"/>
            <a:ext cx="8021248" cy="3178969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66788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5" r:id="rId16"/>
    <p:sldLayoutId id="2147483666" r:id="rId17"/>
    <p:sldLayoutId id="2147483667" r:id="rId18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QUEST&amp;n=173814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515317&amp;dst=100162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95002&amp;dst=100366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76082&amp;dst=104311" TargetMode="External"/><Relationship Id="rId2" Type="http://schemas.openxmlformats.org/officeDocument/2006/relationships/hyperlink" Target="https://www.nalog.ru/rn77/program/5961286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login.consultant.ru/link/?req=doc&amp;base=LAW&amp;n=476082&amp;dst=1043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B35767-270B-8BEF-D65E-25F2B158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DC76119-8D5E-CFE9-B4C9-DBA622E9B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B4423E-5ED2-3369-8EBD-01328D66D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A19BA4-DDD9-0A4A-2791-7E08B88A4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Наталья Шаповалова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F8F61FE-5744-27B7-BF0D-4B956C9F0D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Заместитель начальника отдела </a:t>
            </a:r>
          </a:p>
          <a:p>
            <a:r>
              <a:rPr lang="ru-RU" dirty="0" smtClean="0"/>
              <a:t>камерального контроля НДС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82565F9-05DC-0467-ADC8-B7303DCCCC9B}"/>
              </a:ext>
            </a:extLst>
          </p:cNvPr>
          <p:cNvSpPr/>
          <p:nvPr/>
        </p:nvSpPr>
        <p:spPr>
          <a:xfrm>
            <a:off x="6107588" y="3517718"/>
            <a:ext cx="1303637" cy="13036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8E6246-152C-5E46-74F4-868F5AC52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927" y="1401298"/>
            <a:ext cx="1026146" cy="1172739"/>
          </a:xfrm>
          <a:prstGeom prst="rect">
            <a:avLst/>
          </a:prstGeom>
          <a:ln>
            <a:noFill/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7DF8136-247D-5CCA-C356-C79924654FC9}"/>
              </a:ext>
            </a:extLst>
          </p:cNvPr>
          <p:cNvCxnSpPr>
            <a:cxnSpLocks/>
          </p:cNvCxnSpPr>
          <p:nvPr/>
        </p:nvCxnSpPr>
        <p:spPr>
          <a:xfrm>
            <a:off x="1541808" y="3399183"/>
            <a:ext cx="60603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5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обязательства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900" b="1" spc="300" dirty="0">
                <a:latin typeface="Times New Roman" pitchFamily="18" charset="0"/>
                <a:cs typeface="Times New Roman" pitchFamily="18" charset="0"/>
              </a:rPr>
              <a:t>Уплата </a:t>
            </a:r>
            <a:r>
              <a:rPr lang="ru-RU" sz="1900" b="1" spc="300" dirty="0" smtClean="0">
                <a:latin typeface="Times New Roman" pitchFamily="18" charset="0"/>
                <a:cs typeface="Times New Roman" pitchFamily="18" charset="0"/>
              </a:rPr>
              <a:t>акцизов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/>
              <a:t>Акцизы уплачиваются при ввозе подакцизных </a:t>
            </a:r>
            <a:r>
              <a:rPr lang="ru-RU" sz="2000" dirty="0" smtClean="0"/>
              <a:t>товаров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/>
              <a:t>Срок уплаты акцизов – не позднее 28-го числа месяца, следующего за истекшим налоговым периодом, если иное не предусмотрено статьей 204 НК РФ.</a:t>
            </a:r>
            <a:endParaRPr lang="ru-RU" sz="1900" b="1" spc="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6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Статистическая форма учета перемещения товаров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требуется для отчетности перед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таможней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постановлением Правительства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19.06.2020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891)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предоставляется в электронном формате, подписанный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УКЭП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сдачи – не позднее 10 рабочих дней следующего календарного месяца после получения товара</a:t>
            </a:r>
          </a:p>
        </p:txBody>
      </p:sp>
    </p:spTree>
    <p:extLst>
      <p:ext uri="{BB962C8B-B14F-4D97-AF65-F5344CB8AC3E}">
        <p14:creationId xmlns:p14="http://schemas.microsoft.com/office/powerpoint/2010/main" val="375367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Вычет НДС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Уплаченный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импорте из ЕАЭС налог можно принять 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вычету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/>
              <a:t>принять </a:t>
            </a:r>
            <a:r>
              <a:rPr lang="ru-RU" sz="2000" dirty="0"/>
              <a:t>товар к учету;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/>
              <a:t>иметь </a:t>
            </a:r>
            <a:r>
              <a:rPr lang="ru-RU" sz="2000" dirty="0"/>
              <a:t>документы, подтверждающие фактическую уплату налога при ввозе </a:t>
            </a:r>
            <a:r>
              <a:rPr lang="ru-RU" sz="2000" dirty="0" smtClean="0"/>
              <a:t>товаров;</a:t>
            </a:r>
            <a:endParaRPr lang="ru-RU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/>
              <a:t>использовать </a:t>
            </a:r>
            <a:r>
              <a:rPr lang="ru-RU" sz="2000" dirty="0"/>
              <a:t>импортированные товары в облагаемых НДС </a:t>
            </a:r>
            <a:r>
              <a:rPr lang="ru-RU" sz="2000" dirty="0" smtClean="0"/>
              <a:t>операциях.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0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нарушение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35580"/>
              </p:ext>
            </p:extLst>
          </p:nvPr>
        </p:nvGraphicFramePr>
        <p:xfrm>
          <a:off x="473528" y="1471612"/>
          <a:ext cx="8021248" cy="317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07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с 2026 года при импорте из стран ЕАЭС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авансовый НДС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НДС 22%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электронная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 подтверждения ожидание поставки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товара (СПОТ)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7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документооборот между контрагентами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Упростить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бизнесом.</a:t>
            </a:r>
          </a:p>
          <a:p>
            <a:r>
              <a:rPr lang="ru-RU" sz="2500" b="1" dirty="0"/>
              <a:t>Основные задачи</a:t>
            </a:r>
            <a:r>
              <a:rPr lang="ru-RU" sz="2500" b="1" dirty="0" smtClean="0"/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Создание условий для добровольного перехода бизнеса на </a:t>
            </a:r>
            <a:r>
              <a:rPr lang="ru-RU" sz="2000" dirty="0" smtClean="0"/>
              <a:t>ЭДО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Унификация форматов </a:t>
            </a:r>
            <a:r>
              <a:rPr lang="ru-RU" sz="2000" dirty="0" smtClean="0"/>
              <a:t>документов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Интеграция с международными </a:t>
            </a:r>
            <a:r>
              <a:rPr lang="ru-RU" sz="2000" dirty="0" smtClean="0"/>
              <a:t>системами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Принцип разового представления документов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документооборот между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контрагентами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2000" dirty="0"/>
              <a:t>подтверждение нулевой ставки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Прослеживаемость товаров (присвоение РНТП)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01.07.2021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1110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2000" dirty="0"/>
              <a:t>требование к электронным </a:t>
            </a:r>
            <a:r>
              <a:rPr lang="ru-RU" sz="2000" dirty="0" smtClean="0"/>
              <a:t>документам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письмо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ФНС России от 11.12.2017 N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ЕД-4-15/25048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письмо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ФНС России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12.04.2021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ЕА-4-26/4872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@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6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документооборот между контрагентами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Формализованные документы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УПД, счета-фактуры, акты)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предоставляться в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XML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-формате, утверждённом ФНС.</a:t>
            </a:r>
          </a:p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Неформализованные документы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(Договоры, письма, коммерческие предложения)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формате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DOCX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требуют квалифицированной электронной подписи.</a:t>
            </a:r>
          </a:p>
        </p:txBody>
      </p:sp>
    </p:spTree>
    <p:extLst>
      <p:ext uri="{BB962C8B-B14F-4D97-AF65-F5344CB8AC3E}">
        <p14:creationId xmlns:p14="http://schemas.microsoft.com/office/powerpoint/2010/main" val="257845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2940097-1F21-22E6-8D5B-6198A89A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A5A5122-8317-6070-1815-D0DAEF415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F83003-4ECB-79C1-6075-A9E5F38DD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13" y="1537130"/>
            <a:ext cx="1174775" cy="13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8836025"/>
              </p:ext>
            </p:extLst>
          </p:nvPr>
        </p:nvGraphicFramePr>
        <p:xfrm>
          <a:off x="395537" y="423776"/>
          <a:ext cx="7540150" cy="380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4227934"/>
            <a:ext cx="8099240" cy="42264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33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Какие страны входят в ЕАЭС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Беларусь, Республика Казахстан и Российская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Федерация</a:t>
            </a:r>
          </a:p>
          <a:p>
            <a:pPr algn="ctr"/>
            <a:r>
              <a:rPr lang="ru-RU" dirty="0" smtClean="0"/>
              <a:t> (</a:t>
            </a:r>
            <a:r>
              <a:rPr lang="ru-RU" dirty="0"/>
              <a:t>ДОГОВОР О ЕВРАЗИЙСКОМ ЭКОНОМИЧЕСКОМ СОЮЗЕ (Астана, 29 мая 2014 года 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Армения</a:t>
            </a:r>
          </a:p>
          <a:p>
            <a:pPr algn="ctr"/>
            <a:r>
              <a:rPr lang="ru-RU" dirty="0" smtClean="0"/>
              <a:t>ДОГОВОР </a:t>
            </a:r>
            <a:r>
              <a:rPr lang="ru-RU" dirty="0"/>
              <a:t>О ПРИСОЕДИНЕНИИ РЕСПУБЛИКИ АРМЕНИЯ К ДОГОВОРУ О ЕВРАЗИЙСКОМ ЭКОНОМИЧЕСКОМ СОЮЗЕ ОТ 29 МАЯ 2014 ГОДА (Минск, 10 октября 2014 года)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Кыргызская Республика</a:t>
            </a:r>
          </a:p>
          <a:p>
            <a:pPr algn="ctr"/>
            <a:r>
              <a:rPr lang="ru-RU" dirty="0"/>
              <a:t>ДОГОВОР О ПРИСОЕДИНЕНИИ КЫРГЫЗСКОЙ РЕСПУБЛИКИ К ДОГОВОРУ О ЕВРАЗИЙСКОМ ЭКОНОМИЧЕСКОМ СОЮЗЕ ОТ 29 МАЯ 2014 ГОДА (Москва, 23 декабря 2014 года)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31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Ввоз товаров из </a:t>
            </a:r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 ЕАЭС </a:t>
            </a:r>
            <a:r>
              <a:rPr lang="ru-RU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Россию имеет ряд особенностей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Статья 25 Договора о ЕАЭС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пункт1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В рамках таможенного союза государств-членов: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функционирует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внутренний рынок товаров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28600" indent="-228600">
              <a:buAutoNum type="arabicParenR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2) применяются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2"/>
              </a:rPr>
              <a:t>Единый таможенный тариф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Евразийского экономического союза и иные единые меры регулирования внешней торговли товарами с третьими сторонами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3) действует единый режим торговли товарами в отношениях с третьими сторонами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4) осуществляется единое таможенное регулирование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5) осуществляется свободное перемещение товаров между территориями государств-членов без применения таможенного декларирования и государственного контроля (транспортного, санитарно-эпидемиологического, ветеринарного, карантинного фитосанитарного), за исключением случаев, предусмотренных настоящим Договором.</a:t>
            </a:r>
          </a:p>
        </p:txBody>
      </p:sp>
    </p:spTree>
    <p:extLst>
      <p:ext uri="{BB962C8B-B14F-4D97-AF65-F5344CB8AC3E}">
        <p14:creationId xmlns:p14="http://schemas.microsoft.com/office/powerpoint/2010/main" val="74581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423776"/>
            <a:ext cx="7462157" cy="3876165"/>
          </a:xfrm>
        </p:spPr>
        <p:txBody>
          <a:bodyPr/>
          <a:lstStyle/>
          <a:p>
            <a:pPr algn="just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Валютный 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между членами Таможенного союза </a:t>
            </a:r>
            <a:r>
              <a:rPr lang="ru-RU" u="sng" dirty="0"/>
              <a:t>не отменен</a:t>
            </a:r>
            <a:r>
              <a:rPr lang="ru-RU" dirty="0"/>
              <a:t>.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  <a:hlinkClick r:id="rId2"/>
              </a:rPr>
              <a:t>п. 2 ч. 2 ст. 24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Федерального закона от 10.12.2003 N 173-ФЗ "О валютном регулировании и валютном контроле".</a:t>
            </a:r>
          </a:p>
        </p:txBody>
      </p:sp>
    </p:spTree>
    <p:extLst>
      <p:ext uri="{BB962C8B-B14F-4D97-AF65-F5344CB8AC3E}">
        <p14:creationId xmlns:p14="http://schemas.microsoft.com/office/powerpoint/2010/main" val="196263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423776"/>
            <a:ext cx="7462157" cy="387616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Обязанность уплаты косвенных налогов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spc="-150" dirty="0" smtClean="0">
                <a:latin typeface="Times New Roman" pitchFamily="18" charset="0"/>
                <a:cs typeface="Times New Roman" pitchFamily="18" charset="0"/>
              </a:rPr>
              <a:t>Юридические лица и Индивидуальные предприниматели - </a:t>
            </a:r>
            <a:r>
              <a:rPr lang="ru-RU" sz="2000" dirty="0" smtClean="0"/>
              <a:t>импортеры, </a:t>
            </a:r>
            <a:r>
              <a:rPr lang="ru-RU" sz="2000" dirty="0"/>
              <a:t>включая тех, кто освобожден от уплаты НДС по ст.145 НК РФ или применяет специальные налоговые режимы (УСН, ЕСХ, ПСН</a:t>
            </a:r>
            <a:r>
              <a:rPr lang="ru-RU" sz="2000" dirty="0" smtClean="0"/>
              <a:t>)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С 2025 года российские посредник, реализующие товары иностранного доверителя (комитента, принципала) из ЕАЭС российским покупателям, так же обязаны уплачивать ввозной НДС</a:t>
            </a:r>
            <a:endParaRPr lang="ru-RU" sz="2000" dirty="0"/>
          </a:p>
          <a:p>
            <a:pPr algn="just"/>
            <a:endParaRPr lang="ru-RU" sz="2000" b="1" spc="-1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8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Ввоз товаров из стран ЕАЭС на территорию Российской Федерации регламентируется 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/>
              <a:t>ДОГОВОР О ЕВРАЗИЙСКОМ ЭКОНОМИЧЕСКОМ СОЮЗЕ </a:t>
            </a:r>
            <a:r>
              <a:rPr lang="ru-RU" sz="1400" b="1" dirty="0" smtClean="0"/>
              <a:t>;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/>
              <a:t>ТАМОЖЕННЫЙ КОДЕКС ЕВРАЗИЙСКОГО ЭКОНОМИЧЕСКОГО СОЮЗА </a:t>
            </a:r>
            <a:endParaRPr lang="ru-RU" sz="1400" b="1" dirty="0" smtClean="0"/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/>
              <a:t>ПРОТОКОЛ О ПОРЯДКЕ ВЗИМАНИЯ КОСВЕННЫХ НАЛОГОВ И МЕХАНИЗМЕ КОНТРОЛЯ ЗА ИХ УПЛАТОЙ ПРИ ЭКСПОРТЕ И ИМПОРТЕ ТОВАРОВ, ВЫПОЛНЕНИИ РАБОТ, ОКАЗАНИИ УСЛУГ </a:t>
            </a:r>
          </a:p>
        </p:txBody>
      </p:sp>
    </p:spTree>
    <p:extLst>
      <p:ext uri="{BB962C8B-B14F-4D97-AF65-F5344CB8AC3E}">
        <p14:creationId xmlns:p14="http://schemas.microsoft.com/office/powerpoint/2010/main" val="3000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обязательства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spc="600" dirty="0" smtClean="0">
                <a:latin typeface="Times New Roman" pitchFamily="18" charset="0"/>
                <a:cs typeface="Times New Roman" pitchFamily="18" charset="0"/>
              </a:rPr>
              <a:t>Уплата </a:t>
            </a:r>
            <a:r>
              <a:rPr lang="ru-RU" sz="2000" b="1" spc="600" dirty="0">
                <a:latin typeface="Times New Roman" pitchFamily="18" charset="0"/>
                <a:cs typeface="Times New Roman" pitchFamily="18" charset="0"/>
              </a:rPr>
              <a:t>НДС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ставка НДС зависит от вида товара и может составлять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20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sz="1400" b="1" u="sng" dirty="0"/>
              <a:t>ВНИМАНИЕ!!!!!</a:t>
            </a:r>
            <a:endParaRPr lang="ru-RU" sz="1400" dirty="0"/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налогоплательщиков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УСН,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пониженные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ставки НДС не применяются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ввозе товаров на территорию Российской Федерации, в том числе из стран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ЕАЭС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Срок уплаты – не позднее 20-го числа месяца, следующего за месяцем принятия товаров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учёт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декларация по косвенным налогам (по налогу на добавленную стоимость и акцизам) при импорте товаров на территорию Российской Федерации с территории государств - членов таможенного союза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(КНД 1151088)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Порядок заполнения декларации по косвенным налогам,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Приказом ФНС России от 27.09.2017 N СА-7-3/765@ (в редакции Приказа ФНС России от 12.04.2023 N ЕД-7-3/238@)</a:t>
            </a:r>
          </a:p>
        </p:txBody>
      </p:sp>
    </p:spTree>
    <p:extLst>
      <p:ext uri="{BB962C8B-B14F-4D97-AF65-F5344CB8AC3E}">
        <p14:creationId xmlns:p14="http://schemas.microsoft.com/office/powerpoint/2010/main" val="239905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обязательства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ru-RU" sz="1600" dirty="0"/>
              <a:t>Заявление о ввозе товаров и уплате косвенных </a:t>
            </a:r>
            <a:r>
              <a:rPr lang="ru-RU" sz="1600" dirty="0" smtClean="0"/>
              <a:t>налогово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установлена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Протоколом от 11.12.2009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 обмене информацией в электронном виде между налоговыми органами государств-членов евразийского экономического союза об уплаченных суммах косвенных налогов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Заполнить заявление можно с помощью специальной программы,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сайте ФНС - 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2"/>
              </a:rPr>
              <a:t>https://www.nalog.ru/rn77/program//5961286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счета-фактуры </a:t>
            </a:r>
            <a:r>
              <a:rPr lang="ru-RU" sz="1600" dirty="0"/>
              <a:t>или иные документы, подтверждающие стоимость товаров;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договоры </a:t>
            </a:r>
            <a:r>
              <a:rPr lang="ru-RU" sz="1600" dirty="0"/>
              <a:t>(контракты), на приобретение товаров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транспортные </a:t>
            </a:r>
            <a:r>
              <a:rPr lang="ru-RU" sz="1600" dirty="0"/>
              <a:t>и товаросопроводительные документы;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/>
              <a:t>!!! </a:t>
            </a:r>
            <a:r>
              <a:rPr lang="ru-RU" sz="1600" dirty="0" smtClean="0"/>
              <a:t>информационное </a:t>
            </a:r>
            <a:r>
              <a:rPr lang="ru-RU" sz="1600" dirty="0"/>
              <a:t>сообщение (в случаях, предусмотренных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пунктами 13.2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/>
              </a:rPr>
              <a:t>13.5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Протокола 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взимании косвенных налогов в рамках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ЕАЭС)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32464"/>
      </p:ext>
    </p:extLst>
  </p:cSld>
  <p:clrMapOvr>
    <a:masterClrMapping/>
  </p:clrMapOvr>
</p:sld>
</file>

<file path=ppt/theme/theme1.xml><?xml version="1.0" encoding="utf-8"?>
<a:theme xmlns:a="http://schemas.openxmlformats.org/drawingml/2006/main" name="~519496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~5194969</Template>
  <TotalTime>1664</TotalTime>
  <Words>861</Words>
  <Application>Microsoft Office PowerPoint</Application>
  <PresentationFormat>Экран (16:9)</PresentationFormat>
  <Paragraphs>119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~5194969</vt:lpstr>
      <vt:lpstr>ФЕДЕРАЛЬНАЯ НАЛОГОВАЯ СЛУЖБА</vt:lpstr>
      <vt:lpstr>Презентация PowerPoint</vt:lpstr>
      <vt:lpstr>Какие страны входят в ЕАЭС</vt:lpstr>
      <vt:lpstr>Ввоз товаров из стран ЕАЭС в Россию имеет ряд особенностей</vt:lpstr>
      <vt:lpstr>Валютный контроль между членами Таможенного союза не отменен.</vt:lpstr>
      <vt:lpstr>Обязанность уплаты косвенных налогов</vt:lpstr>
      <vt:lpstr>Ввоз товаров из стран ЕАЭС на территорию Российской Федерации регламентируется </vt:lpstr>
      <vt:lpstr>Основные обязательства</vt:lpstr>
      <vt:lpstr>Основные обязательства</vt:lpstr>
      <vt:lpstr>Основные обязательства</vt:lpstr>
      <vt:lpstr>Статистическая форма учета перемещения товаров </vt:lpstr>
      <vt:lpstr>Вычет НДС </vt:lpstr>
      <vt:lpstr>Ответственность за нарушение</vt:lpstr>
      <vt:lpstr>Изменения с 2026 года при импорте из стран ЕАЭС</vt:lpstr>
      <vt:lpstr>Электронный документооборот между контрагентами</vt:lpstr>
      <vt:lpstr>Электронный документооборот между контрагентами </vt:lpstr>
      <vt:lpstr>Электронный документооборот между контрагентами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налог (дата вступления в силу с 01.01.2025 ) ФЗ ПО ПОСЛАНИЮ ПРЕЗИДЕНТА РФ  (ОТ 12.07.2024 N 176-ФЗ)</dc:title>
  <dc:creator>Гараева Ольга Олеговна</dc:creator>
  <cp:lastModifiedBy>Шаповалова Наталья Евгеньевна</cp:lastModifiedBy>
  <cp:revision>60</cp:revision>
  <dcterms:created xsi:type="dcterms:W3CDTF">2024-11-14T08:43:37Z</dcterms:created>
  <dcterms:modified xsi:type="dcterms:W3CDTF">2025-12-09T07:50:49Z</dcterms:modified>
</cp:coreProperties>
</file>