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83" r:id="rId3"/>
    <p:sldId id="258" r:id="rId4"/>
    <p:sldId id="284" r:id="rId5"/>
    <p:sldId id="274" r:id="rId6"/>
    <p:sldId id="266" r:id="rId7"/>
  </p:sldIdLst>
  <p:sldSz cx="10693400" cy="7561263"/>
  <p:notesSz cx="6797675" cy="9926638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008" autoAdjust="0"/>
    <p:restoredTop sz="94660"/>
  </p:normalViewPr>
  <p:slideViewPr>
    <p:cSldViewPr showGuides="1">
      <p:cViewPr>
        <p:scale>
          <a:sx n="100" d="100"/>
          <a:sy n="100" d="100"/>
        </p:scale>
        <p:origin x="-1332" y="-240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2022 год</a:t>
            </a:r>
            <a:endParaRPr lang="en-US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BE83A-202F-4A2E-92BB-5E0C119126FC}">
      <dgm:prSet/>
      <dgm:spPr/>
      <dgm:t>
        <a:bodyPr/>
        <a:lstStyle/>
        <a:p>
          <a:pPr algn="ctr" rtl="0"/>
          <a:r>
            <a:rPr lang="ru-RU" b="1" i="0" dirty="0" smtClean="0"/>
            <a:t>Сроки сдачи отчета </a:t>
          </a:r>
          <a:endParaRPr lang="ru-RU" dirty="0"/>
        </a:p>
      </dgm:t>
    </dgm:pt>
    <dgm:pt modelId="{DAC5F99F-1BA3-43A9-B89F-DB10BAB9CCC9}" type="par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3EFAD6DB-9A3E-4EBF-A8CF-75280ABC5D7B}" type="sib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A89E1-A198-4B71-A788-EF32B994C20A}" type="pres">
      <dgm:prSet presAssocID="{6CABE83A-202F-4A2E-92BB-5E0C119126FC}" presName="parentText" presStyleLbl="node1" presStyleIdx="0" presStyleCnt="1" custLinFactNeighborX="-86" custLinFactNeighborY="104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89987A-9425-40F0-958F-F6F31D66D48D}" type="presOf" srcId="{6CABE83A-202F-4A2E-92BB-5E0C119126FC}" destId="{94EA89E1-A198-4B71-A788-EF32B994C20A}" srcOrd="0" destOrd="0" presId="urn:microsoft.com/office/officeart/2005/8/layout/vList2"/>
    <dgm:cxn modelId="{CA68F197-ECCC-4669-9041-249828E724E8}" srcId="{F2518D82-C105-434E-8CA4-176B58DBB2B8}" destId="{6CABE83A-202F-4A2E-92BB-5E0C119126FC}" srcOrd="0" destOrd="0" parTransId="{DAC5F99F-1BA3-43A9-B89F-DB10BAB9CCC9}" sibTransId="{3EFAD6DB-9A3E-4EBF-A8CF-75280ABC5D7B}"/>
    <dgm:cxn modelId="{9197D907-3DB0-436E-BACD-DE5DE2E91EE9}" type="presOf" srcId="{F2518D82-C105-434E-8CA4-176B58DBB2B8}" destId="{BBED2080-961B-4C73-83B5-2292C30B7C75}" srcOrd="0" destOrd="0" presId="urn:microsoft.com/office/officeart/2005/8/layout/vList2"/>
    <dgm:cxn modelId="{A06ADF46-54D5-485C-A8CA-81FC7FFD0749}" type="presParOf" srcId="{BBED2080-961B-4C73-83B5-2292C30B7C75}" destId="{94EA89E1-A198-4B71-A788-EF32B994C2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518D82-C105-434E-8CA4-176B58DBB2B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BE83A-202F-4A2E-92BB-5E0C119126FC}">
      <dgm:prSet custT="1"/>
      <dgm:spPr/>
      <dgm:t>
        <a:bodyPr/>
        <a:lstStyle/>
        <a:p>
          <a:pPr rtl="0"/>
          <a:endParaRPr lang="ru-RU" sz="2400" b="1" i="0" dirty="0" smtClean="0">
            <a:latin typeface="Times New Roman" pitchFamily="18" charset="0"/>
            <a:cs typeface="Times New Roman" pitchFamily="18" charset="0"/>
          </a:endParaRPr>
        </a:p>
        <a:p>
          <a:pPr algn="just" rtl="0"/>
          <a:r>
            <a:rPr lang="ru-RU" sz="2400" b="1" i="0" dirty="0" smtClean="0">
              <a:latin typeface="Times New Roman" pitchFamily="18" charset="0"/>
              <a:cs typeface="Times New Roman" pitchFamily="18" charset="0"/>
            </a:rPr>
            <a:t>Ответственность за непредставление налогового расчета в срок или отражение в нем недостоверных сведений</a:t>
          </a:r>
        </a:p>
        <a:p>
          <a:pPr algn="ctr" rtl="0"/>
          <a:endParaRPr lang="ru-RU" sz="2000" dirty="0"/>
        </a:p>
      </dgm:t>
    </dgm:pt>
    <dgm:pt modelId="{DAC5F99F-1BA3-43A9-B89F-DB10BAB9CCC9}" type="par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3EFAD6DB-9A3E-4EBF-A8CF-75280ABC5D7B}" type="sibTrans" cxnId="{CA68F197-ECCC-4669-9041-249828E724E8}">
      <dgm:prSet/>
      <dgm:spPr/>
      <dgm:t>
        <a:bodyPr/>
        <a:lstStyle/>
        <a:p>
          <a:pPr algn="ctr"/>
          <a:endParaRPr lang="ru-RU"/>
        </a:p>
      </dgm:t>
    </dgm:pt>
    <dgm:pt modelId="{BBED2080-961B-4C73-83B5-2292C30B7C75}" type="pres">
      <dgm:prSet presAssocID="{F2518D82-C105-434E-8CA4-176B58DBB2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EA89E1-A198-4B71-A788-EF32B994C20A}" type="pres">
      <dgm:prSet presAssocID="{6CABE83A-202F-4A2E-92BB-5E0C119126FC}" presName="parentText" presStyleLbl="node1" presStyleIdx="0" presStyleCnt="1" custLinFactNeighborX="3067" custLinFactNeighborY="586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3AF1F8-5D97-4D0A-A224-731D542232BD}" type="presOf" srcId="{F2518D82-C105-434E-8CA4-176B58DBB2B8}" destId="{BBED2080-961B-4C73-83B5-2292C30B7C75}" srcOrd="0" destOrd="0" presId="urn:microsoft.com/office/officeart/2005/8/layout/vList2"/>
    <dgm:cxn modelId="{D4B53E02-D968-4F98-97AE-2DD2CA5CD241}" type="presOf" srcId="{6CABE83A-202F-4A2E-92BB-5E0C119126FC}" destId="{94EA89E1-A198-4B71-A788-EF32B994C20A}" srcOrd="0" destOrd="0" presId="urn:microsoft.com/office/officeart/2005/8/layout/vList2"/>
    <dgm:cxn modelId="{CA68F197-ECCC-4669-9041-249828E724E8}" srcId="{F2518D82-C105-434E-8CA4-176B58DBB2B8}" destId="{6CABE83A-202F-4A2E-92BB-5E0C119126FC}" srcOrd="0" destOrd="0" parTransId="{DAC5F99F-1BA3-43A9-B89F-DB10BAB9CCC9}" sibTransId="{3EFAD6DB-9A3E-4EBF-A8CF-75280ABC5D7B}"/>
    <dgm:cxn modelId="{D89045B9-1858-4F7A-A45F-62FE4922CE38}" type="presParOf" srcId="{BBED2080-961B-4C73-83B5-2292C30B7C75}" destId="{94EA89E1-A198-4B71-A788-EF32B994C20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A89E1-A198-4B71-A788-EF32B994C20A}">
      <dsp:nvSpPr>
        <dsp:cNvPr id="0" name=""/>
        <dsp:cNvSpPr/>
      </dsp:nvSpPr>
      <dsp:spPr>
        <a:xfrm>
          <a:off x="0" y="12706"/>
          <a:ext cx="9137202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i="0" kern="1200" dirty="0" smtClean="0"/>
            <a:t>Сроки сдачи отчета </a:t>
          </a:r>
          <a:endParaRPr lang="ru-RU" sz="5000" kern="1200" dirty="0"/>
        </a:p>
      </dsp:txBody>
      <dsp:txXfrm>
        <a:off x="58543" y="71249"/>
        <a:ext cx="9020116" cy="1082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EA89E1-A198-4B71-A788-EF32B994C20A}">
      <dsp:nvSpPr>
        <dsp:cNvPr id="0" name=""/>
        <dsp:cNvSpPr/>
      </dsp:nvSpPr>
      <dsp:spPr>
        <a:xfrm>
          <a:off x="0" y="314"/>
          <a:ext cx="9137202" cy="1067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latin typeface="Times New Roman" pitchFamily="18" charset="0"/>
              <a:cs typeface="Times New Roman" pitchFamily="18" charset="0"/>
            </a:rPr>
            <a:t>Ответственность за непредставление налогового расчета в срок или отражение в нем недостоверных сведений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52117" y="52431"/>
        <a:ext cx="9032968" cy="963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60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39"/>
            <a:ext cx="1080120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7" y="2108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5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540271"/>
            <a:ext cx="8588251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1764295"/>
            <a:ext cx="8588251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0951"/>
            <a:ext cx="724718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4068663"/>
            <a:ext cx="9089390" cy="194421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Налоговый расчет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 суммах выплаченных иностранным организациям доходов и удержанных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налогов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38388" y="2700511"/>
            <a:ext cx="5544616" cy="93610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УФНС России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 Республике Хакасия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54212" y="1980431"/>
            <a:ext cx="8561139" cy="5324475"/>
          </a:xfrm>
        </p:spPr>
        <p:txBody>
          <a:bodyPr>
            <a:normAutofit/>
          </a:bodyPr>
          <a:lstStyle/>
          <a:p>
            <a:pPr indent="457200" algn="just"/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 обязан представлять: 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организации, постоянные представительства иностранных организаций и ИП, выплачивающие иностранным организациям доход от источников в РФ, указанные в пп.1, 2 ст. 309 НК РФ, независимо от того облагаются ли они налогом (п. 1 Приложения №2 к приказу ФНС от 26.09.2023 №ЕД -7-3/675</a:t>
            </a:r>
            <a:r>
              <a:rPr lang="en-US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Налоговые расчеты по доходам иностранных организаций представляют компании и ИП на любой системе налогообложения, если (п. 1, п.2 ст. 309 НК РФ) 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-они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признаются налоговыми агентами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отношении иностранных организаций;</a:t>
            </a:r>
          </a:p>
          <a:p>
            <a:pPr indent="457200" algn="just"/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-выплаченные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доходы признаются доходами от источников в РФ</a:t>
            </a:r>
            <a:r>
              <a:rPr lang="ru-RU" sz="1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том числе не подлежащих налогообложению.</a:t>
            </a:r>
          </a:p>
          <a:p>
            <a:pPr indent="457200" algn="just"/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227" y="612279"/>
            <a:ext cx="913923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39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97880940"/>
              </p:ext>
            </p:extLst>
          </p:nvPr>
        </p:nvGraphicFramePr>
        <p:xfrm>
          <a:off x="962026" y="552451"/>
          <a:ext cx="9137202" cy="121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62025" y="1771650"/>
            <a:ext cx="8705155" cy="5324475"/>
          </a:xfrm>
        </p:spPr>
        <p:txBody>
          <a:bodyPr>
            <a:normAutofit/>
          </a:bodyPr>
          <a:lstStyle/>
          <a:p>
            <a:pPr marL="180000" algn="just"/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000" indent="4572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ежеквартально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(ежемесячно, при уплате налоговым налога по фактической прибыли) – 25 число месяца, следующего за отчетным периодом;</a:t>
            </a:r>
          </a:p>
          <a:p>
            <a:pPr marL="180000" indent="45720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год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25 марта.</a:t>
            </a:r>
          </a:p>
          <a:p>
            <a:pPr marL="180000" indent="457200" algn="just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последний день срока выпадает на выходной или нерабочий праздничный день, то срок переноситься на ближайший следующий за ним рабочий день (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6.1. НК РФ)</a:t>
            </a:r>
          </a:p>
          <a:p>
            <a:pPr marL="180000" indent="457200" algn="just"/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000" indent="457200"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ВАЖНО! Расчет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заполняется нарастающим итогам за отчетные периоды и по итогам налогового периода</a:t>
            </a:r>
          </a:p>
          <a:p>
            <a:pPr marL="180000" indent="457200"/>
            <a:endParaRPr lang="ru-RU" sz="1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78681237"/>
              </p:ext>
            </p:extLst>
          </p:nvPr>
        </p:nvGraphicFramePr>
        <p:xfrm>
          <a:off x="962026" y="552451"/>
          <a:ext cx="9137202" cy="1067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962025" y="1771650"/>
            <a:ext cx="9065195" cy="5324475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Непредставление 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налогового расчета в установленный срок</a:t>
            </a:r>
            <a:r>
              <a:rPr lang="ru-RU" sz="24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приведет к привлечению к ответственности по пункту 1 статьи 119 </a:t>
            </a:r>
            <a:r>
              <a:rPr lang="ru-RU" sz="2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НК РФ.</a:t>
            </a:r>
            <a:endParaRPr lang="ru-RU" sz="24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представление недостоверных сведений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налогоплательщик подлежит привлечению к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ответственности по пункту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126.1 НК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РФ.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случае непредставления налогового расчета в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течение 20 рабочих дней по истечении срока его подачи, налоговый орган приостановит операции по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счетам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банке (пункт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6.1,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3.2 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</a:t>
            </a:r>
            <a:r>
              <a:rPr lang="ru-RU" sz="24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76 НК РФ).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</a:pPr>
            <a:endParaRPr lang="ru-RU" sz="1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160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62026" y="552452"/>
            <a:ext cx="8580438" cy="106794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2700" dirty="0" smtClean="0">
                <a:solidFill>
                  <a:schemeClr val="bg1"/>
                </a:solidFill>
              </a:rPr>
              <a:t/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Как </a:t>
            </a:r>
            <a:r>
              <a:rPr lang="ru-RU" sz="2700" dirty="0">
                <a:solidFill>
                  <a:schemeClr val="bg1"/>
                </a:solidFill>
              </a:rPr>
              <a:t>заполнить налоговый расчет сумм, выплаченных иностранным </a:t>
            </a:r>
            <a:r>
              <a:rPr lang="ru-RU" sz="2700" dirty="0" smtClean="0">
                <a:solidFill>
                  <a:schemeClr val="bg1"/>
                </a:solidFill>
              </a:rPr>
              <a:t>организациям (форма </a:t>
            </a:r>
            <a:r>
              <a:rPr lang="ru-RU" sz="2700" dirty="0">
                <a:solidFill>
                  <a:schemeClr val="bg1"/>
                </a:solidFill>
              </a:rPr>
              <a:t>КНД </a:t>
            </a:r>
            <a:r>
              <a:rPr lang="ru-RU" sz="2700" dirty="0" smtClean="0">
                <a:solidFill>
                  <a:schemeClr val="bg1"/>
                </a:solidFill>
              </a:rPr>
              <a:t>1151056).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694139"/>
              </p:ext>
            </p:extLst>
          </p:nvPr>
        </p:nvGraphicFramePr>
        <p:xfrm>
          <a:off x="5490716" y="3708623"/>
          <a:ext cx="439248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0000" algn="just">
              <a:spcBef>
                <a:spcPts val="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1-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суммы налога,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которые подлежат уплате в бюджет, с доходов, выплаченных иностранным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организациям;</a:t>
            </a:r>
            <a:endParaRPr lang="ru-RU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2-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сведения о суммах исчисленного налога с выплаченных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доходов;</a:t>
            </a:r>
            <a:endParaRPr lang="ru-RU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3 -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доходах, выплаченных иностранным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организациям,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 исчисленных и подлежащих удержанию с этих доходов налогах, а также о получателях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дохода;</a:t>
            </a:r>
            <a:endParaRPr lang="ru-RU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4 –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выплаченных иностранным организациям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доходах,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которые не подлежат налогообложению у источника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выплаты;</a:t>
            </a:r>
            <a:endParaRPr lang="ru-RU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 суммах выплаченных иностранным организациям доходов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продажи товаров, которые не подлежат налогообложению в соответствии с п. 2 ст. 309 НК </a:t>
            </a:r>
            <a:r>
              <a:rPr lang="ru-RU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РФ.</a:t>
            </a:r>
          </a:p>
          <a:p>
            <a:pPr marL="0" indent="450000" algn="just">
              <a:spcBef>
                <a:spcPts val="0"/>
              </a:spcBef>
            </a:pPr>
            <a:endParaRPr lang="ru-RU" sz="2000" b="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ru-RU" sz="20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Приказом ФНС России от 12.09.2025 №ЕД -7-3/781 внесены изменения в порядок  заполнения налогового расчета.</a:t>
            </a:r>
            <a:endParaRPr lang="ru-RU" sz="20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919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2628503"/>
            <a:ext cx="856113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917785"/>
      </p:ext>
    </p:extLst>
  </p:cSld>
  <p:clrMapOvr>
    <a:masterClrMapping/>
  </p:clrMapOvr>
</p:sld>
</file>

<file path=ppt/theme/theme1.xml><?xml version="1.0" encoding="utf-8"?>
<a:theme xmlns:a="http://schemas.openxmlformats.org/drawingml/2006/main" name="Переход с ЕНВД на иные системы налогообложен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Переход с ЕНВД на иные системы налогообложения</Template>
  <TotalTime>2150</TotalTime>
  <Words>423</Words>
  <Application>Microsoft Office PowerPoint</Application>
  <PresentationFormat>Произвольный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Переход с ЕНВД на иные системы налогообложения</vt:lpstr>
      <vt:lpstr>Налоговый расчет о суммах выплаченных иностранным организациям доходов и удержанных налогов</vt:lpstr>
      <vt:lpstr>Презентация PowerPoint</vt:lpstr>
      <vt:lpstr>Презентация PowerPoint</vt:lpstr>
      <vt:lpstr>Презентация PowerPoint</vt:lpstr>
      <vt:lpstr> Как заполнить налоговый расчет сумм, выплаченных иностранным организациям (форма КНД 1151056).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НАЛОГОВЫХ РЕЖИМОВ</dc:title>
  <dc:creator>Коваленко Снежанна Юрьевна</dc:creator>
  <cp:lastModifiedBy>Михайленко Наталья Викторовна</cp:lastModifiedBy>
  <cp:revision>151</cp:revision>
  <cp:lastPrinted>2023-11-08T04:49:47Z</cp:lastPrinted>
  <dcterms:created xsi:type="dcterms:W3CDTF">2020-11-02T00:40:40Z</dcterms:created>
  <dcterms:modified xsi:type="dcterms:W3CDTF">2025-12-09T06:04:53Z</dcterms:modified>
</cp:coreProperties>
</file>