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69" r:id="rId2"/>
    <p:sldId id="257" r:id="rId3"/>
    <p:sldId id="265" r:id="rId4"/>
    <p:sldId id="268" r:id="rId5"/>
    <p:sldId id="267" r:id="rId6"/>
    <p:sldId id="266" r:id="rId7"/>
  </p:sldIdLst>
  <p:sldSz cx="9144000" cy="5143500" type="screen16x9"/>
  <p:notesSz cx="6808788" cy="9929813"/>
  <p:defaultTextStyle>
    <a:defPPr>
      <a:defRPr lang="ru-RU"/>
    </a:defPPr>
    <a:lvl1pPr marL="0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A9"/>
    <a:srgbClr val="8D8C90"/>
    <a:srgbClr val="50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65" autoAdjust="0"/>
  </p:normalViewPr>
  <p:slideViewPr>
    <p:cSldViewPr showGuides="1">
      <p:cViewPr varScale="1">
        <p:scale>
          <a:sx n="147" d="100"/>
          <a:sy n="147" d="100"/>
        </p:scale>
        <p:origin x="-594" y="-90"/>
      </p:cViewPr>
      <p:guideLst>
        <p:guide orient="horz" pos="1620"/>
        <p:guide orient="horz" pos="2968"/>
        <p:guide orient="horz" pos="352"/>
        <p:guide orient="horz" pos="948"/>
        <p:guide pos="2880"/>
        <p:guide pos="385"/>
        <p:guide pos="1565"/>
        <p:guide pos="5193"/>
        <p:guide pos="40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3128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" y="744538"/>
            <a:ext cx="6618288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16661"/>
            <a:ext cx="544703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50475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31599"/>
            <a:ext cx="2950475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619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345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345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4987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5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E4C3-B3F9-4492-AC4E-AEB8AB203703}" type="datetime1">
              <a:rPr lang="ru-RU" smtClean="0"/>
              <a:pPr/>
              <a:t>09.12.2025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1266-D9B9-4642-A506-7317DD4ADF73}" type="datetime1">
              <a:rPr lang="ru-RU" smtClean="0"/>
              <a:pPr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8A2D-CC43-4DD9-8CF9-DF5286C3CC1D}" type="datetime1">
              <a:rPr lang="ru-RU" smtClean="0"/>
              <a:pPr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524-75FA-4DFF-9D30-F97C17CE17A5}" type="datetime1">
              <a:rPr lang="ru-RU" smtClean="0"/>
              <a:pPr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2CD-5EDF-45E0-A730-F2C3E6027E1D}" type="datetime1">
              <a:rPr lang="ru-RU" smtClean="0"/>
              <a:pPr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478466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400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9" y="558800"/>
            <a:ext cx="7548638" cy="946151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1169"/>
            <a:ext cx="9143998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6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6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799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88" y="1504950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0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A173-E5E4-4B86-BADB-BBB422306F42}" type="datetime1">
              <a:rPr lang="ru-RU" smtClean="0"/>
              <a:pPr/>
              <a:t>09.12.2025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 cstate="print"/>
          <a:stretch>
            <a:fillRect/>
          </a:stretch>
        </p:blipFill>
        <p:spPr bwMode="auto">
          <a:xfrm>
            <a:off x="1" y="1169"/>
            <a:ext cx="9143998" cy="514289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558800"/>
            <a:ext cx="7632700" cy="925984"/>
          </a:xfrm>
          <a:prstGeom prst="rect">
            <a:avLst/>
          </a:prstGeom>
        </p:spPr>
        <p:txBody>
          <a:bodyPr vert="horz" lIns="81630" tIns="40815" rIns="81630" bIns="40815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189" y="1491630"/>
            <a:ext cx="7632699" cy="3220070"/>
          </a:xfrm>
          <a:prstGeom prst="rect">
            <a:avLst/>
          </a:prstGeom>
        </p:spPr>
        <p:txBody>
          <a:bodyPr vert="horz" lIns="81630" tIns="40815" rIns="81630" bIns="40815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3"/>
            <a:ext cx="2133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EDECA-DAED-49E8-AB44-A10369DCE766}" type="datetime1">
              <a:rPr lang="ru-RU" smtClean="0"/>
              <a:pPr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3"/>
            <a:ext cx="2895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3431" y="4398169"/>
            <a:ext cx="503585" cy="513582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lnSpc>
                <a:spcPts val="1878"/>
              </a:lnSpc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61" r:id="rId5"/>
    <p:sldLayoutId id="2147483663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hf hdr="0" ftr="0" dt="0"/>
  <p:txStyles>
    <p:titleStyle>
      <a:lvl1pPr algn="l" defTabSz="816296" rtl="0" eaLnBrk="1" latinLnBrk="0" hangingPunct="1">
        <a:spcBef>
          <a:spcPct val="0"/>
        </a:spcBef>
        <a:buNone/>
        <a:defRPr sz="38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505" indent="0" algn="l" defTabSz="816296" rtl="0" eaLnBrk="1" latinLnBrk="0" hangingPunct="1">
        <a:spcBef>
          <a:spcPct val="20000"/>
        </a:spcBef>
        <a:buFont typeface="+mj-lt"/>
        <a:buNone/>
        <a:defRPr sz="24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505" indent="0" algn="l" defTabSz="816296" rtl="0" eaLnBrk="1" latinLnBrk="0" hangingPunct="1">
        <a:spcBef>
          <a:spcPct val="20000"/>
        </a:spcBef>
        <a:buFont typeface="Arial" pitchFamily="34" charset="0"/>
        <a:buNone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828" indent="-203750" algn="l" defTabSz="816296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2020" algn="just" defTabSz="816296" rtl="0" eaLnBrk="1" latinLnBrk="0" hangingPunct="1">
        <a:lnSpc>
          <a:spcPts val="19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3109" indent="0" algn="l" defTabSz="81629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767682"/>
            <a:ext cx="7772400" cy="1322540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Изменения по налогу на прибыль организации  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 2026 года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70593" y="1995686"/>
            <a:ext cx="4741239" cy="720080"/>
          </a:xfrm>
          <a:prstGeom prst="rect">
            <a:avLst/>
          </a:prstGeom>
        </p:spPr>
        <p:txBody>
          <a:bodyPr vert="horz" wrap="square" lIns="81630" tIns="40815" rIns="81630" bIns="40815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УФНС России</a:t>
            </a:r>
          </a:p>
          <a:p>
            <a:pPr algn="ctr">
              <a:spcBef>
                <a:spcPct val="0"/>
              </a:spcBef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 Республике Хакасия</a:t>
            </a:r>
          </a:p>
        </p:txBody>
      </p:sp>
    </p:spTree>
    <p:extLst>
      <p:ext uri="{BB962C8B-B14F-4D97-AF65-F5344CB8AC3E}">
        <p14:creationId xmlns:p14="http://schemas.microsoft.com/office/powerpoint/2010/main" val="319287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77233" y="771550"/>
            <a:ext cx="640871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3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Уменьшение базы на убытки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84859" y="1910030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 smtClean="0">
                <a:latin typeface="Times New Roman"/>
              </a:rPr>
              <a:t> </a:t>
            </a:r>
            <a:endParaRPr lang="ru-RU" dirty="0">
              <a:latin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39502"/>
            <a:ext cx="856895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>
                <a:solidFill>
                  <a:srgbClr val="005AA9"/>
                </a:solidFill>
              </a:rPr>
              <a:t>                                                    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457200" algn="just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 2030 года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продлено 50 % ограничение на уменьшение налоговой базы текущего периода на убытки прошлых лет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(подпункт 2.1 статьи 283 НК РФ).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prstClr val="black"/>
              </a:solidFill>
            </a:endParaRPr>
          </a:p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84859" y="1910030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 smtClean="0">
                <a:solidFill>
                  <a:prstClr val="black"/>
                </a:solidFill>
                <a:latin typeface="Times New Roman"/>
              </a:rPr>
              <a:t> </a:t>
            </a:r>
            <a:endParaRPr lang="ru-RU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39502"/>
            <a:ext cx="8568952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pPr algn="ctr"/>
            <a:r>
              <a:rPr lang="ru-RU" sz="3200" b="1" dirty="0" smtClean="0">
                <a:solidFill>
                  <a:prstClr val="black"/>
                </a:solidFill>
              </a:rPr>
              <a:t>          </a:t>
            </a:r>
            <a:endParaRPr lang="ru-RU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endParaRPr lang="ru-RU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2026 года в резерв по сомнительным долгам можно будет включать подтвержденные решением суда штрафы и пени по договорам, основной долг по которым признан сомнительным (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пункт 1 статьи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266 НК РФ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771550"/>
            <a:ext cx="612068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Формирование резерва по  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сомнительным 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долгам</a:t>
            </a:r>
          </a:p>
        </p:txBody>
      </p:sp>
    </p:spTree>
    <p:extLst>
      <p:ext uri="{BB962C8B-B14F-4D97-AF65-F5344CB8AC3E}">
        <p14:creationId xmlns:p14="http://schemas.microsoft.com/office/powerpoint/2010/main" val="98395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84859" y="1910030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 smtClean="0">
                <a:solidFill>
                  <a:prstClr val="black"/>
                </a:solidFill>
                <a:latin typeface="Times New Roman"/>
              </a:rPr>
              <a:t> </a:t>
            </a:r>
            <a:endParaRPr lang="ru-RU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39502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pPr algn="ctr"/>
            <a:r>
              <a:rPr lang="ru-RU" sz="3200" b="1" dirty="0" smtClean="0">
                <a:solidFill>
                  <a:prstClr val="black"/>
                </a:solidFill>
              </a:rPr>
              <a:t>          </a:t>
            </a:r>
            <a:endParaRPr lang="ru-RU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endParaRPr lang="ru-RU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Право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вычет теперь можно будет передать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пользу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любой организации (с любым ОКВЭД) из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той же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группы компаний.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ОКВЭД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перечня Правительства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РФ должен быть только у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компании которая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производит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расходы.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prstClr val="black"/>
              </a:solidFill>
            </a:endParaRPr>
          </a:p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771550"/>
            <a:ext cx="612068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Расширен периметр федерального </a:t>
            </a:r>
            <a:r>
              <a:rPr lang="ru-RU" sz="2800" b="1" dirty="0" smtClean="0"/>
              <a:t>инвестиционного вычета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5719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699542"/>
            <a:ext cx="8280920" cy="4176464"/>
          </a:xfrm>
        </p:spPr>
        <p:txBody>
          <a:bodyPr>
            <a:normAutofit fontScale="90000"/>
          </a:bodyPr>
          <a:lstStyle/>
          <a:p>
            <a:pPr indent="457200">
              <a:lnSpc>
                <a:spcPct val="100000"/>
              </a:lnSpc>
            </a:pP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28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br>
              <a:rPr lang="ru-RU" sz="28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br>
              <a:rPr lang="ru-RU" sz="28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br>
              <a:rPr lang="ru-RU" sz="28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br>
              <a:rPr lang="ru-RU" sz="28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7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Корректировка ошибок</a:t>
            </a:r>
            <a:r>
              <a:rPr lang="ru-RU" sz="27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приведших к </a:t>
            </a:r>
            <a:r>
              <a:rPr lang="ru-RU" sz="27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переплате налога в прошлых </a:t>
            </a:r>
            <a:r>
              <a:rPr lang="ru-RU" sz="27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периодах </a:t>
            </a:r>
            <a:r>
              <a:rPr lang="ru-RU" sz="27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возможно в периоде ее обнаружения при условии, что текущая ставка налога равна или ниже ставки, действовавшей в периоде ошибки. </a:t>
            </a:r>
            <a:br>
              <a:rPr lang="ru-RU" sz="27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83768" y="699542"/>
            <a:ext cx="6120680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Корректировка ошибок прошлых лет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699542"/>
            <a:ext cx="8352928" cy="3816424"/>
          </a:xfrm>
        </p:spPr>
        <p:txBody>
          <a:bodyPr>
            <a:normAutofit fontScale="90000"/>
          </a:bodyPr>
          <a:lstStyle/>
          <a:p>
            <a:pPr indent="457200" algn="just">
              <a:lnSpc>
                <a:spcPct val="100000"/>
              </a:lnSpc>
            </a:pP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32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br>
              <a:rPr lang="ru-RU" sz="32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br>
              <a:rPr lang="ru-RU" sz="32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br>
              <a:rPr lang="ru-RU" sz="32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7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Скорректирован порядок исчисления сроков уплаты налогов: если последний день срока уплаты приходиться на нерабочий день, перечисление необходимо произвести в ближайший предшествующий день.                           </a:t>
            </a:r>
            <a:endParaRPr lang="ru-RU" sz="2700" b="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93210" y="699542"/>
            <a:ext cx="626469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Изменение сроков уплаты налогов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0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~519496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~5194969</Template>
  <TotalTime>1091</TotalTime>
  <Words>141</Words>
  <Application>Microsoft Office PowerPoint</Application>
  <PresentationFormat>Экран (16:9)</PresentationFormat>
  <Paragraphs>38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~5194969</vt:lpstr>
      <vt:lpstr>Изменения по налогу на прибыль организации   с 2026 года</vt:lpstr>
      <vt:lpstr>Презентация PowerPoint</vt:lpstr>
      <vt:lpstr>Презентация PowerPoint</vt:lpstr>
      <vt:lpstr>Презентация PowerPoint</vt:lpstr>
      <vt:lpstr>                                                                                    Корректировка ошибок, приведших к переплате налога в прошлых периодах возможно в периоде ее обнаружения при условии, что текущая ставка налога равна или ниже ставки, действовавшей в периоде ошибки.     </vt:lpstr>
      <vt:lpstr>                                                       Скорректирован порядок исчисления сроков уплаты налогов: если последний день срока уплаты приходиться на нерабочий день, перечисление необходимо произвести в ближайший предшествующий день.            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Туристический налог (дата вступления в силу с 01.01.2025 ) ФЗ ПО ПОСЛАНИЮ ПРЕЗИДЕНТА РФ  (ОТ 12.07.2024 N 176-ФЗ)</dc:title>
  <dc:creator>Гараева Ольга Олеговна</dc:creator>
  <cp:lastModifiedBy>Михайленко Наталья Викторовна</cp:lastModifiedBy>
  <cp:revision>41</cp:revision>
  <cp:lastPrinted>2025-12-09T04:10:48Z</cp:lastPrinted>
  <dcterms:created xsi:type="dcterms:W3CDTF">2024-11-14T08:43:37Z</dcterms:created>
  <dcterms:modified xsi:type="dcterms:W3CDTF">2025-12-09T06:15:07Z</dcterms:modified>
</cp:coreProperties>
</file>