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85" r:id="rId5"/>
    <p:sldId id="286" r:id="rId6"/>
    <p:sldId id="268" r:id="rId7"/>
    <p:sldId id="259" r:id="rId8"/>
    <p:sldId id="260" r:id="rId9"/>
    <p:sldId id="283" r:id="rId10"/>
    <p:sldId id="261" r:id="rId11"/>
    <p:sldId id="262" r:id="rId12"/>
    <p:sldId id="263" r:id="rId13"/>
    <p:sldId id="267" r:id="rId14"/>
  </p:sldIdLst>
  <p:sldSz cx="9144000" cy="6858000" type="screen4x3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9B3D8B8-2FC8-4884-B2B7-376E86DE047A}">
          <p14:sldIdLst>
            <p14:sldId id="256"/>
            <p14:sldId id="257"/>
            <p14:sldId id="285"/>
            <p14:sldId id="286"/>
            <p14:sldId id="268"/>
            <p14:sldId id="259"/>
            <p14:sldId id="260"/>
            <p14:sldId id="283"/>
            <p14:sldId id="261"/>
            <p14:sldId id="262"/>
            <p14:sldId id="263"/>
          </p14:sldIdLst>
        </p14:section>
        <p14:section name="Раздел без заголовка" id="{BAA4B4F8-3F62-4B11-9C0F-7813DAF46062}">
          <p14:sldIdLst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1B5B-CD65-4A3B-86B3-9633EBC46F5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6106-42DB-436C-AA76-196AD60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8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1B5B-CD65-4A3B-86B3-9633EBC46F5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6106-42DB-436C-AA76-196AD60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7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1B5B-CD65-4A3B-86B3-9633EBC46F5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6106-42DB-436C-AA76-196AD60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1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89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968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913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80147" tIns="40074" rIns="80147" bIns="40074" rtlCol="0">
            <a:noAutofit/>
          </a:bodyPr>
          <a:lstStyle/>
          <a:p>
            <a:pPr defTabSz="914239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69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3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76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3429720"/>
            <a:ext cx="7320689" cy="300640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1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913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1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44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913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68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4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1B5B-CD65-4A3B-86B3-9633EBC46F5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6106-42DB-436C-AA76-196AD60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7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45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77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65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2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1B5B-CD65-4A3B-86B3-9633EBC46F5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6106-42DB-436C-AA76-196AD60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1B5B-CD65-4A3B-86B3-9633EBC46F5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6106-42DB-436C-AA76-196AD60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6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1B5B-CD65-4A3B-86B3-9633EBC46F5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6106-42DB-436C-AA76-196AD60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7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1B5B-CD65-4A3B-86B3-9633EBC46F5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6106-42DB-436C-AA76-196AD60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74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1B5B-CD65-4A3B-86B3-9633EBC46F5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6106-42DB-436C-AA76-196AD60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4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1B5B-CD65-4A3B-86B3-9633EBC46F5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6106-42DB-436C-AA76-196AD60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1B5B-CD65-4A3B-86B3-9633EBC46F5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6106-42DB-436C-AA76-196AD60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5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1B5B-CD65-4A3B-86B3-9633EBC46F5C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56106-42DB-436C-AA76-196AD60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1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3" y="490021"/>
            <a:ext cx="7343873" cy="1110281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3" y="1600200"/>
            <a:ext cx="7343873" cy="4835924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425"/>
            <a:ext cx="619711" cy="631834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>
                <a:solidFill>
                  <a:schemeClr val="bg1"/>
                </a:solidFill>
              </a:defRPr>
            </a:lvl1pPr>
          </a:lstStyle>
          <a:p>
            <a:pPr defTabSz="914239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91423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3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239" rtl="0" eaLnBrk="1" latinLnBrk="0" hangingPunct="1">
        <a:lnSpc>
          <a:spcPts val="4558"/>
        </a:lnSpc>
        <a:spcBef>
          <a:spcPct val="0"/>
        </a:spcBef>
        <a:buNone/>
        <a:defRPr sz="37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8641" indent="0" algn="l" defTabSz="914239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8641" indent="0" algn="l" defTabSz="914239" rtl="0" eaLnBrk="1" latinLnBrk="0" hangingPunct="1">
        <a:spcBef>
          <a:spcPct val="20000"/>
        </a:spcBef>
        <a:buFont typeface="Arial" pitchFamily="34" charset="0"/>
        <a:buNone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24759" indent="-228197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5858" algn="just" defTabSz="914239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tabLst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865" indent="0" algn="l" defTabSz="914239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defRPr sz="12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8401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0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" y="117773"/>
            <a:ext cx="9072048" cy="665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1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9248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4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003"/>
            <a:ext cx="916530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7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" y="332656"/>
            <a:ext cx="90590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0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986783"/>
              </p:ext>
            </p:extLst>
          </p:nvPr>
        </p:nvGraphicFramePr>
        <p:xfrm>
          <a:off x="4695150" y="3363689"/>
          <a:ext cx="3756047" cy="313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НДС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7859216" cy="48245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налогоплательщиков УСН, освобожденных от исчисления и уплаты НДС в бюджет, отсутствует обязанность предоставлять декларацию по НДС, выставлять счета-фактуры, вести книги продаж и книги покупок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по НДС не касается случаев, когда: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налогоплательщик УСН должен выступить налоговым агентом по НДС 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-налогоплательщик УСН должен уплатить НДС при ввозе товаров на территорию РФ как из стран ЕАЭС, так и третьих стран.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4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385635"/>
              </p:ext>
            </p:extLst>
          </p:nvPr>
        </p:nvGraphicFramePr>
        <p:xfrm>
          <a:off x="4695150" y="3363689"/>
          <a:ext cx="3756047" cy="313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обязанности плательщика НДС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43490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Если доходы за 2024 год превысили 60 млн. руб. у налогоплательщика УСН возникает обязанность по исчислению и уплате НДС в бюджет.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Если доходы за 2024 год будут меньше 60 млн. руб. и при этом в течении 2025 года сумма доходов превысит 60 млн. рубле , но не превысит 450 млн. руб. , то начиная с 1-го числа месяца следующего за месяцем превышения 60 млн. руб., плательщик УСН обязан исчислять и уплачивать НДС в бюджет. Это касается и вновь созданных организаций и ИП.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Независимо от величины дохода применяется освобождение операций, предусмотренных ст. 146 и 149 НК РФ. Такие операции отражаются в разделе 7 декларации по НДС 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" y="323990"/>
            <a:ext cx="9072048" cy="616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02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6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4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03580"/>
              </p:ext>
            </p:extLst>
          </p:nvPr>
        </p:nvGraphicFramePr>
        <p:xfrm>
          <a:off x="4695150" y="3363689"/>
          <a:ext cx="3756047" cy="313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272808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 с авансов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600200"/>
            <a:ext cx="7859216" cy="4525963"/>
          </a:xfrm>
          <a:prstGeom prst="rect">
            <a:avLst/>
          </a:prstGeom>
        </p:spPr>
        <p:txBody>
          <a:bodyPr vert="horz" lIns="91424" tIns="45712" rIns="91424" bIns="45712" rtlCol="0">
            <a:normAutofit fontScale="55000" lnSpcReduction="20000"/>
          </a:bodyPr>
          <a:lstStyle>
            <a:lvl1pPr marL="318641" indent="0" algn="l" defTabSz="914239" rtl="0" eaLnBrk="1" latinLnBrk="0" hangingPunct="1">
              <a:spcBef>
                <a:spcPct val="20000"/>
              </a:spcBef>
              <a:buFontTx/>
              <a:buNone/>
              <a:defRPr sz="32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15858" indent="2783" algn="l" defTabSz="91423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51012" indent="-228197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15858" algn="just" defTabSz="914239" rtl="0" eaLnBrk="1" latinLnBrk="0" hangingPunct="1">
              <a:lnSpc>
                <a:spcPts val="1578"/>
              </a:lnSpc>
              <a:spcBef>
                <a:spcPts val="351"/>
              </a:spcBef>
              <a:buFont typeface="Arial" pitchFamily="34" charset="0"/>
              <a:buNone/>
              <a:tabLst/>
              <a:defRPr sz="14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257865" indent="0" algn="l" defTabSz="914239" rtl="0" eaLnBrk="1" latinLnBrk="0" hangingPunct="1">
              <a:lnSpc>
                <a:spcPts val="1578"/>
              </a:lnSpc>
              <a:spcBef>
                <a:spcPts val="351"/>
              </a:spcBef>
              <a:buFont typeface="Arial" pitchFamily="34" charset="0"/>
              <a:buNone/>
              <a:defRPr sz="12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случае применяются расчетные ставки НДС. Установлены следующие расчетные ставки НДС: 10/110; 20/120; 5/105; 7/107 (п. 4 ст. 164 НК РФ).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налогоплательщика УСН, который обязан исчислять и уплачивать НДС в бюджет, выбравшего применение общеустановленных ставок НДС, применяются расчетные ставки НДС: 20/120, 10/110.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налогоплательщика УСН, который обязан исчислять и уплачивать НДС в бюджет, выбравшего применение специальных ставок НДС, применяются расчетные ставки НДС: 5/105, 7/107.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ставка НДС применяется, например, при получении авансов. В этих случаях стоимость товаров (работ, услуг) уже сформирована с НДС. Поэтому для исчисления НДС достаточно применить к стоимости товара с учетом НДС расчетную ставку.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было двойного налогообложения, ранее исчисленный с аванса НДС принимается к вычету в момент исчисления НДС с отгрузки.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20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8831138" cy="64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4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ход с ЕНВД на иные системы налогообложен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364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Переход с ЕНВД на иные системы налогообложения</vt:lpstr>
      <vt:lpstr>Презентация PowerPoint</vt:lpstr>
      <vt:lpstr>Презентация PowerPoint</vt:lpstr>
      <vt:lpstr>Освобождение от НДС</vt:lpstr>
      <vt:lpstr>Возникновение обязанности плательщика НДС</vt:lpstr>
      <vt:lpstr>Презентация PowerPoint</vt:lpstr>
      <vt:lpstr>Презентация PowerPoint</vt:lpstr>
      <vt:lpstr>Презентация PowerPoint</vt:lpstr>
      <vt:lpstr>НДС с авансов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Епифанцев Дмитрий Владимирович</dc:creator>
  <cp:lastModifiedBy>Борисова Елена Васильевна</cp:lastModifiedBy>
  <cp:revision>28</cp:revision>
  <cp:lastPrinted>2024-12-03T10:15:20Z</cp:lastPrinted>
  <dcterms:created xsi:type="dcterms:W3CDTF">2024-11-18T01:38:10Z</dcterms:created>
  <dcterms:modified xsi:type="dcterms:W3CDTF">2024-12-11T09:19:31Z</dcterms:modified>
</cp:coreProperties>
</file>