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57" r:id="rId13"/>
    <p:sldId id="265" r:id="rId14"/>
    <p:sldId id="270" r:id="rId15"/>
    <p:sldId id="266" r:id="rId16"/>
    <p:sldId id="267" r:id="rId17"/>
    <p:sldId id="268" r:id="rId18"/>
    <p:sldId id="269" r:id="rId19"/>
    <p:sldId id="29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5E7"/>
    <a:srgbClr val="DDDDE7"/>
    <a:srgbClr val="DDDDDD"/>
    <a:srgbClr val="EDE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howGuides="1">
      <p:cViewPr>
        <p:scale>
          <a:sx n="121" d="100"/>
          <a:sy n="121" d="100"/>
        </p:scale>
        <p:origin x="-134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AB97-BFB2-4728-926E-F9D114FD626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8B12-CA09-4AD5-8FBD-132768339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800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AB97-BFB2-4728-926E-F9D114FD626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8B12-CA09-4AD5-8FBD-132768339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370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AB97-BFB2-4728-926E-F9D114FD626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8B12-CA09-4AD5-8FBD-132768339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848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AB97-BFB2-4728-926E-F9D114FD626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8B12-CA09-4AD5-8FBD-132768339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735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AB97-BFB2-4728-926E-F9D114FD626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8B12-CA09-4AD5-8FBD-132768339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453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AB97-BFB2-4728-926E-F9D114FD626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8B12-CA09-4AD5-8FBD-132768339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04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AB97-BFB2-4728-926E-F9D114FD626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8B12-CA09-4AD5-8FBD-132768339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107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AB97-BFB2-4728-926E-F9D114FD626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8B12-CA09-4AD5-8FBD-132768339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484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AB97-BFB2-4728-926E-F9D114FD626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8B12-CA09-4AD5-8FBD-132768339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509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AB97-BFB2-4728-926E-F9D114FD626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8B12-CA09-4AD5-8FBD-132768339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64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AB97-BFB2-4728-926E-F9D114FD626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8B12-CA09-4AD5-8FBD-132768339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299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6AB97-BFB2-4728-926E-F9D114FD626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C8B12-CA09-4AD5-8FBD-132768339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90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23"/>
            <a:ext cx="9144000" cy="514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5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1119247"/>
            <a:ext cx="8229600" cy="4221043"/>
          </a:xfrm>
        </p:spPr>
      </p:pic>
    </p:spTree>
    <p:extLst>
      <p:ext uri="{BB962C8B-B14F-4D97-AF65-F5344CB8AC3E}">
        <p14:creationId xmlns:p14="http://schemas.microsoft.com/office/powerpoint/2010/main" val="35641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8734" y="702732"/>
            <a:ext cx="9126138" cy="4969935"/>
            <a:chOff x="8734" y="702732"/>
            <a:chExt cx="9126138" cy="4969935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8734" y="702732"/>
              <a:ext cx="9126138" cy="4969935"/>
              <a:chOff x="8734" y="702732"/>
              <a:chExt cx="9126138" cy="496993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26" b="1207"/>
              <a:stretch/>
            </p:blipFill>
            <p:spPr bwMode="auto">
              <a:xfrm>
                <a:off x="8734" y="702732"/>
                <a:ext cx="9126138" cy="4969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Прямоугольник 3"/>
              <p:cNvSpPr/>
              <p:nvPr/>
            </p:nvSpPr>
            <p:spPr>
              <a:xfrm>
                <a:off x="179512" y="2852936"/>
                <a:ext cx="4468192" cy="1008112"/>
              </a:xfrm>
              <a:prstGeom prst="rect">
                <a:avLst/>
              </a:prstGeom>
              <a:solidFill>
                <a:srgbClr val="EDEE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noFill/>
                  </a:rPr>
                  <a:t>v</a:t>
                </a:r>
                <a:endParaRPr lang="ru-RU" dirty="0">
                  <a:noFill/>
                </a:endParaRPr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8734" y="1700807"/>
              <a:ext cx="5571378" cy="1702916"/>
              <a:chOff x="8734" y="1700807"/>
              <a:chExt cx="5571378" cy="1702916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4644008" y="2971675"/>
                <a:ext cx="936104" cy="432048"/>
              </a:xfrm>
              <a:prstGeom prst="rect">
                <a:avLst/>
              </a:prstGeom>
              <a:solidFill>
                <a:srgbClr val="EDEE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noFill/>
                  </a:rPr>
                  <a:t>v</a:t>
                </a:r>
                <a:endParaRPr lang="ru-RU" dirty="0">
                  <a:noFill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8734" y="1700807"/>
                <a:ext cx="4995314" cy="1270867"/>
              </a:xfrm>
              <a:prstGeom prst="rect">
                <a:avLst/>
              </a:prstGeom>
              <a:solidFill>
                <a:srgbClr val="EDEE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noFill/>
                  </a:rPr>
                  <a:t>v</a:t>
                </a:r>
                <a:endParaRPr lang="ru-RU" dirty="0">
                  <a:noFill/>
                </a:endParaRPr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683568" y="1484784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</a:t>
            </a:r>
            <a:r>
              <a:rPr lang="ru-RU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УСН, вступающие в силу с 01.01.2025</a:t>
            </a:r>
          </a:p>
        </p:txBody>
      </p:sp>
    </p:spTree>
    <p:extLst>
      <p:ext uri="{BB962C8B-B14F-4D97-AF65-F5344CB8AC3E}">
        <p14:creationId xmlns:p14="http://schemas.microsoft.com/office/powerpoint/2010/main" val="175463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" y="1155493"/>
            <a:ext cx="9143999" cy="509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725144"/>
            <a:ext cx="560993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82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4592"/>
            <a:ext cx="9118490" cy="508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497" y="4509120"/>
            <a:ext cx="560993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317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Налоговая амнистия при дроблении бизнеса</a:t>
            </a:r>
            <a:br>
              <a:rPr lang="ru-RU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Статья 6 Федерального закона №176-ФЗ вступила в силу со дня его официального опубликования , т. е </a:t>
            </a:r>
            <a:endParaRPr lang="ru-RU" b="1" dirty="0" smtClean="0"/>
          </a:p>
          <a:p>
            <a:r>
              <a:rPr lang="ru-RU" b="1" dirty="0" smtClean="0"/>
              <a:t>с  </a:t>
            </a:r>
            <a:r>
              <a:rPr lang="ru-RU" b="1" dirty="0"/>
              <a:t>12.07.2024. </a:t>
            </a:r>
          </a:p>
          <a:p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522" y="4730741"/>
            <a:ext cx="560993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83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49006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</a:rPr>
              <a:t>Налоговая  амнистия  дробления бизнеса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7848872" cy="5145435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/>
              <a:t>Налоговая амнистия дробления бизнеса - это механизм прекращения обязанности по уплате налогов, возникшей за налоговые периоды 2022-2024 годов, соответствующих пеней и штрафов, предусмотренных статьями 119, 120, 122 Налогового Кодекса Российской федерации, в части правонарушений, связанных с фактом дробления бизнеса, при добровольном полном или частичном отказе лицами, участвующими в дроблении, от дробления бизнеса в отношении налоговых периодов 2025 и 2026 годов.</a:t>
            </a:r>
          </a:p>
          <a:p>
            <a:pPr algn="just"/>
            <a:endParaRPr lang="ru-RU" sz="1800" dirty="0"/>
          </a:p>
          <a:p>
            <a:pPr algn="just"/>
            <a:r>
              <a:rPr lang="ru-RU" sz="1800" dirty="0" smtClean="0"/>
              <a:t>Дробление </a:t>
            </a:r>
            <a:r>
              <a:rPr lang="ru-RU" sz="1800" dirty="0" smtClean="0"/>
              <a:t>бизнеса - это </a:t>
            </a:r>
            <a:r>
              <a:rPr lang="ru-RU" sz="1800" dirty="0" smtClean="0"/>
              <a:t>разделение единой предпринимательской деятельности между несколькими формально самостоятельными лицами (организациями, индивидуальными предпринимателями), в отношении которых осуществляется контроль одними и теми же лицами, направленное исключительно или преимущественно на занижение сумм налогов путем применения специальных налоговых режимов </a:t>
            </a:r>
            <a:r>
              <a:rPr lang="ru-RU" sz="1400" dirty="0" smtClean="0"/>
              <a:t>(п.1 части 1 статьи 6 Закона № 176-ФЗ)</a:t>
            </a:r>
            <a:endParaRPr lang="ru-RU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522" y="4730741"/>
            <a:ext cx="560993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658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3408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</a:rPr>
              <a:t>Способы добровольного отказа от дробления бизнеса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7848872" cy="492941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800" b="1" dirty="0"/>
              <a:t>Перечень способов добровольного отказа от дробления бизнеса не </a:t>
            </a:r>
            <a:r>
              <a:rPr lang="ru-RU" sz="1800" b="1" dirty="0" smtClean="0"/>
              <a:t> ограничен. </a:t>
            </a:r>
            <a:endParaRPr lang="ru-RU" sz="1800" b="1" dirty="0"/>
          </a:p>
          <a:p>
            <a:pPr algn="just"/>
            <a:r>
              <a:rPr lang="ru-RU" sz="1800" dirty="0"/>
              <a:t>Добровольный отказ от дробления бизнеса без изменения организационной структуры бизнеса может осуществляться, в частности, путем: </a:t>
            </a:r>
          </a:p>
          <a:p>
            <a:pPr algn="just"/>
            <a:r>
              <a:rPr lang="ru-RU" sz="1800" dirty="0"/>
              <a:t>перехода формально самостоятельных участников дробления бизнеса на общую систему налогообложения; </a:t>
            </a:r>
          </a:p>
          <a:p>
            <a:pPr algn="just"/>
            <a:r>
              <a:rPr lang="ru-RU" sz="1800" dirty="0"/>
              <a:t>фактического перевода деятельности на одно из лиц группы. </a:t>
            </a:r>
          </a:p>
          <a:p>
            <a:pPr algn="just"/>
            <a:endParaRPr lang="ru-RU" sz="1800" dirty="0"/>
          </a:p>
          <a:p>
            <a:pPr algn="just"/>
            <a:r>
              <a:rPr lang="ru-RU" sz="1800" dirty="0"/>
              <a:t>Добровольный отказ от дробления бизнеса путем изменения организационной структуры бизнеса может осуществляться, в частности, путем: </a:t>
            </a:r>
          </a:p>
          <a:p>
            <a:pPr algn="just"/>
            <a:r>
              <a:rPr lang="ru-RU" sz="1800" dirty="0"/>
              <a:t>объединения формально самостоятельных юридических лиц в одно юридическое лицо с возможным созданием по месту ведения ими предпринимательской деятельности обособленных подразделений этой организации; </a:t>
            </a:r>
          </a:p>
          <a:p>
            <a:pPr algn="just"/>
            <a:r>
              <a:rPr lang="ru-RU" sz="1800" dirty="0"/>
              <a:t>полного отчуждения акций (долей) юридических лиц, входящих в группу лиц, иным независимым лицам. При этом группа лиц перестает вести деятельность </a:t>
            </a:r>
            <a:r>
              <a:rPr lang="ru-RU" sz="1800" dirty="0" smtClean="0"/>
              <a:t>как единый </a:t>
            </a:r>
            <a:r>
              <a:rPr lang="ru-RU" sz="1800" smtClean="0"/>
              <a:t>хозяйствующий субъект.</a:t>
            </a:r>
            <a:endParaRPr lang="ru-RU" sz="1800" dirty="0"/>
          </a:p>
          <a:p>
            <a:pPr algn="just"/>
            <a:endParaRPr lang="ru-RU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812" y="4725144"/>
            <a:ext cx="560993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466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44016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1"/>
                </a:solidFill>
              </a:rPr>
              <a:t>Амнистия не применяется в следующих случаях: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7704856" cy="550547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800" dirty="0" smtClean="0"/>
              <a:t>если </a:t>
            </a:r>
            <a:r>
              <a:rPr lang="ru-RU" sz="1800" dirty="0"/>
              <a:t>налогоплательщик не отказался от дробления бизнеса в 2025 — 2026 годах; </a:t>
            </a:r>
          </a:p>
          <a:p>
            <a:pPr algn="just"/>
            <a:r>
              <a:rPr lang="ru-RU" sz="1800" dirty="0"/>
              <a:t>если дробление бизнеса выявлено за периоды 2021 года и ранее; </a:t>
            </a:r>
          </a:p>
          <a:p>
            <a:pPr algn="just"/>
            <a:r>
              <a:rPr lang="ru-RU" sz="1800" dirty="0"/>
              <a:t>если решение по результатам налоговой проверки за налоговые периоды 2022-2024 годов вступило в силу до 12.07.2024. </a:t>
            </a:r>
          </a:p>
          <a:p>
            <a:pPr algn="just"/>
            <a:r>
              <a:rPr lang="ru-RU" sz="1800" dirty="0"/>
              <a:t>Амнистия не распространяется на следующие налоги (страховые взносы): </a:t>
            </a:r>
          </a:p>
          <a:p>
            <a:pPr algn="just"/>
            <a:r>
              <a:rPr lang="ru-RU" sz="1800" dirty="0"/>
              <a:t>НДФЛ и страховые взносы, доначисленные в связи с занижением (сокрытием) заработной платы (не связаны с дроблением бизнеса); </a:t>
            </a:r>
          </a:p>
          <a:p>
            <a:pPr algn="just"/>
            <a:r>
              <a:rPr lang="ru-RU" sz="1800" dirty="0"/>
              <a:t>налог на прибыль организаций, доначисленный организациям — участникам схемы дробления, применяющим ОСНО (НДФЛ, доначисленный индивидуальному предпринимателю), или налоги в связи с применением специальных налоговых режимов (УСН, ЕСХН), доначисленные участникам схемы дробления, применяющим специальные налоговые режимы, в связи с занижением (сокрытием) выручки (доходов) (не связаны с дроблением бизнеса); </a:t>
            </a:r>
          </a:p>
          <a:p>
            <a:pPr algn="just"/>
            <a:r>
              <a:rPr lang="ru-RU" sz="1800" dirty="0"/>
              <a:t>страховые взносы (дробление бизнеса в целях получения лицами статуса субъектов малого и среднего предпринимательства для применения </a:t>
            </a:r>
            <a:r>
              <a:rPr lang="ru-RU" sz="1800" dirty="0" smtClean="0"/>
              <a:t>пониженного тарифа страховых взносов;</a:t>
            </a:r>
          </a:p>
          <a:p>
            <a:pPr algn="just"/>
            <a:r>
              <a:rPr lang="ru-RU" sz="1800" dirty="0"/>
              <a:t>н</a:t>
            </a:r>
            <a:r>
              <a:rPr lang="ru-RU" sz="1800" dirty="0" smtClean="0"/>
              <a:t>алог на добычу полезных ископаемых (</a:t>
            </a:r>
            <a:r>
              <a:rPr lang="ru-RU" sz="1600" dirty="0" smtClean="0"/>
              <a:t>дробление с целью занижения себестоимости  полезного ископаемого).</a:t>
            </a:r>
            <a:endParaRPr lang="ru-RU" sz="1800" dirty="0"/>
          </a:p>
          <a:p>
            <a:pPr algn="just"/>
            <a:endParaRPr lang="ru-RU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503" y="4725144"/>
            <a:ext cx="560993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623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346050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7920880" cy="52894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smtClean="0"/>
              <a:t>Законом </a:t>
            </a:r>
            <a:r>
              <a:rPr lang="ru-RU" sz="1800" dirty="0"/>
              <a:t>№ 176-ФЗ не предусмотрена обязанность представления в налоговый орган специального сообщения (заявления, уведомления, специальной декларации и т.д.) при добровольном отказе от дробления бизнеса. При этом налогоплательщики не ограничены в праве информирования налоговых органов о добровольном отказе от дробления бизнеса. </a:t>
            </a:r>
            <a:r>
              <a:rPr lang="ru-RU" sz="1800" dirty="0" smtClean="0"/>
              <a:t>  В свою очередь налоговым органом могут запрашиваться документы и информация подтверждающие отказ от дробления бизнеса, список таких документов оставлен открытым.</a:t>
            </a:r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4941168"/>
            <a:ext cx="560993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780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346050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7920880" cy="52894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dirty="0" smtClean="0"/>
          </a:p>
          <a:p>
            <a:pPr marL="0" indent="0" algn="ctr">
              <a:buNone/>
            </a:pPr>
            <a:endParaRPr lang="ru-RU" sz="5400" dirty="0" smtClean="0"/>
          </a:p>
          <a:p>
            <a:pPr marL="0" indent="0" algn="ctr">
              <a:buNone/>
            </a:pPr>
            <a:r>
              <a:rPr lang="ru-RU" sz="5400" dirty="0" smtClean="0">
                <a:solidFill>
                  <a:srgbClr val="00B0F0"/>
                </a:solidFill>
              </a:rPr>
              <a:t>Спасибо за внимание!</a:t>
            </a:r>
            <a:endParaRPr lang="ru-RU" sz="5400" dirty="0" smtClean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4941168"/>
            <a:ext cx="560993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662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13" y="1340768"/>
            <a:ext cx="8120774" cy="4464497"/>
          </a:xfrm>
        </p:spPr>
      </p:pic>
    </p:spTree>
    <p:extLst>
      <p:ext uri="{BB962C8B-B14F-4D97-AF65-F5344CB8AC3E}">
        <p14:creationId xmlns:p14="http://schemas.microsoft.com/office/powerpoint/2010/main" val="303069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4" y="980728"/>
            <a:ext cx="8119611" cy="5145435"/>
          </a:xfrm>
        </p:spPr>
      </p:pic>
    </p:spTree>
    <p:extLst>
      <p:ext uri="{BB962C8B-B14F-4D97-AF65-F5344CB8AC3E}">
        <p14:creationId xmlns:p14="http://schemas.microsoft.com/office/powerpoint/2010/main" val="404469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51" y="1340768"/>
            <a:ext cx="8066297" cy="4785395"/>
          </a:xfrm>
        </p:spPr>
      </p:pic>
    </p:spTree>
    <p:extLst>
      <p:ext uri="{BB962C8B-B14F-4D97-AF65-F5344CB8AC3E}">
        <p14:creationId xmlns:p14="http://schemas.microsoft.com/office/powerpoint/2010/main" val="304675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39" y="1412776"/>
            <a:ext cx="8133121" cy="4713387"/>
          </a:xfrm>
        </p:spPr>
      </p:pic>
    </p:spTree>
    <p:extLst>
      <p:ext uri="{BB962C8B-B14F-4D97-AF65-F5344CB8AC3E}">
        <p14:creationId xmlns:p14="http://schemas.microsoft.com/office/powerpoint/2010/main" val="269425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84" y="981075"/>
            <a:ext cx="8080058" cy="4525963"/>
          </a:xfrm>
        </p:spPr>
      </p:pic>
    </p:spTree>
    <p:extLst>
      <p:ext uri="{BB962C8B-B14F-4D97-AF65-F5344CB8AC3E}">
        <p14:creationId xmlns:p14="http://schemas.microsoft.com/office/powerpoint/2010/main" val="7818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94" y="1412776"/>
            <a:ext cx="8163812" cy="4713387"/>
          </a:xfrm>
        </p:spPr>
      </p:pic>
    </p:spTree>
    <p:extLst>
      <p:ext uri="{BB962C8B-B14F-4D97-AF65-F5344CB8AC3E}">
        <p14:creationId xmlns:p14="http://schemas.microsoft.com/office/powerpoint/2010/main" val="52976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6884"/>
            <a:ext cx="8229600" cy="3560444"/>
          </a:xfrm>
        </p:spPr>
      </p:pic>
    </p:spTree>
    <p:extLst>
      <p:ext uri="{BB962C8B-B14F-4D97-AF65-F5344CB8AC3E}">
        <p14:creationId xmlns:p14="http://schemas.microsoft.com/office/powerpoint/2010/main" val="108350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17" y="1340769"/>
            <a:ext cx="8008766" cy="4464496"/>
          </a:xfrm>
        </p:spPr>
      </p:pic>
    </p:spTree>
    <p:extLst>
      <p:ext uri="{BB962C8B-B14F-4D97-AF65-F5344CB8AC3E}">
        <p14:creationId xmlns:p14="http://schemas.microsoft.com/office/powerpoint/2010/main" val="19522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542</Words>
  <Application>Microsoft Office PowerPoint</Application>
  <PresentationFormat>Экран (4:3)</PresentationFormat>
  <Paragraphs>34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Налоговая амнистия при дроблении бизнеса </vt:lpstr>
      <vt:lpstr>Налоговая  амнистия  дробления бизнеса</vt:lpstr>
      <vt:lpstr>Способы добровольного отказа от дробления бизнеса</vt:lpstr>
      <vt:lpstr>Амнистия не применяется в следующих случаях: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Сенникова Ольга Игоревна</dc:creator>
  <cp:lastModifiedBy>Юшкова Анастасия Владимировна</cp:lastModifiedBy>
  <cp:revision>21</cp:revision>
  <dcterms:created xsi:type="dcterms:W3CDTF">2024-11-15T09:03:19Z</dcterms:created>
  <dcterms:modified xsi:type="dcterms:W3CDTF">2024-12-11T02:13:12Z</dcterms:modified>
</cp:coreProperties>
</file>