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02" r:id="rId3"/>
    <p:sldId id="303" r:id="rId4"/>
    <p:sldId id="304" r:id="rId5"/>
    <p:sldId id="308" r:id="rId6"/>
    <p:sldId id="271" r:id="rId7"/>
    <p:sldId id="305" r:id="rId8"/>
    <p:sldId id="310" r:id="rId9"/>
    <p:sldId id="264" r:id="rId10"/>
    <p:sldId id="263" r:id="rId11"/>
    <p:sldId id="276" r:id="rId12"/>
    <p:sldId id="30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2" autoAdjust="0"/>
    <p:restoredTop sz="95881" autoAdjust="0"/>
  </p:normalViewPr>
  <p:slideViewPr>
    <p:cSldViewPr>
      <p:cViewPr varScale="1">
        <p:scale>
          <a:sx n="112" d="100"/>
          <a:sy n="112" d="100"/>
        </p:scale>
        <p:origin x="-16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B959E-647F-45A3-AA2F-4C326384EA9C}" type="datetimeFigureOut">
              <a:rPr lang="ru-RU" smtClean="0"/>
              <a:pPr/>
              <a:t>13.03.2025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EB144-9E74-4C7E-A197-31823758FD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967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EB144-9E74-4C7E-A197-31823758FDC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039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2EB144-9E74-4C7E-A197-31823758FDC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19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/>
          </p:nvPr>
        </p:nvSpPr>
        <p:spPr>
          <a:xfrm>
            <a:off x="815578" y="1854200"/>
            <a:ext cx="3261122" cy="459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180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C4A87-A01D-4F22-955E-864C60B2258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21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1" y="5872163"/>
            <a:ext cx="566738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0BBD6A6B-995D-4DB0-B583-8D3A1356F19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570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2F5D9-17FF-4B8A-9086-F903DD3587A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01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C74DC-DA40-4C44-82D9-EFD05A28A75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026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EC3CA-9670-47C7-BE9D-1F57EBE932B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744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83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C408-D565-4E51-B25E-D0DA0F38DA5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3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91"/>
            <a:ext cx="9142412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3363691"/>
            <a:ext cx="77724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ВЫАЫВАЫВАЫВА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402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04664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39" y="5127625"/>
            <a:ext cx="923925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59" y="1606877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err="1" smtClean="0"/>
              <a:t>ПятыУЦКЦУКЦУКй</a:t>
            </a:r>
            <a:r>
              <a:rPr lang="ru-RU" dirty="0" smtClean="0"/>
              <a:t>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501081"/>
            <a:ext cx="7337192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err="1" smtClean="0"/>
              <a:t>олрпаорпаолаи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49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04664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39" y="5127625"/>
            <a:ext cx="923925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59" y="1606877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err="1" smtClean="0"/>
              <a:t>ПятыУЦКЦУКЦУКй</a:t>
            </a:r>
            <a:r>
              <a:rPr lang="ru-RU" dirty="0" smtClean="0"/>
              <a:t>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501081"/>
            <a:ext cx="7337192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err="1" smtClean="0"/>
              <a:t>олрпаорпаолаи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672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/>
          </p:nvPr>
        </p:nvSpPr>
        <p:spPr>
          <a:xfrm>
            <a:off x="815578" y="1854200"/>
            <a:ext cx="3261122" cy="459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981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8"/>
            <a:ext cx="9142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59" y="1606877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7" y="501081"/>
            <a:ext cx="7337901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3CD11-3589-4FC4-BAD3-9C961FFE7BBB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35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9"/>
            <a:ext cx="914241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59" y="1012506"/>
            <a:ext cx="732068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59" y="3429720"/>
            <a:ext cx="732068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7153-C846-4E9D-BCA4-C5D28A27AE7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99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6" y="1606874"/>
            <a:ext cx="3620764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4" y="1606874"/>
            <a:ext cx="3644897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8B09-27F3-4B3E-BCBA-42713A63654D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43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7" y="1606872"/>
            <a:ext cx="3674753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47" y="2174876"/>
            <a:ext cx="3674753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34" y="1606872"/>
            <a:ext cx="3587825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34" y="2188098"/>
            <a:ext cx="3587825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1AA50-C0A9-4626-8184-7DADBFECA2C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41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490538"/>
            <a:ext cx="7343775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600200"/>
            <a:ext cx="7343775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414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414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2" y="6042089"/>
            <a:ext cx="619125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939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74" r:id="rId4"/>
    <p:sldLayoutId id="2147483675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2pPr>
      <a:lvl3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3pPr>
      <a:lvl4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4pPr>
      <a:lvl5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5pPr>
      <a:lvl6pPr marL="4572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6pPr>
      <a:lvl7pPr marL="9144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7pPr>
      <a:lvl8pPr marL="13716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8pPr>
      <a:lvl9pPr marL="18288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9pPr>
    </p:titleStyle>
    <p:bodyStyle>
      <a:lvl1pPr marL="317500" algn="l" defTabSz="912813" rtl="0" fontAlgn="base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fontAlgn="base">
        <a:spcBef>
          <a:spcPct val="20000"/>
        </a:spcBef>
        <a:spcAft>
          <a:spcPct val="0"/>
        </a:spcAft>
        <a:buFont typeface="Arial" pitchFamily="34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708920"/>
            <a:ext cx="8280920" cy="168604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«Уведомления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о контролируемых иностранных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компаниях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(КИК) по обновленной форме»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5013176"/>
            <a:ext cx="3488432" cy="144348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Управление ФНС России по Республике Хакасия, 2025 г.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611560" y="4797152"/>
            <a:ext cx="4320480" cy="144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ctr" defTabSz="912813" rtl="0" fontAlgn="base">
              <a:spcBef>
                <a:spcPct val="20000"/>
              </a:spcBef>
              <a:spcAft>
                <a:spcPct val="0"/>
              </a:spcAft>
              <a:buFont typeface="+mj-lt"/>
              <a:buNone/>
              <a:defRPr sz="2800" b="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11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23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358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477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559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71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835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954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err="1" smtClean="0"/>
              <a:t>Гараева</a:t>
            </a:r>
            <a:r>
              <a:rPr lang="ru-RU" sz="1800" dirty="0" smtClean="0"/>
              <a:t> Ольга Олеговна</a:t>
            </a:r>
          </a:p>
          <a:p>
            <a:r>
              <a:rPr lang="ru-RU" sz="1800" dirty="0" smtClean="0"/>
              <a:t> заместитель начальника отдела камерального контроля</a:t>
            </a:r>
          </a:p>
          <a:p>
            <a:endParaRPr lang="ru-RU" sz="1800" dirty="0" smtClean="0"/>
          </a:p>
          <a:p>
            <a:r>
              <a:rPr lang="ru-RU" sz="1800" dirty="0" smtClean="0"/>
              <a:t>8(39031) 3 60 02, доб. 2808</a:t>
            </a:r>
            <a:endParaRPr lang="ru-RU" sz="1800" dirty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8659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20688"/>
            <a:ext cx="7200800" cy="79208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548680"/>
            <a:ext cx="8424936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Налоговая ответственность за непредставление контролирующим лицом в установленный срок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уведомления о контролируемой иностранной компании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влечет взыскание штрафа в размере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500 000 рублей.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(пункт 1 статьи 129.6 НК РФ).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50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20688"/>
            <a:ext cx="7200800" cy="79208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548680"/>
            <a:ext cx="8424936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Подробная информация о порядке заполнения и представления уведомлений о КИК размещена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официальном сайте ФНС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России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gov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разделе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«Контролирующие лица и контролируемые иностранные компании».</a:t>
            </a:r>
          </a:p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Путь: Деятельность/Налогообложение в Российской Федерации/Контролирующие лица и контролируемые иностранные компании.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9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8506" y="2924944"/>
            <a:ext cx="7772400" cy="147002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4400" dirty="0" smtClean="0"/>
              <a:t>Спасибо за внимание!</a:t>
            </a:r>
            <a:br>
              <a:rPr lang="ru-RU" sz="4400" dirty="0" smtClean="0"/>
            </a:br>
            <a:r>
              <a:rPr lang="ru-RU" sz="4000" u="sng" dirty="0" smtClean="0"/>
              <a:t> </a:t>
            </a:r>
            <a:r>
              <a:rPr lang="ru-RU" sz="2200" u="sng" dirty="0" smtClean="0"/>
              <a:t>В случае возникновения вопросов просьба обращаться по телефонам 8(39031) 3-60-02, </a:t>
            </a:r>
            <a:r>
              <a:rPr lang="ru-RU" sz="2200" u="sng" dirty="0" err="1" smtClean="0"/>
              <a:t>доб</a:t>
            </a:r>
            <a:r>
              <a:rPr lang="ru-RU" sz="2200" u="sng" dirty="0" smtClean="0"/>
              <a:t> . 2808.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5157192"/>
            <a:ext cx="3488432" cy="144348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Управление ФНС России по Республике Хакасия, 2025 г.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614636" y="4941168"/>
            <a:ext cx="4389412" cy="144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0" indent="0" algn="ctr" defTabSz="912813" rtl="0" fontAlgn="base">
              <a:spcBef>
                <a:spcPct val="20000"/>
              </a:spcBef>
              <a:spcAft>
                <a:spcPct val="0"/>
              </a:spcAft>
              <a:buFont typeface="+mj-lt"/>
              <a:buNone/>
              <a:defRPr sz="2800" b="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11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23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358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477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559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71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835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954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err="1" smtClean="0"/>
              <a:t>Гараева</a:t>
            </a:r>
            <a:r>
              <a:rPr lang="ru-RU" sz="1800" dirty="0" smtClean="0"/>
              <a:t> Ольга Олеговна</a:t>
            </a:r>
          </a:p>
          <a:p>
            <a:r>
              <a:rPr lang="ru-RU" sz="1800" dirty="0" smtClean="0"/>
              <a:t>заместитель начальника отдела камерального контроля</a:t>
            </a:r>
          </a:p>
          <a:p>
            <a:endParaRPr lang="ru-RU" sz="1800" dirty="0" smtClean="0"/>
          </a:p>
          <a:p>
            <a:r>
              <a:rPr lang="ru-RU" sz="1800" dirty="0"/>
              <a:t>8(39031) 3 60 02, доб. </a:t>
            </a:r>
            <a:r>
              <a:rPr lang="ru-RU" sz="1800" dirty="0" smtClean="0"/>
              <a:t>2808</a:t>
            </a:r>
            <a:endParaRPr lang="ru-RU" sz="1800" dirty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0694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59" y="548680"/>
            <a:ext cx="7320689" cy="588744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Контролируемой иностранной компанией признается иностранная организация, удовлетворяющая одновременно следующим условиям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(статья 25.13 НК РФ)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организация не признается налоговым резидентом Российской Федерации;</a:t>
            </a:r>
          </a:p>
          <a:p>
            <a:pPr marL="457200" indent="-45720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контролирующим лицом организации являются организация и (или) физическое лицо, признаваемые налоговыми резидентами Российской Федерации.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59" y="476672"/>
            <a:ext cx="7320689" cy="5959452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Контролирующим </a:t>
            </a:r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лицом иностранной 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организации                 </a:t>
            </a:r>
            <a:r>
              <a:rPr lang="ru-RU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можно быть в 3 случаях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доля прямого или косвенного участия физического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юридического лица, в иностранной организации составляет более 25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доля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всех российских резидентов больше 50%, а доля физического или юридического лица больше 10%;</a:t>
            </a:r>
          </a:p>
          <a:p>
            <a:pPr lvl="0"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физическое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юридическое лицо фактически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контролирует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иностранную компанию.</a:t>
            </a:r>
          </a:p>
          <a:p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7" y="548680"/>
            <a:ext cx="8496944" cy="5887444"/>
          </a:xfrm>
        </p:spPr>
        <p:txBody>
          <a:bodyPr/>
          <a:lstStyle/>
          <a:p>
            <a:pPr algn="just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КИК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представляют резиденты Российской Федерации – юридические 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физические лица,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которые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признаются контролирующими </a:t>
            </a:r>
          </a:p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2 п. 25.14 НК РФ).</a:t>
            </a:r>
          </a:p>
          <a:p>
            <a:pPr algn="ctr"/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i="1" dirty="0"/>
          </a:p>
          <a:p>
            <a:r>
              <a:rPr lang="ru-RU" sz="1800" dirty="0"/>
              <a:t> 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Уведомление о КИК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представляется,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даже если: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  КИК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получила прибыли;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  прибыль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КИК освобождена от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налогообложения;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переход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уплату НДФЛ с фиксированной прибыли КИК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(п. 2 Письма ФНС России от 05.04.2021 N ШЮ-4-13/4504@);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КИК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принявшая решение 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редомициляции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Российскую Федерацию, находится одновременно и в российском, и в иностранном реестре юридических лиц.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59" y="476672"/>
            <a:ext cx="8069821" cy="5959452"/>
          </a:xfrm>
        </p:spPr>
        <p:txBody>
          <a:bodyPr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Вместе с Уведомлением о КИК в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налоговый орган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представляются документы,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подтверждающие размер прибыли (убытка) контролируемой иностранной компании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(пункт 5 статьи 25.15 НК РФ):</a:t>
            </a:r>
          </a:p>
          <a:p>
            <a:r>
              <a:rPr lang="ru-RU" sz="1600" dirty="0">
                <a:solidFill>
                  <a:schemeClr val="tx1"/>
                </a:solidFill>
              </a:rPr>
              <a:t> 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финансовая отчетность КИК, составленная в соответствии с личным законом такой компании за финансовый год, или в случае отсутствия финансовой отчетности иные документы, подтверждающие прибыль (убыток) КИК за финансовый год;</a:t>
            </a:r>
          </a:p>
          <a:p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аудиторское заключение по финансовой отчетности КИК, если в соответствии с личным законом или учредительными (корпоративными) документами этой КИК установлено обязательное проведение аудита такой финансовой отчетности или аудит осуществляется иностранной организацией добровольно.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Налоговая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ответственность за непредставление в установленный срок документов, подтверждающих размер прибыли (убытка) контролируемой иностранной компании, влечет взыскание штрафа с контролирующего лица в размере 500 000 рублей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(пункт 1.1 статьи 126 НК РФ).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5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548680"/>
            <a:ext cx="7632848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10000"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Срок представления уведомлений о КИК:</a:t>
            </a:r>
          </a:p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(пункт 2 статьи 25.14 НК РФ):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Налогоплательщиками – организациями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срок не позднее 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20 марта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года, следующего за налоговым периодом, в котором контролирующим лицом признается доход в виде прибыли КИК в соответствии с главой 25 Налогового кодекса Российской Федерации либо который следует за годом, по итогам которого определен убыток КИК.</a:t>
            </a: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Налогоплательщиками – физическими лицами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срок не позднее 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30 апреля года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следующего за налоговым периодом, в котором контролирующим лицом признается доход в виде прибыли КИК в соответствии с главой 23 Налогового кодекса Российской Федерации либо который следует за годом, по итогам которого определен убыток КИК.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61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3" y="620688"/>
            <a:ext cx="8352928" cy="5815436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Уведомление о КИК представляется: 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п. 4 ст. 25.14 НК РФ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физическими лицами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 месту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жительства;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организациями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 месту нахождения;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крупнейшими налогоплательщиками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 месту учета в качестве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крупнейших налогоплательщиков.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07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822659" y="548680"/>
            <a:ext cx="7320689" cy="6264696"/>
          </a:xfrm>
        </p:spPr>
        <p:txBody>
          <a:bodyPr/>
          <a:lstStyle/>
          <a:p>
            <a:pPr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</a:pPr>
            <a:r>
              <a:rPr lang="ru-RU" sz="1600" b="1" u="sng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 </a:t>
            </a:r>
            <a:r>
              <a:rPr lang="ru-RU" sz="1600" b="1" u="sng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уведомлении о КИК необходимо указать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</a:t>
            </a:r>
            <a:r>
              <a:rPr lang="ru-RU" sz="1400" i="1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п.п</a:t>
            </a: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6, </a:t>
            </a:r>
            <a:r>
              <a:rPr lang="ru-RU" sz="1400" i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6.1 ст. </a:t>
            </a: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25.14 </a:t>
            </a:r>
            <a:r>
              <a:rPr lang="ru-RU" sz="1400" i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НК РФ):</a:t>
            </a: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период, за который представляется уведомление;</a:t>
            </a: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дату подачи в инспекцию уведомления о переходе на уплату (об отказе от уплаты) НДФЛ с фиксированной прибыли (при наличии);</a:t>
            </a: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наименование КИК;</a:t>
            </a: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для КИК - организации: регистрационный номер (номера) КИК, код (коды) КИК в качестве налогоплательщика и адрес в государстве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резидентства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для КИК - иностранной структуры: организационную форму, наименование и реквизиты документа об учреждении, дату учреждения (регистрации), регистрационный номер (иной идентификатор) в государстве учреждения (регистрации);</a:t>
            </a: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последний день периода, за который составляется финансовая отчетность КИК за финансовый год по ее личному закону;</a:t>
            </a: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дату составления финансовой отчетности КИК за финансовый год по ее личному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закону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дату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составления аудиторского заключения по финансовой отчетности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КИК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долю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участия налогоплательщика;</a:t>
            </a:r>
          </a:p>
          <a:p>
            <a:pPr marL="171450" lvl="0" indent="-171450" algn="just">
              <a:spcBef>
                <a:spcPts val="1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42900" algn="l"/>
              </a:tabLst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порядок участия, если оно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косвенное,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 всех организациях (структурах), через которые реализовано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93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20688"/>
            <a:ext cx="7200800" cy="79208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548680"/>
            <a:ext cx="7416824" cy="590465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Форма и порядок представления уведомления о КИК утверждены  Приказом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ФНС России от 19.07.2021 N ЕД-7-13/671@ (ред. от 09.10.2023)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утверждении формы, порядка заполнения формы и формата представления уведомления о контролируемых иностранных компаниях в электронной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форме»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17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2984</TotalTime>
  <Words>554</Words>
  <Application>Microsoft Office PowerPoint</Application>
  <PresentationFormat>Экран (4:3)</PresentationFormat>
  <Paragraphs>86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5_Present_FNS2012_A4</vt:lpstr>
      <vt:lpstr>«Уведомления о контролируемых иностранных компаниях (КИК) по обновленной форме»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 В случае возникновения вопросов просьба обращаться по телефонам 8(39031) 3-60-02, доб . 2808.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Зубарев Андрей Николаевич</dc:creator>
  <cp:lastModifiedBy>Гараева Ольга Олеговна</cp:lastModifiedBy>
  <cp:revision>364</cp:revision>
  <dcterms:created xsi:type="dcterms:W3CDTF">2021-01-29T06:36:21Z</dcterms:created>
  <dcterms:modified xsi:type="dcterms:W3CDTF">2025-03-13T04:01:04Z</dcterms:modified>
</cp:coreProperties>
</file>