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1"/>
  </p:notesMasterIdLst>
  <p:sldIdLst>
    <p:sldId id="261" r:id="rId2"/>
    <p:sldId id="481" r:id="rId3"/>
    <p:sldId id="435" r:id="rId4"/>
    <p:sldId id="482" r:id="rId5"/>
    <p:sldId id="483" r:id="rId6"/>
    <p:sldId id="484" r:id="rId7"/>
    <p:sldId id="485" r:id="rId8"/>
    <p:sldId id="486" r:id="rId9"/>
    <p:sldId id="487" r:id="rId10"/>
    <p:sldId id="489" r:id="rId11"/>
    <p:sldId id="488" r:id="rId12"/>
    <p:sldId id="492" r:id="rId13"/>
    <p:sldId id="490" r:id="rId14"/>
    <p:sldId id="491" r:id="rId15"/>
    <p:sldId id="493" r:id="rId16"/>
    <p:sldId id="494" r:id="rId17"/>
    <p:sldId id="495" r:id="rId18"/>
    <p:sldId id="496" r:id="rId19"/>
    <p:sldId id="31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50F40C5-964E-4E19-B376-0F9B680781F0}">
          <p14:sldIdLst>
            <p14:sldId id="261"/>
            <p14:sldId id="481"/>
          </p14:sldIdLst>
        </p14:section>
        <p14:section name="Раздел без заголовка" id="{F7B58B1E-FC84-4C29-B1BB-1CE71B763372}">
          <p14:sldIdLst>
            <p14:sldId id="435"/>
            <p14:sldId id="482"/>
            <p14:sldId id="483"/>
            <p14:sldId id="484"/>
            <p14:sldId id="485"/>
            <p14:sldId id="486"/>
            <p14:sldId id="487"/>
            <p14:sldId id="489"/>
            <p14:sldId id="488"/>
            <p14:sldId id="492"/>
            <p14:sldId id="490"/>
            <p14:sldId id="491"/>
            <p14:sldId id="493"/>
            <p14:sldId id="494"/>
            <p14:sldId id="495"/>
            <p14:sldId id="496"/>
            <p14:sldId id="31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F26"/>
    <a:srgbClr val="21439C"/>
    <a:srgbClr val="004C8F"/>
    <a:srgbClr val="F0F0F0"/>
    <a:srgbClr val="E9F7FF"/>
    <a:srgbClr val="F5F5F5"/>
    <a:srgbClr val="511F7B"/>
    <a:srgbClr val="009933"/>
    <a:srgbClr val="FFC626"/>
    <a:srgbClr val="FF7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>
        <p:scale>
          <a:sx n="118" d="100"/>
          <a:sy n="118" d="100"/>
        </p:scale>
        <p:origin x="-222" y="-72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8F832-A039-4A3B-9E61-D01F3A86EF7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B52AE-3B04-428E-8650-3FE56A87D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9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F218-3EA1-6E48-BF76-8EFA1A75BA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89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F218-3EA1-6E48-BF76-8EFA1A75BA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40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E7E3B6-9FF3-DB47-A78B-EF1B9A430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2D5CD6-5250-924C-B6D6-EE792E6B4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4C74BE-A3BF-5C4F-B5CF-BFD55755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9376" y="6400982"/>
            <a:ext cx="577312" cy="331932"/>
          </a:xfrm>
        </p:spPr>
        <p:txBody>
          <a:bodyPr/>
          <a:lstStyle>
            <a:lvl1pPr algn="l">
              <a:defRPr sz="600">
                <a:solidFill>
                  <a:schemeClr val="tx1"/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fld id="{0C179D9A-1D38-C14E-AEE4-4D189E7C91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16CFC137-477D-EE46-8AA2-760331ED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188" y="6400983"/>
            <a:ext cx="5009613" cy="331931"/>
          </a:xfrm>
        </p:spPr>
        <p:txBody>
          <a:bodyPr/>
          <a:lstStyle>
            <a:lvl1pPr algn="l">
              <a:defRPr sz="600">
                <a:solidFill>
                  <a:schemeClr val="tx1"/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r>
              <a:rPr lang="ru-RU"/>
              <a:t>АКАДЕМИЯ ЛИДЕРСТВА И АДМИНИСТРИРОВАНИЯ БИЗНЕС-ПРОЦЕССОВ ФНС РОССИИ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65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8507E-E607-614A-A11B-7244F0C8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D9813C-974C-844A-8148-D194F2D0E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0452-3EB1-614D-A7CF-586BCB70B79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EFBE69-A6C5-4F48-A5A9-85CCB8C4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26059D-B36A-F041-A984-EA575947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9D9A-1D38-C14E-AEE4-4D189E7C911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50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228AEF2-7C40-1A4D-A144-91E9FA7C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684950-90A7-DF40-84D3-E334B41C1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0387C-F8E4-A140-965E-667FF9E10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0452-3EB1-614D-A7CF-586BCB70B79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426BC6-4C8F-BA44-B4CA-DA1E6817F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555028-A5E3-0B40-97EC-72D6D26EA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79D9A-1D38-C14E-AEE4-4D189E7C9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3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kfl2.nalog.ru/" TargetMode="External"/><Relationship Id="rId4" Type="http://schemas.openxmlformats.org/officeDocument/2006/relationships/hyperlink" Target="http://nalog.garant.ru/fns/nk/5f8ae450aa10a78f0b0005a38b5989df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AC2CEA-6F5E-F144-89DE-2760CEB79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79" y="254149"/>
            <a:ext cx="858820" cy="88976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DE285806-A90A-3142-8F92-04DF72F9F0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76632" y="393869"/>
            <a:ext cx="1703675" cy="607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9DDDB9-502E-5D4D-ACCD-6D8130E0DDA1}"/>
              </a:ext>
            </a:extLst>
          </p:cNvPr>
          <p:cNvSpPr txBox="1"/>
          <p:nvPr/>
        </p:nvSpPr>
        <p:spPr>
          <a:xfrm>
            <a:off x="1828845" y="1323722"/>
            <a:ext cx="9143955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lnSpc>
                <a:spcPts val="6000"/>
              </a:lnSpc>
            </a:pPr>
            <a:r>
              <a:rPr lang="ru-RU" sz="3200" b="1" dirty="0" smtClean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Взаимодействие </a:t>
            </a:r>
            <a:r>
              <a:rPr lang="ru-RU" sz="3200" b="1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физических лиц с налоговой службой в электронной форме с </a:t>
            </a:r>
            <a:r>
              <a:rPr lang="ru-RU" sz="3200" b="1" dirty="0" smtClean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использо</a:t>
            </a:r>
            <a:r>
              <a:rPr lang="ru-RU" sz="3200" b="1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в</a:t>
            </a:r>
            <a:r>
              <a:rPr lang="ru-RU" sz="3200" b="1" dirty="0" smtClean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анием </a:t>
            </a:r>
            <a:r>
              <a:rPr lang="ru-RU" sz="3200" b="1" dirty="0" smtClean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Личного кабинета Физического лица </a:t>
            </a:r>
            <a:r>
              <a:rPr lang="ru-RU" sz="3200" b="1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на сайте </a:t>
            </a:r>
            <a:r>
              <a:rPr lang="ru-RU" sz="3200" b="1" dirty="0" smtClean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ФНС России </a:t>
            </a:r>
            <a:r>
              <a:rPr lang="ru-RU" sz="3200" b="1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и  </a:t>
            </a:r>
            <a:r>
              <a:rPr lang="ru-RU" sz="3200" b="1" dirty="0" smtClean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портала</a:t>
            </a:r>
            <a:r>
              <a:rPr lang="ru-RU" sz="3200" b="1" dirty="0" smtClean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Госуслуг</a:t>
            </a:r>
            <a:endParaRPr lang="ru-RU" sz="3200" b="1" dirty="0">
              <a:solidFill>
                <a:prstClr val="white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D48D19-1EB0-9141-B5C7-871D0F5ED18A}"/>
              </a:ext>
            </a:extLst>
          </p:cNvPr>
          <p:cNvSpPr txBox="1"/>
          <p:nvPr/>
        </p:nvSpPr>
        <p:spPr>
          <a:xfrm>
            <a:off x="6894414" y="4942782"/>
            <a:ext cx="407838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ru-RU" sz="1600" dirty="0" smtClean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Старший </a:t>
            </a:r>
            <a:r>
              <a:rPr lang="ru-RU" sz="1600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государственный налоговый инспектор </a:t>
            </a:r>
            <a:br>
              <a:rPr lang="ru-RU" sz="1600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</a:br>
            <a:r>
              <a:rPr lang="ru-RU" sz="1600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отдела оказания государственных услуг, </a:t>
            </a:r>
            <a:br>
              <a:rPr lang="ru-RU" sz="1600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</a:br>
            <a:r>
              <a:rPr lang="ru-RU" sz="1600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Внутренний тренер</a:t>
            </a:r>
            <a:br>
              <a:rPr lang="ru-RU" sz="1600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</a:br>
            <a:r>
              <a:rPr lang="ru-RU" sz="1600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Новикова Елена Игоревна</a:t>
            </a:r>
          </a:p>
          <a:p>
            <a:pPr defTabSz="914377"/>
            <a:endParaRPr lang="ru-RU" sz="1600" dirty="0">
              <a:solidFill>
                <a:prstClr val="white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054FC95-323C-4B62-BC7C-F6B38E733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5645" y="306805"/>
            <a:ext cx="984062" cy="7817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2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oogle Shape;8436;p87">
            <a:extLst>
              <a:ext uri="{FF2B5EF4-FFF2-40B4-BE49-F238E27FC236}">
                <a16:creationId xmlns:a16="http://schemas.microsoft.com/office/drawing/2014/main" xmlns="" id="{9AB01D3F-ED40-40DA-931B-55472B0F0544}"/>
              </a:ext>
            </a:extLst>
          </p:cNvPr>
          <p:cNvGrpSpPr/>
          <p:nvPr/>
        </p:nvGrpSpPr>
        <p:grpSpPr>
          <a:xfrm>
            <a:off x="1183863" y="1100618"/>
            <a:ext cx="502473" cy="436256"/>
            <a:chOff x="6218300" y="4416175"/>
            <a:chExt cx="516000" cy="448000"/>
          </a:xfrm>
        </p:grpSpPr>
        <p:sp>
          <p:nvSpPr>
            <p:cNvPr id="17" name="Google Shape;8437;p87">
              <a:extLst>
                <a:ext uri="{FF2B5EF4-FFF2-40B4-BE49-F238E27FC236}">
                  <a16:creationId xmlns:a16="http://schemas.microsoft.com/office/drawing/2014/main" xmlns="" id="{44639D17-4CFD-4565-BCEB-7A836334E0DE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8438;p87">
              <a:extLst>
                <a:ext uri="{FF2B5EF4-FFF2-40B4-BE49-F238E27FC236}">
                  <a16:creationId xmlns:a16="http://schemas.microsoft.com/office/drawing/2014/main" xmlns="" id="{90E05922-726A-4ED7-AFC8-D2DB1337CD24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8439;p87">
              <a:extLst>
                <a:ext uri="{FF2B5EF4-FFF2-40B4-BE49-F238E27FC236}">
                  <a16:creationId xmlns:a16="http://schemas.microsoft.com/office/drawing/2014/main" xmlns="" id="{4AFAC6FE-B300-4309-9677-BA162AB250B6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923793" y="1134080"/>
            <a:ext cx="8787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05965"/>
                </a:solidFill>
                <a:latin typeface="GolosTextWebRegular"/>
              </a:rPr>
              <a:t>Налоговое уведомление</a:t>
            </a:r>
            <a:r>
              <a:rPr lang="ru-RU" dirty="0">
                <a:solidFill>
                  <a:srgbClr val="405965"/>
                </a:solidFill>
                <a:latin typeface="GolosTextWebRegular"/>
              </a:rPr>
              <a:t> </a:t>
            </a:r>
            <a:r>
              <a:rPr lang="ru-RU" dirty="0">
                <a:solidFill>
                  <a:srgbClr val="0057FF"/>
                </a:solidFill>
                <a:latin typeface="GolosTextWebRegular"/>
                <a:hlinkClick r:id="rId4"/>
              </a:rPr>
              <a:t>направляется</a:t>
            </a:r>
            <a:r>
              <a:rPr lang="ru-RU" dirty="0">
                <a:solidFill>
                  <a:srgbClr val="405965"/>
                </a:solidFill>
                <a:latin typeface="GolosTextWebRegular"/>
              </a:rPr>
              <a:t> не позднее 30 дней до наступления срока уплаты налогов.</a:t>
            </a:r>
            <a:endParaRPr lang="ru-RU" dirty="0"/>
          </a:p>
        </p:txBody>
      </p:sp>
      <p:grpSp>
        <p:nvGrpSpPr>
          <p:cNvPr id="21" name="Google Shape;8153;p87">
            <a:extLst>
              <a:ext uri="{FF2B5EF4-FFF2-40B4-BE49-F238E27FC236}">
                <a16:creationId xmlns:a16="http://schemas.microsoft.com/office/drawing/2014/main" xmlns="" id="{557ADF95-D639-4147-BB9C-897C477C2F05}"/>
              </a:ext>
            </a:extLst>
          </p:cNvPr>
          <p:cNvGrpSpPr/>
          <p:nvPr/>
        </p:nvGrpSpPr>
        <p:grpSpPr>
          <a:xfrm>
            <a:off x="1217142" y="2155957"/>
            <a:ext cx="469194" cy="469194"/>
            <a:chOff x="900750" y="1436075"/>
            <a:chExt cx="481825" cy="481825"/>
          </a:xfrm>
        </p:grpSpPr>
        <p:sp>
          <p:nvSpPr>
            <p:cNvPr id="22" name="Google Shape;8154;p87">
              <a:extLst>
                <a:ext uri="{FF2B5EF4-FFF2-40B4-BE49-F238E27FC236}">
                  <a16:creationId xmlns:a16="http://schemas.microsoft.com/office/drawing/2014/main" xmlns="" id="{9A5898FF-4232-4432-A104-6FDD57ADF473}"/>
                </a:ext>
              </a:extLst>
            </p:cNvPr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8155;p87">
              <a:extLst>
                <a:ext uri="{FF2B5EF4-FFF2-40B4-BE49-F238E27FC236}">
                  <a16:creationId xmlns:a16="http://schemas.microsoft.com/office/drawing/2014/main" xmlns="" id="{E90DEE1F-8AD7-4292-824B-25F7B89522C9}"/>
                </a:ext>
              </a:extLst>
            </p:cNvPr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8156;p87">
              <a:extLst>
                <a:ext uri="{FF2B5EF4-FFF2-40B4-BE49-F238E27FC236}">
                  <a16:creationId xmlns:a16="http://schemas.microsoft.com/office/drawing/2014/main" xmlns="" id="{2F10CCB4-DF0C-43DB-9BA7-364523AE672C}"/>
                </a:ext>
              </a:extLst>
            </p:cNvPr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8157;p87">
              <a:extLst>
                <a:ext uri="{FF2B5EF4-FFF2-40B4-BE49-F238E27FC236}">
                  <a16:creationId xmlns:a16="http://schemas.microsoft.com/office/drawing/2014/main" xmlns="" id="{70D4F2C3-BD68-48B5-85AE-AA2D9EDC3381}"/>
                </a:ext>
              </a:extLst>
            </p:cNvPr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923793" y="2045003"/>
            <a:ext cx="9532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05965"/>
                </a:solidFill>
                <a:latin typeface="GolosTextWebRegular"/>
              </a:rPr>
              <a:t>Если общая сумма налогов составляет менее 300 рублей, оно </a:t>
            </a:r>
            <a:r>
              <a:rPr lang="ru-RU" dirty="0">
                <a:solidFill>
                  <a:srgbClr val="FF0000"/>
                </a:solidFill>
                <a:latin typeface="GolosTextWebRegular"/>
                <a:hlinkClick r:id="rId4"/>
              </a:rPr>
              <a:t>не направляется</a:t>
            </a:r>
            <a:r>
              <a:rPr lang="ru-RU" dirty="0">
                <a:solidFill>
                  <a:srgbClr val="FF0000"/>
                </a:solidFill>
                <a:latin typeface="GolosTextWebRegular"/>
              </a:rPr>
              <a:t>.</a:t>
            </a:r>
          </a:p>
          <a:p>
            <a:r>
              <a:rPr lang="ru-RU" dirty="0">
                <a:solidFill>
                  <a:srgbClr val="405965"/>
                </a:solidFill>
                <a:latin typeface="GolosTextWebRegular"/>
              </a:rPr>
              <a:t>Исключение — отправка уведомления в календарном году, по истечении которого налоговый орган больше не сможет его направить.</a:t>
            </a:r>
            <a:endParaRPr lang="ru-RU" b="0" i="0" dirty="0">
              <a:solidFill>
                <a:srgbClr val="405965"/>
              </a:solidFill>
              <a:effectLst/>
              <a:latin typeface="GolosTextWebRegular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3793" y="3371522"/>
            <a:ext cx="8903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05965"/>
                </a:solidFill>
                <a:latin typeface="GolosTextWebRegular"/>
              </a:rPr>
              <a:t>Приоритетный способ рассылки уведомлений — в электронной форме через </a:t>
            </a:r>
            <a:r>
              <a:rPr lang="ru-RU" dirty="0">
                <a:solidFill>
                  <a:srgbClr val="0057FF"/>
                </a:solidFill>
                <a:latin typeface="GolosTextWebRegular"/>
                <a:hlinkClick r:id="rId5"/>
              </a:rPr>
              <a:t>Личный кабинет налогоплательщика</a:t>
            </a:r>
            <a:r>
              <a:rPr lang="ru-RU" dirty="0">
                <a:solidFill>
                  <a:srgbClr val="405965"/>
                </a:solidFill>
                <a:latin typeface="GolosTextWebRegular"/>
              </a:rPr>
              <a:t>.</a:t>
            </a:r>
            <a:endParaRPr lang="ru-RU" dirty="0"/>
          </a:p>
        </p:txBody>
      </p:sp>
      <p:grpSp>
        <p:nvGrpSpPr>
          <p:cNvPr id="28" name="Google Shape;8282;p87">
            <a:extLst>
              <a:ext uri="{FF2B5EF4-FFF2-40B4-BE49-F238E27FC236}">
                <a16:creationId xmlns:a16="http://schemas.microsoft.com/office/drawing/2014/main" xmlns="" id="{9087D72A-8B19-4F4F-832B-DB3CAD848341}"/>
              </a:ext>
            </a:extLst>
          </p:cNvPr>
          <p:cNvGrpSpPr/>
          <p:nvPr/>
        </p:nvGrpSpPr>
        <p:grpSpPr>
          <a:xfrm>
            <a:off x="1265758" y="3464088"/>
            <a:ext cx="469194" cy="439858"/>
            <a:chOff x="4456875" y="2635825"/>
            <a:chExt cx="481825" cy="451700"/>
          </a:xfrm>
        </p:grpSpPr>
        <p:sp>
          <p:nvSpPr>
            <p:cNvPr id="29" name="Google Shape;8283;p87">
              <a:extLst>
                <a:ext uri="{FF2B5EF4-FFF2-40B4-BE49-F238E27FC236}">
                  <a16:creationId xmlns:a16="http://schemas.microsoft.com/office/drawing/2014/main" xmlns="" id="{B124EDBF-DB27-4C7A-8F85-CB18F56F323B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8284;p87">
              <a:extLst>
                <a:ext uri="{FF2B5EF4-FFF2-40B4-BE49-F238E27FC236}">
                  <a16:creationId xmlns:a16="http://schemas.microsoft.com/office/drawing/2014/main" xmlns="" id="{FD170AAC-9E42-4B64-8CE2-80DC2BC33D2E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" name="Google Shape;8285;p87">
              <a:extLst>
                <a:ext uri="{FF2B5EF4-FFF2-40B4-BE49-F238E27FC236}">
                  <a16:creationId xmlns:a16="http://schemas.microsoft.com/office/drawing/2014/main" xmlns="" id="{6AFAB6D8-05BD-4883-8BA2-B59D0C7F3CDA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" name="Google Shape;8286;p87">
              <a:extLst>
                <a:ext uri="{FF2B5EF4-FFF2-40B4-BE49-F238E27FC236}">
                  <a16:creationId xmlns:a16="http://schemas.microsoft.com/office/drawing/2014/main" xmlns="" id="{4D15D2D7-6E39-40F3-AE1C-5DDCA9C9F809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" name="Google Shape;8287;p87">
              <a:extLst>
                <a:ext uri="{FF2B5EF4-FFF2-40B4-BE49-F238E27FC236}">
                  <a16:creationId xmlns:a16="http://schemas.microsoft.com/office/drawing/2014/main" xmlns="" id="{205FE47A-E6C9-4CFB-A6EF-F95CC1B87958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" name="Google Shape;8288;p87">
              <a:extLst>
                <a:ext uri="{FF2B5EF4-FFF2-40B4-BE49-F238E27FC236}">
                  <a16:creationId xmlns:a16="http://schemas.microsoft.com/office/drawing/2014/main" xmlns="" id="{5C2F7C0F-D534-4665-8612-E12A153E6831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923793" y="4421042"/>
            <a:ext cx="9532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05965"/>
                </a:solidFill>
                <a:latin typeface="GolosTextWebRegular"/>
              </a:rPr>
              <a:t>Лицам, не имеющим доступа к этим сервисам, налоговое уведомление отправляется по почте заказным письмом.</a:t>
            </a:r>
            <a:endParaRPr lang="ru-RU" dirty="0"/>
          </a:p>
        </p:txBody>
      </p:sp>
      <p:grpSp>
        <p:nvGrpSpPr>
          <p:cNvPr id="36" name="Google Shape;8158;p87">
            <a:extLst>
              <a:ext uri="{FF2B5EF4-FFF2-40B4-BE49-F238E27FC236}">
                <a16:creationId xmlns:a16="http://schemas.microsoft.com/office/drawing/2014/main" xmlns="" id="{CBFB8C2B-4D78-449F-AD4B-441BA341D82A}"/>
              </a:ext>
            </a:extLst>
          </p:cNvPr>
          <p:cNvGrpSpPr/>
          <p:nvPr/>
        </p:nvGrpSpPr>
        <p:grpSpPr>
          <a:xfrm>
            <a:off x="1341226" y="4632743"/>
            <a:ext cx="469194" cy="302433"/>
            <a:chOff x="1492675" y="1520750"/>
            <a:chExt cx="481825" cy="310575"/>
          </a:xfrm>
        </p:grpSpPr>
        <p:sp>
          <p:nvSpPr>
            <p:cNvPr id="37" name="Google Shape;8159;p87">
              <a:extLst>
                <a:ext uri="{FF2B5EF4-FFF2-40B4-BE49-F238E27FC236}">
                  <a16:creationId xmlns:a16="http://schemas.microsoft.com/office/drawing/2014/main" xmlns="" id="{276F6763-4D59-42EF-B2A5-3BC10078D725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" name="Google Shape;8160;p87">
              <a:extLst>
                <a:ext uri="{FF2B5EF4-FFF2-40B4-BE49-F238E27FC236}">
                  <a16:creationId xmlns:a16="http://schemas.microsoft.com/office/drawing/2014/main" xmlns="" id="{2FCDEF75-A4EF-426B-8350-6AD9C869FC2F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8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05" y="991721"/>
            <a:ext cx="10493196" cy="473042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906000" y="1143000"/>
            <a:ext cx="863600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59255" y="1143000"/>
            <a:ext cx="450205" cy="341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374900"/>
            <a:ext cx="4572000" cy="198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435100" y="3696352"/>
            <a:ext cx="1130300" cy="4311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88" y="1066799"/>
            <a:ext cx="10618208" cy="45351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20325" y="1223963"/>
            <a:ext cx="842963" cy="438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435100" y="3505200"/>
            <a:ext cx="1317625" cy="5143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87" y="1132113"/>
            <a:ext cx="10618208" cy="44698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20325" y="1228725"/>
            <a:ext cx="847725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9658351" y="4572000"/>
            <a:ext cx="112395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87" y="1241558"/>
            <a:ext cx="6676570" cy="21508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04842" y="3587772"/>
            <a:ext cx="10360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05965"/>
                </a:solidFill>
                <a:latin typeface="Open Sans"/>
              </a:rPr>
              <a:t>Исполнить обязанность по уплате налогов посредством перечисления единого налогового платежа можно следующими способами: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35100" y="4358945"/>
            <a:ext cx="10464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5965"/>
                </a:solidFill>
                <a:latin typeface="Open Sans"/>
              </a:rPr>
              <a:t>через отделение банка, в том числе через платежные терминалы, принадлежащие банкам;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5965"/>
                </a:solidFill>
                <a:latin typeface="Open Sans"/>
              </a:rPr>
              <a:t>через личный кабинет на сайте ФНС России (при наличии доступа к нему);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5965"/>
                </a:solidFill>
                <a:latin typeface="Open Sans"/>
              </a:rPr>
              <a:t>через организацию федеральной почтовой </a:t>
            </a:r>
            <a:r>
              <a:rPr lang="ru-RU" dirty="0" smtClean="0">
                <a:solidFill>
                  <a:srgbClr val="405965"/>
                </a:solidFill>
                <a:latin typeface="Open Sans"/>
              </a:rPr>
              <a:t>связи;</a:t>
            </a:r>
            <a:endParaRPr lang="ru-RU" dirty="0">
              <a:solidFill>
                <a:srgbClr val="40596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05965"/>
                </a:solidFill>
                <a:latin typeface="Open Sans"/>
              </a:rPr>
              <a:t>на </a:t>
            </a:r>
            <a:r>
              <a:rPr lang="ru-RU" dirty="0">
                <a:solidFill>
                  <a:srgbClr val="405965"/>
                </a:solidFill>
                <a:latin typeface="Open Sans"/>
              </a:rPr>
              <a:t>сайте ФНС России с помощью сервиса «Уплата налогов и пошлин».</a:t>
            </a:r>
            <a:endParaRPr lang="ru-RU" b="0" i="0" dirty="0">
              <a:solidFill>
                <a:srgbClr val="405965"/>
              </a:solidFill>
              <a:effectLst/>
              <a:latin typeface="Open Sans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50766" y="2002971"/>
            <a:ext cx="854075" cy="4354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701143" y="932289"/>
            <a:ext cx="362857" cy="5626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7500721" y="1519433"/>
            <a:ext cx="1436914" cy="449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363" y="1064773"/>
            <a:ext cx="109175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olos Text"/>
              </a:rPr>
              <a:t>Налоговые уведомления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olos Text"/>
              </a:rPr>
              <a:t>по имущественным налогам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olos Text"/>
              </a:rPr>
              <a:t>физических лиц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olos Text"/>
              </a:rPr>
              <a:t> можно получить через портал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Golos Text"/>
              </a:rPr>
              <a:t>Госуслуг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Golos Tex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191" y="3589487"/>
            <a:ext cx="10997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Для подключения данной услуги </a:t>
            </a:r>
          </a:p>
          <a:p>
            <a:pPr algn="ctr"/>
            <a:r>
              <a:rPr lang="ru-RU" sz="2400" dirty="0"/>
              <a:t>нужно направить уведомление о необходимости получения документов от налоговых органов в электронной форме через портал </a:t>
            </a:r>
            <a:r>
              <a:rPr lang="ru-RU" sz="2400" dirty="0" err="1"/>
              <a:t>Госуслуг</a:t>
            </a:r>
            <a:r>
              <a:rPr lang="ru-RU" sz="24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1543" y="4911293"/>
            <a:ext cx="8945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Рассмотрим порядок направления уведомления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19" y="5593126"/>
            <a:ext cx="1674819" cy="69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5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41" y="932289"/>
            <a:ext cx="2128150" cy="472922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1032" y="3633324"/>
            <a:ext cx="2128150" cy="4288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97741" y="5294674"/>
            <a:ext cx="457636" cy="3668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34" y="932290"/>
            <a:ext cx="2155434" cy="4789854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7687434" y="3296900"/>
            <a:ext cx="2095837" cy="1032339"/>
          </a:xfrm>
          <a:prstGeom prst="wedgeRoundRect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87434" y="4429039"/>
            <a:ext cx="2095837" cy="447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05" y="932290"/>
            <a:ext cx="2155435" cy="478985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289563" y="3325869"/>
            <a:ext cx="2290918" cy="4288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1900-00-742\Desktop\ИНФОРМАЦИОННАЯ РАБОТА\ИНФОРМИРОВАНИЕ 2023\Получение уведомлений через ЕПГУ\Screenshot_20230714_083444_ru.rost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651" y="971551"/>
            <a:ext cx="2142659" cy="452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1900-00-742\Desktop\ИНФОРМАЦИОННАЯ РАБОТА\ИНФОРМИРОВАНИЕ 2023\Получение уведомлений через ЕПГУ\Screenshot_20230714_083526_ru.rost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4175" y="971550"/>
            <a:ext cx="2142730" cy="452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C:\Users\1900-00-742\Desktop\ИНФОРМАЦИОННАЯ РАБОТА\ИНФОРМИРОВАНИЕ 2023\Получение уведомлений через ЕПГУ\Screenshot_20230714_083534_com.android.vend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2826" y="971550"/>
            <a:ext cx="2142730" cy="452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50441" y="4741273"/>
            <a:ext cx="2007078" cy="3603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26680" y="3802793"/>
            <a:ext cx="1877719" cy="12988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82219" y="1461035"/>
            <a:ext cx="2103943" cy="11769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1900-00-742\Desktop\ИНФОРМАЦИОННАЯ РАБОТА\ИНФОРМИРОВАНИЕ 2023\Получение уведомлений через ЕПГУ\Screenshot_20230714_083617_ru.gosuslugi.gosk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650" y="971551"/>
            <a:ext cx="2146562" cy="453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1900-00-742\Desktop\ИНФОРМАЦИОННАЯ РАБОТА\ИНФОРМИРОВАНИЕ 2023\Получение уведомлений через ЕПГУ\Screenshot_20230714_084210_ru.gosuslugi.goske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6388" y="971551"/>
            <a:ext cx="2145212" cy="453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4" descr="C:\Users\1900-00-742\Desktop\ИНФОРМАЦИОННАЯ РАБОТА\ИНФОРМИРОВАНИЕ 2023\Получение уведомлений через ЕПГУ\Screenshot_20230714_084848_ru.gosuslugi.goske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2825" y="971550"/>
            <a:ext cx="2146564" cy="4531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944735" y="4013650"/>
            <a:ext cx="2022392" cy="5502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64503" y="3758680"/>
            <a:ext cx="1869260" cy="3603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64413" y="1467089"/>
            <a:ext cx="2144976" cy="3859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004C8F"/>
            </a:gs>
            <a:gs pos="18000">
              <a:srgbClr val="1B2E5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2209">
            <a:off x="1276862" y="2076254"/>
            <a:ext cx="10815161" cy="7918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AC2CEA-6F5E-F144-89DE-2760CEB79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55" y="254149"/>
            <a:ext cx="858820" cy="88976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DE285806-A90A-3142-8F92-04DF72F9F0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80407" y="393869"/>
            <a:ext cx="1703675" cy="607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9DDDB9-502E-5D4D-ACCD-6D8130E0DDA1}"/>
              </a:ext>
            </a:extLst>
          </p:cNvPr>
          <p:cNvSpPr txBox="1"/>
          <p:nvPr/>
        </p:nvSpPr>
        <p:spPr>
          <a:xfrm>
            <a:off x="445855" y="3011381"/>
            <a:ext cx="8913299" cy="57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ru-RU" sz="3733" b="1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Остались вопросы?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AA87F0-C500-4A75-A895-5E71A1DC4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14" y="310438"/>
            <a:ext cx="984062" cy="78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Блок-схема: альтернативный процесс 31"/>
          <p:cNvSpPr/>
          <p:nvPr/>
        </p:nvSpPr>
        <p:spPr>
          <a:xfrm>
            <a:off x="7539262" y="4793229"/>
            <a:ext cx="2962275" cy="3048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алоговый учет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1023450" y="2179068"/>
            <a:ext cx="2962275" cy="3048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личные кабинеты</a:t>
            </a: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1023450" y="4231658"/>
            <a:ext cx="2962275" cy="3048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обратная связь/помощь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7539262" y="2101635"/>
            <a:ext cx="2962275" cy="3048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риски бизнеса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23450" y="2869360"/>
            <a:ext cx="2962275" cy="3048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э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лектронный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документооборот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023450" y="1493175"/>
            <a:ext cx="2962275" cy="3048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уплата налогов и пошлин</a:t>
            </a: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7539262" y="1455789"/>
            <a:ext cx="2962275" cy="3048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регистрация бизнеса</a:t>
            </a: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1023450" y="3552847"/>
            <a:ext cx="2962275" cy="3048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программные средства</a:t>
            </a: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539262" y="3451225"/>
            <a:ext cx="2962275" cy="3048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сведения из реестров</a:t>
            </a: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1023450" y="4913732"/>
            <a:ext cx="2962275" cy="3048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справочная информация</a:t>
            </a: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7539262" y="4110532"/>
            <a:ext cx="2962275" cy="3048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налоговые калькуляторы</a:t>
            </a: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7539262" y="2775528"/>
            <a:ext cx="2962275" cy="3048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еждународное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налогообложение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85332" y="1738375"/>
            <a:ext cx="2447925" cy="24631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БОЛЕЕ </a:t>
            </a:r>
          </a:p>
          <a:p>
            <a:pPr algn="ctr"/>
            <a:r>
              <a:rPr lang="ru-RU" sz="6000" b="1" dirty="0" smtClean="0"/>
              <a:t>75</a:t>
            </a:r>
          </a:p>
          <a:p>
            <a:pPr algn="ctr"/>
            <a:r>
              <a:rPr lang="ru-RU" sz="2400" b="1" dirty="0" smtClean="0"/>
              <a:t>СЕРВИСОВ</a:t>
            </a:r>
            <a:endParaRPr lang="ru-RU" sz="2400" b="1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5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E7ED84-1E65-0497-270B-7CE2B5F418AD}"/>
              </a:ext>
            </a:extLst>
          </p:cNvPr>
          <p:cNvSpPr txBox="1"/>
          <p:nvPr/>
        </p:nvSpPr>
        <p:spPr>
          <a:xfrm>
            <a:off x="564896" y="20342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C26096-5BB4-A5A1-6C7C-E63C005ADE00}"/>
              </a:ext>
            </a:extLst>
          </p:cNvPr>
          <p:cNvSpPr txBox="1"/>
          <p:nvPr/>
        </p:nvSpPr>
        <p:spPr>
          <a:xfrm>
            <a:off x="1211227" y="2106202"/>
            <a:ext cx="2938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Golos Text" panose="020B0503020202020204" pitchFamily="34" charset="-52"/>
                <a:cs typeface="Golos Text" panose="020B0503020202020204" pitchFamily="34" charset="-52"/>
              </a:rPr>
              <a:t>Подзаголовок слайда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4A2DCF-2A62-4665-A7EC-3FB70C36B2E1}"/>
              </a:ext>
            </a:extLst>
          </p:cNvPr>
          <p:cNvSpPr txBox="1"/>
          <p:nvPr/>
        </p:nvSpPr>
        <p:spPr>
          <a:xfrm>
            <a:off x="595719" y="1474438"/>
            <a:ext cx="78858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ru-RU" sz="3200" b="1" dirty="0">
                <a:solidFill>
                  <a:srgbClr val="004C8F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Заголовок слайда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" y="990600"/>
            <a:ext cx="12192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0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955298"/>
            <a:ext cx="8317820" cy="466967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54" y="1376402"/>
            <a:ext cx="2948475" cy="13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154" y="2686306"/>
            <a:ext cx="2796183" cy="120765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6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44" y="1179381"/>
            <a:ext cx="10693311" cy="4499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749" y="2221187"/>
            <a:ext cx="8980186" cy="1835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846" y="3612683"/>
            <a:ext cx="3145809" cy="1609483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6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05" y="991721"/>
            <a:ext cx="10493196" cy="473042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60420" y="1783080"/>
            <a:ext cx="601980" cy="213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06000" y="1143000"/>
            <a:ext cx="863600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47" y="1066800"/>
            <a:ext cx="10762714" cy="4533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73680" y="3398520"/>
            <a:ext cx="3124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34100" y="3398520"/>
            <a:ext cx="3070860" cy="75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73680" y="4663440"/>
            <a:ext cx="2903220" cy="67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34100" y="4663440"/>
            <a:ext cx="307086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70720" y="3337560"/>
            <a:ext cx="1470660" cy="3124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570720" y="3771900"/>
            <a:ext cx="1470660" cy="3124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39400" y="1258679"/>
            <a:ext cx="863600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05" y="991721"/>
            <a:ext cx="10493196" cy="473042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906000" y="1143000"/>
            <a:ext cx="863600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01014" y="1783080"/>
            <a:ext cx="968365" cy="213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0E9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BA703-3E98-FB6D-21F7-0204D5D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3EFFE7-0A5F-B424-C628-C337430E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94C97A34-4CA8-5EE3-9917-601A59AA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18" y="6400982"/>
            <a:ext cx="350969" cy="331932"/>
          </a:xfrm>
        </p:spPr>
        <p:txBody>
          <a:bodyPr/>
          <a:lstStyle/>
          <a:p>
            <a:pPr defTabSz="914377"/>
            <a:fld id="{0C179D9A-1D38-C14E-AEE4-4D189E7C911F}" type="slidenum">
              <a:rPr lang="ru-RU">
                <a:solidFill>
                  <a:prstClr val="black"/>
                </a:solidFill>
              </a:rPr>
              <a:pPr defTabSz="914377"/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E08F65-1C64-C9BA-0390-5FF2F72C05E4}"/>
              </a:ext>
            </a:extLst>
          </p:cNvPr>
          <p:cNvSpPr txBox="1"/>
          <p:nvPr/>
        </p:nvSpPr>
        <p:spPr>
          <a:xfrm>
            <a:off x="564896" y="285958"/>
            <a:ext cx="109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Взаимодействие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физических лиц с налоговой службой в электронной форме </a:t>
            </a:r>
            <a:endParaRPr lang="ru-RU" b="1" dirty="0" smtClean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использованием Личного кабинета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Физического </a:t>
            </a:r>
            <a:r>
              <a:rPr lang="ru-RU" b="1" dirty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лица на сайте ФНС России и  сайта </a:t>
            </a:r>
            <a:r>
              <a:rPr lang="ru-RU" b="1" dirty="0" smtClean="0">
                <a:solidFill>
                  <a:srgbClr val="21439C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Госуслуг.</a:t>
            </a:r>
            <a:endParaRPr lang="ru-RU" b="1" dirty="0">
              <a:solidFill>
                <a:srgbClr val="21439C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52500"/>
            <a:ext cx="1567298" cy="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" y="572214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906000" y="1143000"/>
            <a:ext cx="863600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932290"/>
            <a:ext cx="10858500" cy="46696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0840" y="4351020"/>
            <a:ext cx="1135380" cy="2819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37800" y="1021080"/>
            <a:ext cx="889001" cy="49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418320" y="2904306"/>
            <a:ext cx="1135380" cy="2819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0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610</Words>
  <Application>Microsoft Office PowerPoint</Application>
  <PresentationFormat>Произвольный</PresentationFormat>
  <Paragraphs>91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 Киселева</dc:creator>
  <cp:lastModifiedBy>Новикова Елена Игоревна</cp:lastModifiedBy>
  <cp:revision>89</cp:revision>
  <dcterms:created xsi:type="dcterms:W3CDTF">2025-01-30T18:04:27Z</dcterms:created>
  <dcterms:modified xsi:type="dcterms:W3CDTF">2025-03-12T01:55:57Z</dcterms:modified>
</cp:coreProperties>
</file>