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6" r:id="rId9"/>
    <p:sldId id="294" r:id="rId10"/>
    <p:sldId id="295" r:id="rId11"/>
    <p:sldId id="266" r:id="rId12"/>
  </p:sldIdLst>
  <p:sldSz cx="10693400" cy="7561263"/>
  <p:notesSz cx="6808788" cy="9929813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6008" autoAdjust="0"/>
    <p:restoredTop sz="94660"/>
  </p:normalViewPr>
  <p:slideViewPr>
    <p:cSldViewPr showGuides="1">
      <p:cViewPr>
        <p:scale>
          <a:sx n="80" d="100"/>
          <a:sy n="80" d="100"/>
        </p:scale>
        <p:origin x="-1998" y="-714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6491"/>
          </a:xfrm>
          <a:prstGeom prst="rect">
            <a:avLst/>
          </a:prstGeom>
        </p:spPr>
        <p:txBody>
          <a:bodyPr vert="horz" lIns="91513" tIns="45757" rIns="91513" bIns="4575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6491"/>
          </a:xfrm>
          <a:prstGeom prst="rect">
            <a:avLst/>
          </a:prstGeom>
        </p:spPr>
        <p:txBody>
          <a:bodyPr vert="horz" lIns="91513" tIns="45757" rIns="91513" bIns="45757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71525" y="744538"/>
            <a:ext cx="5265738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13" tIns="45757" rIns="91513" bIns="4575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16662"/>
            <a:ext cx="5447030" cy="4468416"/>
          </a:xfrm>
          <a:prstGeom prst="rect">
            <a:avLst/>
          </a:prstGeom>
        </p:spPr>
        <p:txBody>
          <a:bodyPr vert="horz" lIns="91513" tIns="45757" rIns="91513" bIns="4575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50475" cy="496491"/>
          </a:xfrm>
          <a:prstGeom prst="rect">
            <a:avLst/>
          </a:prstGeom>
        </p:spPr>
        <p:txBody>
          <a:bodyPr vert="horz" lIns="91513" tIns="45757" rIns="91513" bIns="4575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31599"/>
            <a:ext cx="2950475" cy="496491"/>
          </a:xfrm>
          <a:prstGeom prst="rect">
            <a:avLst/>
          </a:prstGeom>
        </p:spPr>
        <p:txBody>
          <a:bodyPr vert="horz" lIns="91513" tIns="45757" rIns="91513" bIns="45757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607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39"/>
            <a:ext cx="1080120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5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40271"/>
            <a:ext cx="8588251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1764295"/>
            <a:ext cx="8588251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0951"/>
            <a:ext cx="724718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6001" y="4068663"/>
            <a:ext cx="9089390" cy="194421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200" dirty="0"/>
              <a:t>Изменения по налогу на добавленную стоимость, вступающие в силу  с 01.01.2026,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актуальные </a:t>
            </a:r>
            <a:r>
              <a:rPr lang="ru-RU" sz="3200" dirty="0"/>
              <a:t>вопросы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8006" y="6660951"/>
            <a:ext cx="7485380" cy="648072"/>
          </a:xfrm>
        </p:spPr>
        <p:txBody>
          <a:bodyPr>
            <a:normAutofit/>
          </a:bodyPr>
          <a:lstStyle/>
          <a:p>
            <a:r>
              <a:rPr lang="ru-RU" sz="2400" b="1" smtClean="0"/>
              <a:t> 2025 </a:t>
            </a:r>
            <a:r>
              <a:rPr lang="ru-RU" sz="2400" b="1" dirty="0" smtClean="0"/>
              <a:t>год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38388" y="2700511"/>
            <a:ext cx="5544616" cy="93610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УФНС России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 Республике Хакасия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62025" y="1620391"/>
            <a:ext cx="8561139" cy="5475734"/>
          </a:xfrm>
        </p:spPr>
        <p:txBody>
          <a:bodyPr>
            <a:noAutofit/>
          </a:bodyPr>
          <a:lstStyle/>
          <a:p>
            <a:pPr marL="363600" indent="457200" algn="just">
              <a:spcBef>
                <a:spcPts val="0"/>
              </a:spcBef>
            </a:pPr>
            <a:r>
              <a:rPr lang="ru-RU" sz="2200" dirty="0" smtClean="0"/>
              <a:t>ПРЕДЛОЖЕНО:</a:t>
            </a:r>
          </a:p>
          <a:p>
            <a:pPr marL="363600" indent="457200" algn="just">
              <a:spcBef>
                <a:spcPts val="0"/>
              </a:spcBef>
            </a:pPr>
            <a:endParaRPr lang="ru-RU" sz="2200" dirty="0" smtClean="0"/>
          </a:p>
          <a:p>
            <a:pPr marL="363600" indent="457200" algn="just">
              <a:spcBef>
                <a:spcPts val="0"/>
              </a:spcBef>
            </a:pPr>
            <a:endParaRPr lang="ru-RU" sz="2200" dirty="0" smtClean="0"/>
          </a:p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r>
              <a:rPr lang="ru-RU" sz="2200" dirty="0" smtClean="0"/>
              <a:t>2. Разрешить малому бизнесу, который впервые становится плательщиком НДС, однократно в первый год отказаться от применения пониженной ставки НДС – до истечения трёхлетнего срока</a:t>
            </a:r>
          </a:p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endParaRPr lang="ru-RU" sz="2200" dirty="0" smtClean="0"/>
          </a:p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r>
              <a:rPr lang="ru-RU" sz="2200" dirty="0" smtClean="0"/>
              <a:t>3. Сохранить меры для развития отечественного программного обеспечения, льготного режима для </a:t>
            </a:r>
            <a:r>
              <a:rPr lang="ru-RU" sz="2200" dirty="0" err="1" smtClean="0"/>
              <a:t>ИТ-компаний</a:t>
            </a:r>
            <a:r>
              <a:rPr lang="ru-RU" sz="2200" dirty="0" smtClean="0"/>
              <a:t> по НДС при реализации прав на собственные разработки</a:t>
            </a:r>
            <a:endParaRPr lang="ru-RU" sz="2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995932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cs typeface="Times New Roman" pitchFamily="18" charset="0"/>
              </a:rPr>
              <a:t>Заседание Правительства Российской Федерации</a:t>
            </a:r>
            <a:br>
              <a:rPr lang="ru-RU" sz="2800" dirty="0" smtClean="0">
                <a:solidFill>
                  <a:schemeClr val="bg1"/>
                </a:solidFill>
                <a:cs typeface="Times New Roman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cs typeface="Times New Roman" pitchFamily="18" charset="0"/>
              </a:rPr>
              <a:t> от 6 ноября 2025 (№38)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2628503"/>
            <a:ext cx="8561139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Спасибо </a:t>
            </a:r>
            <a:r>
              <a:rPr lang="ru-RU" dirty="0"/>
              <a:t>за внимание!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410596" y="5940871"/>
            <a:ext cx="4248472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0355" y="5940871"/>
            <a:ext cx="7056784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en-US" sz="2800" b="1" u="sng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okknds.r1900@tax.gov.ru</a:t>
            </a:r>
            <a:endParaRPr kumimoji="0" lang="ru-RU" sz="2800" b="1" i="0" u="sng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791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62025" y="2052439"/>
            <a:ext cx="8561139" cy="5043686"/>
          </a:xfrm>
        </p:spPr>
        <p:txBody>
          <a:bodyPr>
            <a:normAutofit fontScale="62500" lnSpcReduction="20000"/>
          </a:bodyPr>
          <a:lstStyle/>
          <a:p>
            <a:pPr indent="457200" algn="just"/>
            <a:r>
              <a:rPr lang="ru-RU" dirty="0" smtClean="0"/>
              <a:t>С 1 января 2026 года прекращается действие форматов документа о передаче товаров при торговых операциях в электронной форме и документа о передаче результатов работ (услуг) в электронной </a:t>
            </a:r>
            <a:r>
              <a:rPr lang="ru-RU" dirty="0" smtClean="0"/>
              <a:t>форме</a:t>
            </a:r>
            <a:endParaRPr lang="ru-RU" dirty="0" smtClean="0"/>
          </a:p>
          <a:p>
            <a:pPr indent="457200" algn="just"/>
            <a:endParaRPr lang="ru-RU" dirty="0" smtClean="0"/>
          </a:p>
          <a:p>
            <a:pPr lvl="0" indent="457200" algn="just"/>
            <a:r>
              <a:rPr lang="ru-RU" dirty="0" smtClean="0"/>
              <a:t>Электронный УПД станет единственным обязательным форматом для электронного подтверждения отгрузки товаров, выполнения работ и оказания </a:t>
            </a:r>
            <a:r>
              <a:rPr lang="ru-RU" dirty="0" smtClean="0"/>
              <a:t>услуг</a:t>
            </a:r>
            <a:endParaRPr lang="ru-RU" dirty="0" smtClean="0"/>
          </a:p>
          <a:p>
            <a:pPr lvl="0" indent="457200" algn="just"/>
            <a:endParaRPr lang="ru-RU" dirty="0" smtClean="0"/>
          </a:p>
          <a:p>
            <a:pPr lvl="0" indent="457200" algn="just"/>
            <a:r>
              <a:rPr lang="ru-RU" dirty="0" smtClean="0"/>
              <a:t>УПД объединяет в себе функции счета-фактуры и первичного учетного документа (накладной или акта</a:t>
            </a:r>
            <a:r>
              <a:rPr lang="ru-RU" dirty="0" smtClean="0"/>
              <a:t>)</a:t>
            </a:r>
            <a:endParaRPr lang="ru-RU" dirty="0" smtClean="0"/>
          </a:p>
          <a:p>
            <a:pPr lvl="0" indent="457200" algn="just"/>
            <a:endParaRPr lang="ru-RU" dirty="0" smtClean="0"/>
          </a:p>
          <a:p>
            <a:pPr indent="457200" algn="just"/>
            <a:r>
              <a:rPr lang="ru-RU" dirty="0" smtClean="0"/>
              <a:t>Отмена старых электронных форматов не затрагивает бумажные версии ТОРГ-12 и </a:t>
            </a:r>
            <a:r>
              <a:rPr lang="ru-RU" dirty="0" smtClean="0"/>
              <a:t>актов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600" dirty="0" smtClean="0">
                <a:solidFill>
                  <a:schemeClr val="bg1"/>
                </a:solidFill>
              </a:rPr>
              <a:t>Применение универсального передаточного документа (УПД)</a:t>
            </a:r>
            <a:r>
              <a:rPr lang="ru-RU" sz="2800" dirty="0" smtClean="0">
                <a:solidFill>
                  <a:schemeClr val="bg1"/>
                </a:solidFill>
              </a:rPr>
              <a:t/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 (Приказ ФНС России от 20.01.2025 № ЕД-7-26/28@)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62025" y="1836415"/>
            <a:ext cx="8561139" cy="5259710"/>
          </a:xfrm>
        </p:spPr>
        <p:txBody>
          <a:bodyPr>
            <a:noAutofit/>
          </a:bodyPr>
          <a:lstStyle/>
          <a:p>
            <a:pPr indent="457200" algn="just"/>
            <a:r>
              <a:rPr lang="ru-RU" sz="1800" dirty="0" smtClean="0"/>
              <a:t>Постановлением от 23 апреля 2025 года № 530 «Об особенностях неприменения ответственности к отдельным налогоплательщикам в 2025 году» Правительство приняло решение поддержать предпринимателей, применяющих упрощённую систему налогообложения (УСН) и впервые ставших плательщиками налога на добавленную стоимость (НДС):</a:t>
            </a:r>
          </a:p>
          <a:p>
            <a:pPr indent="457200" algn="just"/>
            <a:r>
              <a:rPr lang="ru-RU" sz="1800" i="1" dirty="0" smtClean="0"/>
              <a:t>«К налогоплательщикам, применяющим упрощенную систему налогообложения, не применяется ответственность за непредставление в установленный законодательством о налогах и сборах срок налоговой декларации по налогу на добавленную стоимость за налоговый период по налогу на добавленную стоимость, предусмотренная пунктом 1 статьи 119 Налогового кодекса Российской Федерации, дата начала которого приходится на период с 1 января </a:t>
            </a:r>
            <a:r>
              <a:rPr lang="ru-RU" sz="1800" i="1" u="sng" dirty="0" smtClean="0"/>
              <a:t>по 31 декабря 2025 г. </a:t>
            </a:r>
            <a:r>
              <a:rPr lang="ru-RU" sz="1800" i="1" dirty="0" smtClean="0"/>
              <a:t>и в котором такое лицо впервые стало исполнять обязанности по исчислению и уплате налога на добавленную стоимость»</a:t>
            </a:r>
          </a:p>
          <a:p>
            <a:pPr indent="457200" algn="just"/>
            <a:endParaRPr lang="ru-RU" sz="1800" dirty="0" smtClean="0"/>
          </a:p>
          <a:p>
            <a:pPr indent="457200" algn="ctr"/>
            <a:r>
              <a:rPr lang="ru-RU" sz="2400" dirty="0" smtClean="0"/>
              <a:t>С 01.01.2026 Постановление Правительства РФ от 23.04.2025 № 530 прекращает действие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995932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/>
            <a: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  <a:t>Прекращение действия</a:t>
            </a:r>
            <a:b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</a:br>
            <a: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  <a:t>Постановления Правительства РФ от 23.04.2025 № 530 </a:t>
            </a:r>
            <a:endParaRPr lang="ru-RU" sz="26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62025" y="1836415"/>
            <a:ext cx="8561139" cy="5259710"/>
          </a:xfrm>
        </p:spPr>
        <p:txBody>
          <a:bodyPr>
            <a:noAutofit/>
          </a:bodyPr>
          <a:lstStyle/>
          <a:p>
            <a:pPr indent="457200" algn="just"/>
            <a:r>
              <a:rPr lang="ru-RU" sz="2000" dirty="0" smtClean="0"/>
              <a:t>Согласно Федеральному закону от 29.10.2024 № 362-ФЗ в Налоговый кодекс Российской Федерации внесены изменения, согласно которым с 1 января </a:t>
            </a:r>
            <a:r>
              <a:rPr lang="ru-RU" sz="2000" u="sng" dirty="0" smtClean="0"/>
              <a:t>по 31 декабря 2025 года </a:t>
            </a:r>
            <a:r>
              <a:rPr lang="ru-RU" sz="2000" dirty="0" smtClean="0"/>
              <a:t>для организаций был установлен временный порядок для расчета пеней: </a:t>
            </a:r>
          </a:p>
          <a:p>
            <a:pPr indent="457200" algn="just"/>
            <a:r>
              <a:rPr lang="ru-RU" sz="2000" i="1" dirty="0" smtClean="0"/>
              <a:t>- В первые 30 календарных дней просрочки применялась ставка в размере 1/300 ключевой ставки ЦБ</a:t>
            </a:r>
          </a:p>
          <a:p>
            <a:pPr indent="457200" algn="just"/>
            <a:r>
              <a:rPr lang="ru-RU" sz="2000" i="1" dirty="0" smtClean="0"/>
              <a:t>- Начиная с 31-го и по 90-й день просрочки включительно ставка увеличивалась вдвое и составляла 1/150 ключевой ставки ЦБ</a:t>
            </a:r>
          </a:p>
          <a:p>
            <a:pPr indent="457200" algn="just"/>
            <a:r>
              <a:rPr lang="ru-RU" sz="2000" i="1" dirty="0" smtClean="0"/>
              <a:t>- Начиная с 91-го дня просрочки вновь применялась ставка 1/300 от ключевой ставки ЦБ</a:t>
            </a:r>
          </a:p>
          <a:p>
            <a:pPr indent="457200" algn="just"/>
            <a:endParaRPr lang="ru-RU" sz="2000" dirty="0" smtClean="0"/>
          </a:p>
          <a:p>
            <a:pPr indent="457200" algn="just"/>
            <a:r>
              <a:rPr lang="ru-RU" sz="2200" dirty="0" smtClean="0"/>
              <a:t>С 01.01.2026 года начисление пени для организаций будет производиться по стандартным правилам: </a:t>
            </a:r>
          </a:p>
          <a:p>
            <a:pPr indent="457200" algn="just"/>
            <a:r>
              <a:rPr lang="ru-RU" sz="2200" dirty="0" smtClean="0"/>
              <a:t>- 1/300 ключевой ставки ЦБ в первые 30 дней просрочки</a:t>
            </a:r>
          </a:p>
          <a:p>
            <a:pPr indent="457200" algn="just"/>
            <a:r>
              <a:rPr lang="ru-RU" sz="2200" dirty="0" smtClean="0"/>
              <a:t>- 1/150 ключевой ставки ЦБ, начиная с 31-го дня просрочки</a:t>
            </a:r>
            <a:endParaRPr lang="ru-RU" sz="2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995932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/>
            <a: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  <a:t>Прекращение действия </a:t>
            </a:r>
            <a:b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</a:br>
            <a: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  <a:t>Временного порядка начисления пеней</a:t>
            </a:r>
            <a:endParaRPr lang="ru-RU" sz="26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62025" y="1836415"/>
            <a:ext cx="8561139" cy="525971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sz="2000" dirty="0" smtClean="0"/>
              <a:t>ПАСПОРТ ПРОЕКТА ФЕДЕРАЛЬНОГО ЗАКОНА N 1026190-8</a:t>
            </a:r>
          </a:p>
          <a:p>
            <a:endParaRPr lang="ru-RU" sz="2000" dirty="0" smtClean="0"/>
          </a:p>
          <a:p>
            <a:r>
              <a:rPr lang="ru-RU" sz="2000" dirty="0" smtClean="0"/>
              <a:t>29.04.2025 - текст законопроекта до внесения в ГД ФС РФ</a:t>
            </a:r>
          </a:p>
          <a:p>
            <a:r>
              <a:rPr lang="ru-RU" sz="2000" dirty="0" smtClean="0"/>
              <a:t>09.07.2025 - текст законопроекта до внесения в ГД ФС РФ</a:t>
            </a:r>
          </a:p>
          <a:p>
            <a:r>
              <a:rPr lang="ru-RU" sz="2000" dirty="0" smtClean="0"/>
              <a:t>26.09.2025 - распоряжение Правительства РФ N 2667-р</a:t>
            </a:r>
          </a:p>
          <a:p>
            <a:r>
              <a:rPr lang="ru-RU" sz="2000" dirty="0" smtClean="0"/>
              <a:t>27.09.2025 - письмо Правительства РФ N ММ-П13-35987</a:t>
            </a:r>
          </a:p>
          <a:p>
            <a:r>
              <a:rPr lang="ru-RU" sz="2000" dirty="0" smtClean="0"/>
              <a:t>29.09.2025 - рассмотрен Советом ГД ФС РФ (Протокол N 251, п. 1)</a:t>
            </a:r>
          </a:p>
          <a:p>
            <a:r>
              <a:rPr lang="ru-RU" sz="2000" dirty="0" smtClean="0"/>
              <a:t>21.10.2025 - заключение Комитета ГД ФС РФ по бюджету и налогам</a:t>
            </a:r>
          </a:p>
          <a:p>
            <a:r>
              <a:rPr lang="ru-RU" sz="2000" dirty="0" smtClean="0"/>
              <a:t>22.10.2025 - принят Государственной Думой ФС РФ в I чтении</a:t>
            </a:r>
          </a:p>
          <a:p>
            <a:r>
              <a:rPr lang="ru-RU" sz="2000" dirty="0" smtClean="0"/>
              <a:t>(Постановление N 9310-8 ГД)</a:t>
            </a:r>
          </a:p>
          <a:p>
            <a:endParaRPr lang="ru-RU" sz="2000" dirty="0" smtClean="0"/>
          </a:p>
          <a:p>
            <a:pPr algn="ctr"/>
            <a:r>
              <a:rPr lang="ru-RU" sz="2400" u="sng" dirty="0" smtClean="0"/>
              <a:t>Проект Федерального закона N 1026190-8 находится на стадии доработки ко второму </a:t>
            </a:r>
            <a:r>
              <a:rPr lang="ru-RU" sz="2400" u="sng" dirty="0" smtClean="0"/>
              <a:t>чтению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995932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  <a:t>Правительством Российской Федерации </a:t>
            </a:r>
            <a:b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</a:br>
            <a: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  <a:t>подготовлен проект Федерального закона N 1026190-8</a:t>
            </a:r>
            <a:endParaRPr lang="ru-RU" sz="26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62025" y="1836415"/>
            <a:ext cx="8561139" cy="5259710"/>
          </a:xfrm>
        </p:spPr>
        <p:txBody>
          <a:bodyPr>
            <a:noAutofit/>
          </a:bodyPr>
          <a:lstStyle/>
          <a:p>
            <a:pPr marL="363600" indent="457200" algn="just">
              <a:spcBef>
                <a:spcPts val="0"/>
              </a:spcBef>
            </a:pPr>
            <a:r>
              <a:rPr lang="ru-RU" sz="2200" dirty="0" smtClean="0"/>
              <a:t>1. Предлагается установить, что НДС подлежит исчислению российским налогоплательщиком при сдаче в аренду </a:t>
            </a:r>
            <a:r>
              <a:rPr lang="ru-RU" sz="2200" dirty="0" err="1" smtClean="0"/>
              <a:t>майнинговой</a:t>
            </a:r>
            <a:r>
              <a:rPr lang="ru-RU" sz="2200" dirty="0" smtClean="0"/>
              <a:t> инфраструктуры, а также при предоставлении в режиме реального времени вычислительной мощности для размещения информации в информационной системе для осуществления </a:t>
            </a:r>
            <a:r>
              <a:rPr lang="ru-RU" sz="2200" dirty="0" err="1" smtClean="0"/>
              <a:t>майнинговой</a:t>
            </a:r>
            <a:r>
              <a:rPr lang="ru-RU" sz="2200" dirty="0" smtClean="0"/>
              <a:t> </a:t>
            </a:r>
            <a:r>
              <a:rPr lang="ru-RU" sz="2200" dirty="0" smtClean="0"/>
              <a:t>деятельности</a:t>
            </a:r>
            <a:endParaRPr lang="ru-RU" sz="2200" dirty="0" smtClean="0"/>
          </a:p>
          <a:p>
            <a:pPr marL="363600" indent="457200" algn="just">
              <a:spcBef>
                <a:spcPts val="0"/>
              </a:spcBef>
              <a:buAutoNum type="arabicPeriod"/>
            </a:pPr>
            <a:endParaRPr lang="ru-RU" sz="2200" dirty="0" smtClean="0"/>
          </a:p>
          <a:p>
            <a:pPr marL="363600" indent="457200" algn="just">
              <a:spcBef>
                <a:spcPts val="0"/>
              </a:spcBef>
            </a:pPr>
            <a:r>
              <a:rPr lang="ru-RU" sz="2200" dirty="0" smtClean="0"/>
              <a:t>2. Предлагается установление налоговой ставки НДС в размере 0 процентов при реализации руды, концентратов и других промышленных продуктов, содержащих драгоценные металлы, налогоплательщиками, осуществляющими добычу драгоценных металлов, аффинажным организациям, имеющим право осуществлять аффинаж драгоценных </a:t>
            </a:r>
            <a:r>
              <a:rPr lang="ru-RU" sz="2200" dirty="0" smtClean="0"/>
              <a:t>металлов</a:t>
            </a:r>
            <a:endParaRPr lang="ru-RU" sz="2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995932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  <a:t>В части НДС проектом Федерального закона N 1026190-8 предлагаются следующие изменения</a:t>
            </a:r>
            <a:endParaRPr lang="ru-RU" sz="26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62025" y="1620391"/>
            <a:ext cx="8561139" cy="5475734"/>
          </a:xfrm>
        </p:spPr>
        <p:txBody>
          <a:bodyPr>
            <a:noAutofit/>
          </a:bodyPr>
          <a:lstStyle/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endParaRPr lang="ru-RU" sz="2200" dirty="0" smtClean="0"/>
          </a:p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r>
              <a:rPr lang="ru-RU" sz="2200" dirty="0" smtClean="0"/>
              <a:t>3. Предусматривается возможность отказа от применения ставки НДС в размере 0 процентов не только при экспорте товаров и работ (услуг), связанных с таким экспортом, но и в отношении работ (услуг), оказываемых при международных перевозках импортируемых товаров, а также возможность отказа от применения ставки НДС в размере 0 процентов при осуществлении таких операций для налогоплательщиков, применяющих ставки 5 или 7 процентов</a:t>
            </a:r>
          </a:p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endParaRPr lang="ru-RU" sz="22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995932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  <a:t>В части НДС проектом Федерального закона N 1026190-8 предлагаются следующие изменения</a:t>
            </a:r>
            <a:endParaRPr lang="ru-RU" sz="26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62025" y="1620391"/>
            <a:ext cx="8561139" cy="5475734"/>
          </a:xfrm>
        </p:spPr>
        <p:txBody>
          <a:bodyPr>
            <a:noAutofit/>
          </a:bodyPr>
          <a:lstStyle/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endParaRPr lang="ru-RU" sz="2000" dirty="0" smtClean="0">
              <a:latin typeface="+mn-lt"/>
            </a:endParaRPr>
          </a:p>
          <a:p>
            <a:pPr marL="363600" indent="457200" algn="just">
              <a:lnSpc>
                <a:spcPct val="114000"/>
              </a:lnSpc>
            </a:pPr>
            <a:r>
              <a:rPr lang="ru-RU" sz="2000" dirty="0" smtClean="0">
                <a:latin typeface="+mn-lt"/>
              </a:rPr>
              <a:t>4. В рамках мер по обеспечению сбалансированности бюджета предусматривается повышение размера ставки НДС с 20 до 22 процентов</a:t>
            </a:r>
          </a:p>
          <a:p>
            <a:pPr marL="363600" indent="457200">
              <a:lnSpc>
                <a:spcPct val="114000"/>
              </a:lnSpc>
            </a:pPr>
            <a:endParaRPr lang="ru-RU" sz="2000" dirty="0" smtClean="0">
              <a:latin typeface="+mn-lt"/>
            </a:endParaRPr>
          </a:p>
          <a:p>
            <a:pPr marL="363600" indent="457200" algn="just">
              <a:lnSpc>
                <a:spcPct val="114000"/>
              </a:lnSpc>
            </a:pPr>
            <a:r>
              <a:rPr lang="ru-RU" sz="2000" dirty="0" smtClean="0">
                <a:latin typeface="+mn-lt"/>
              </a:rPr>
              <a:t>При этом с целью пресечения схем дробления предусматривается сокращение предельного размера доходов с 60 до 10 миллионов рублей</a:t>
            </a:r>
          </a:p>
          <a:p>
            <a:pPr marL="363600" indent="457200" algn="just">
              <a:lnSpc>
                <a:spcPct val="114000"/>
              </a:lnSpc>
            </a:pPr>
            <a:endParaRPr lang="ru-RU" sz="2000" dirty="0" smtClean="0">
              <a:latin typeface="+mn-lt"/>
            </a:endParaRPr>
          </a:p>
          <a:p>
            <a:pPr marL="363600" indent="457200" algn="just">
              <a:lnSpc>
                <a:spcPct val="114000"/>
              </a:lnSpc>
            </a:pPr>
            <a:r>
              <a:rPr lang="ru-RU" sz="2000" dirty="0" smtClean="0">
                <a:latin typeface="+mn-lt"/>
              </a:rPr>
              <a:t>В целях освобождения от исполнения обязанностей налогоплательщика, связанных с исчислением и уплатой НДС для налогоплательщиков, применяющих упрощенную систему налогообложения сокращение перечня операций, освобождаемых от налогообложения НДС</a:t>
            </a:r>
            <a:endParaRPr lang="ru-RU" sz="2000" dirty="0">
              <a:latin typeface="+mn-lt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995932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600" dirty="0" smtClean="0">
                <a:solidFill>
                  <a:schemeClr val="bg1"/>
                </a:solidFill>
                <a:cs typeface="Times New Roman" pitchFamily="18" charset="0"/>
              </a:rPr>
              <a:t>В части НДС проектом Федерального закона N 1026190-8 предлагаются следующие изменения</a:t>
            </a:r>
            <a:endParaRPr lang="ru-RU" sz="26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62025" y="1620391"/>
            <a:ext cx="8561139" cy="5475734"/>
          </a:xfrm>
        </p:spPr>
        <p:txBody>
          <a:bodyPr>
            <a:noAutofit/>
          </a:bodyPr>
          <a:lstStyle/>
          <a:p>
            <a:pPr marL="363600" indent="457200" algn="just">
              <a:spcBef>
                <a:spcPts val="0"/>
              </a:spcBef>
            </a:pPr>
            <a:r>
              <a:rPr lang="ru-RU" sz="2200" dirty="0" smtClean="0"/>
              <a:t>ПРЕДЛОЖЕНО:</a:t>
            </a:r>
          </a:p>
          <a:p>
            <a:pPr marL="363600" indent="457200" algn="just">
              <a:spcBef>
                <a:spcPts val="0"/>
              </a:spcBef>
            </a:pPr>
            <a:endParaRPr lang="ru-RU" sz="2200" dirty="0" smtClean="0"/>
          </a:p>
          <a:p>
            <a:pPr marL="363600" indent="457200" algn="just">
              <a:lnSpc>
                <a:spcPct val="114000"/>
              </a:lnSpc>
              <a:spcBef>
                <a:spcPts val="0"/>
              </a:spcBef>
              <a:buAutoNum type="arabicPeriod"/>
            </a:pPr>
            <a:r>
              <a:rPr lang="ru-RU" sz="2200" dirty="0" smtClean="0"/>
              <a:t>Смягчить условия применения НДС малым и средним бизнесом с поэтапным изменением порогов его уплаты: </a:t>
            </a:r>
          </a:p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r>
              <a:rPr lang="ru-RU" sz="2200" dirty="0" smtClean="0"/>
              <a:t>- с 2026 года – при доходах в 20 млн. рублей</a:t>
            </a:r>
          </a:p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r>
              <a:rPr lang="ru-RU" sz="2200" dirty="0" smtClean="0"/>
              <a:t>- с 2027 года – 15 млн. рублей</a:t>
            </a:r>
          </a:p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r>
              <a:rPr lang="ru-RU" sz="2200" dirty="0" smtClean="0"/>
              <a:t>- с 2028 года – 10 млн. рублей</a:t>
            </a:r>
          </a:p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endParaRPr lang="ru-RU" sz="2200" dirty="0" smtClean="0"/>
          </a:p>
          <a:p>
            <a:pPr marL="363600" indent="457200" algn="just">
              <a:lnSpc>
                <a:spcPct val="114000"/>
              </a:lnSpc>
              <a:spcBef>
                <a:spcPts val="0"/>
              </a:spcBef>
            </a:pPr>
            <a:r>
              <a:rPr lang="ru-RU" sz="2200" dirty="0" smtClean="0"/>
              <a:t>При этом с учётом полномочий Правительства, чтобы исключить возможные риски, для тех налогоплательщиков, кто впервые допустит нарушение при выплате НДС в соответствии с новыми нормами, может быть установлен мораторий на привлечение к ответственности</a:t>
            </a:r>
          </a:p>
          <a:p>
            <a:pPr marL="820738" indent="-457200" algn="just">
              <a:spcBef>
                <a:spcPts val="0"/>
              </a:spcBef>
            </a:pPr>
            <a:endParaRPr lang="ru-RU" sz="22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995932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cs typeface="Times New Roman" pitchFamily="18" charset="0"/>
              </a:rPr>
              <a:t>Заседание Правительства Российской Федерации</a:t>
            </a:r>
            <a:br>
              <a:rPr lang="ru-RU" sz="2800" dirty="0" smtClean="0">
                <a:solidFill>
                  <a:schemeClr val="bg1"/>
                </a:solidFill>
                <a:cs typeface="Times New Roman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cs typeface="Times New Roman" pitchFamily="18" charset="0"/>
              </a:rPr>
              <a:t> от 6 ноября 2025 (№38)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ереход с ЕНВД на иные системы налогообложен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Переход с ЕНВД на иные системы налогообложения</Template>
  <TotalTime>4374</TotalTime>
  <Words>498</Words>
  <Application>Microsoft Office PowerPoint</Application>
  <PresentationFormat>Произвольный</PresentationFormat>
  <Paragraphs>81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Переход с ЕНВД на иные системы налогообложения</vt:lpstr>
      <vt:lpstr>Изменения по налогу на добавленную стоимость, вступающие в силу  с 01.01.2026,  актуальные вопросы</vt:lpstr>
      <vt:lpstr>Применение универсального передаточного документа (УПД)  (Приказ ФНС России от 20.01.2025 № ЕД-7-26/28@)</vt:lpstr>
      <vt:lpstr>Прекращение действия Постановления Правительства РФ от 23.04.2025 № 530 </vt:lpstr>
      <vt:lpstr>Прекращение действия  Временного порядка начисления пеней</vt:lpstr>
      <vt:lpstr>Правительством Российской Федерации  подготовлен проект Федерального закона N 1026190-8</vt:lpstr>
      <vt:lpstr>В части НДС проектом Федерального закона N 1026190-8 предлагаются следующие изменения</vt:lpstr>
      <vt:lpstr>В части НДС проектом Федерального закона N 1026190-8 предлагаются следующие изменения</vt:lpstr>
      <vt:lpstr>В части НДС проектом Федерального закона N 1026190-8 предлагаются следующие изменения</vt:lpstr>
      <vt:lpstr>Заседание Правительства Российской Федерации  от 6 ноября 2025 (№38)</vt:lpstr>
      <vt:lpstr>Заседание Правительства Российской Федерации  от 6 ноября 2025 (№38)</vt:lpstr>
      <vt:lpstr> 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НАЛОГОВЫХ РЕЖИМОВ</dc:title>
  <dc:creator>Коваленко Снежанна Юрьевна</dc:creator>
  <cp:lastModifiedBy>Руттен Артем Сергеевич</cp:lastModifiedBy>
  <cp:revision>223</cp:revision>
  <cp:lastPrinted>2025-10-21T06:16:06Z</cp:lastPrinted>
  <dcterms:created xsi:type="dcterms:W3CDTF">2020-11-02T00:40:40Z</dcterms:created>
  <dcterms:modified xsi:type="dcterms:W3CDTF">2025-11-12T01:18:27Z</dcterms:modified>
</cp:coreProperties>
</file>