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8"/>
  </p:notesMasterIdLst>
  <p:sldIdLst>
    <p:sldId id="299" r:id="rId2"/>
    <p:sldId id="316" r:id="rId3"/>
    <p:sldId id="305" r:id="rId4"/>
    <p:sldId id="307" r:id="rId5"/>
    <p:sldId id="302" r:id="rId6"/>
    <p:sldId id="318" r:id="rId7"/>
  </p:sldIdLst>
  <p:sldSz cx="9144000" cy="5143500" type="screen16x9"/>
  <p:notesSz cx="6797675" cy="9926638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C092680-C008-40D4-81F2-336DBC9789E5}">
          <p14:sldIdLst>
            <p14:sldId id="299"/>
            <p14:sldId id="316"/>
            <p14:sldId id="305"/>
            <p14:sldId id="307"/>
            <p14:sldId id="302"/>
            <p14:sldId id="318"/>
          </p14:sldIdLst>
        </p14:section>
        <p14:section name="Раздел без заголовка" id="{6B31937D-C374-4732-B508-854B084F66B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944" y="-858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21.05.2025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9941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7922" indent="-287662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065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091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117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1431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169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195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12212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9758C-CA28-46C1-8118-BFD932BAF70A}" type="slidenum">
              <a:rPr lang="ru-RU" altLang="ru-RU" sz="1200">
                <a:solidFill>
                  <a:prstClr val="black"/>
                </a:solidFill>
              </a:rPr>
              <a:pPr eaLnBrk="1" hangingPunct="1"/>
              <a:t>1</a:t>
            </a:fld>
            <a:endParaRPr lang="ru-RU" alt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58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7922" indent="-287662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065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091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117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1431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169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195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12212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9758C-CA28-46C1-8118-BFD932BAF70A}" type="slidenum">
              <a:rPr lang="ru-RU" altLang="ru-RU" sz="1200">
                <a:solidFill>
                  <a:prstClr val="black"/>
                </a:solidFill>
              </a:rPr>
              <a:pPr eaLnBrk="1" hangingPunct="1"/>
              <a:t>2</a:t>
            </a:fld>
            <a:endParaRPr lang="ru-RU" alt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58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7922" indent="-287662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065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091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117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1431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169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195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12212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9758C-CA28-46C1-8118-BFD932BAF70A}" type="slidenum">
              <a:rPr lang="ru-RU" altLang="ru-RU" sz="1200">
                <a:solidFill>
                  <a:prstClr val="black"/>
                </a:solidFill>
              </a:rPr>
              <a:pPr eaLnBrk="1" hangingPunct="1"/>
              <a:t>3</a:t>
            </a:fld>
            <a:endParaRPr lang="ru-RU" alt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58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7922" indent="-287662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065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091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117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1431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169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195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12212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9758C-CA28-46C1-8118-BFD932BAF70A}" type="slidenum">
              <a:rPr lang="ru-RU" altLang="ru-RU" sz="1200">
                <a:solidFill>
                  <a:prstClr val="black"/>
                </a:solidFill>
              </a:rPr>
              <a:pPr eaLnBrk="1" hangingPunct="1"/>
              <a:t>4</a:t>
            </a:fld>
            <a:endParaRPr lang="ru-RU" alt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58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7922" indent="-287662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065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091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117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1431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169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195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12212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9758C-CA28-46C1-8118-BFD932BAF70A}" type="slidenum">
              <a:rPr lang="ru-RU" altLang="ru-RU" sz="1200">
                <a:solidFill>
                  <a:prstClr val="black"/>
                </a:solidFill>
              </a:rPr>
              <a:pPr eaLnBrk="1" hangingPunct="1"/>
              <a:t>5</a:t>
            </a:fld>
            <a:endParaRPr lang="ru-RU" alt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58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7922" indent="-287662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065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091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1170" indent="-230130" eaLnBrk="0" hangingPunct="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1431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169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1950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12212" indent="-230130" defTabSz="82143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9758C-CA28-46C1-8118-BFD932BAF70A}" type="slidenum">
              <a:rPr lang="ru-RU" altLang="ru-RU" sz="1200">
                <a:solidFill>
                  <a:prstClr val="black"/>
                </a:solidFill>
              </a:rPr>
              <a:pPr eaLnBrk="1" hangingPunct="1"/>
              <a:t>6</a:t>
            </a:fld>
            <a:endParaRPr lang="ru-RU" alt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5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2" y="1073"/>
            <a:ext cx="9142642" cy="514171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4" y="252277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4" y="364937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7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3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1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9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5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2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54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3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7864" indent="0">
              <a:buNone/>
              <a:defRPr sz="2500"/>
            </a:lvl2pPr>
            <a:lvl3pPr marL="815726" indent="0">
              <a:buNone/>
              <a:defRPr sz="2100"/>
            </a:lvl3pPr>
            <a:lvl4pPr marL="1223588" indent="0">
              <a:buNone/>
              <a:defRPr sz="1800"/>
            </a:lvl4pPr>
            <a:lvl5pPr marL="1631451" indent="0">
              <a:buNone/>
              <a:defRPr sz="1800"/>
            </a:lvl5pPr>
            <a:lvl6pPr marL="2039318" indent="0">
              <a:buNone/>
              <a:defRPr sz="1800"/>
            </a:lvl6pPr>
            <a:lvl7pPr marL="2447181" indent="0">
              <a:buNone/>
              <a:defRPr sz="1800"/>
            </a:lvl7pPr>
            <a:lvl8pPr marL="2855042" indent="0">
              <a:buNone/>
              <a:defRPr sz="1800"/>
            </a:lvl8pPr>
            <a:lvl9pPr marL="3262905" indent="0">
              <a:buNone/>
              <a:defRPr sz="18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7864" indent="0">
              <a:buNone/>
              <a:defRPr sz="1100"/>
            </a:lvl2pPr>
            <a:lvl3pPr marL="815726" indent="0">
              <a:buNone/>
              <a:defRPr sz="900"/>
            </a:lvl3pPr>
            <a:lvl4pPr marL="1223588" indent="0">
              <a:buNone/>
              <a:defRPr sz="800"/>
            </a:lvl4pPr>
            <a:lvl5pPr marL="1631451" indent="0">
              <a:buNone/>
              <a:defRPr sz="800"/>
            </a:lvl5pPr>
            <a:lvl6pPr marL="2039318" indent="0">
              <a:buNone/>
              <a:defRPr sz="800"/>
            </a:lvl6pPr>
            <a:lvl7pPr marL="2447181" indent="0">
              <a:buNone/>
              <a:defRPr sz="800"/>
            </a:lvl7pPr>
            <a:lvl8pPr marL="2855042" indent="0">
              <a:buNone/>
              <a:defRPr sz="800"/>
            </a:lvl8pPr>
            <a:lvl9pPr marL="326290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49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638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10"/>
            <a:ext cx="2405064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65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438"/>
            <a:ext cx="9142643" cy="514171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1" y="1205158"/>
            <a:ext cx="7320689" cy="3621940"/>
          </a:xfrm>
        </p:spPr>
        <p:txBody>
          <a:bodyPr/>
          <a:lstStyle>
            <a:lvl1pPr marL="284304" indent="0">
              <a:buFontTx/>
              <a:buNone/>
              <a:defRPr b="1">
                <a:latin typeface="+mj-lt"/>
              </a:defRPr>
            </a:lvl1pPr>
            <a:lvl2pPr marL="281823" indent="2481">
              <a:defRPr>
                <a:latin typeface="+mj-lt"/>
              </a:defRPr>
            </a:lvl2pPr>
            <a:lvl3pPr marL="491638" indent="-203608">
              <a:tabLst/>
              <a:defRPr>
                <a:latin typeface="+mj-lt"/>
              </a:defRPr>
            </a:lvl3pPr>
            <a:lvl4pPr marL="0" indent="281823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2"/>
            <a:ext cx="923618" cy="282640"/>
          </a:xfrm>
          <a:prstGeom prst="rect">
            <a:avLst/>
          </a:prstGeom>
          <a:noFill/>
        </p:spPr>
        <p:txBody>
          <a:bodyPr wrap="square" lIns="71512" tIns="35758" rIns="71512" bIns="35758" rtlCol="0">
            <a:noAutofit/>
          </a:bodyPr>
          <a:lstStyle/>
          <a:p>
            <a:pPr defTabSz="815726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6"/>
            <a:ext cx="7337192" cy="829352"/>
          </a:xfrm>
        </p:spPr>
        <p:txBody>
          <a:bodyPr/>
          <a:lstStyle>
            <a:lvl1pPr marL="0" marR="0" indent="0" defTabSz="8157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4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" y="354"/>
            <a:ext cx="9142643" cy="514171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1" y="1205158"/>
            <a:ext cx="7320689" cy="3621940"/>
          </a:xfrm>
        </p:spPr>
        <p:txBody>
          <a:bodyPr/>
          <a:lstStyle>
            <a:lvl1pPr marL="284304" indent="0">
              <a:buFontTx/>
              <a:buNone/>
              <a:defRPr b="1">
                <a:latin typeface="+mj-lt"/>
              </a:defRPr>
            </a:lvl1pPr>
            <a:lvl2pPr marL="284304" indent="0">
              <a:defRPr>
                <a:latin typeface="+mj-lt"/>
              </a:defRPr>
            </a:lvl2pPr>
            <a:lvl3pPr marL="491638" indent="-203608">
              <a:defRPr>
                <a:latin typeface="+mj-lt"/>
              </a:defRPr>
            </a:lvl3pPr>
            <a:lvl4pPr marL="0" indent="281823">
              <a:defRPr>
                <a:latin typeface="+mj-lt"/>
              </a:defRPr>
            </a:lvl4pPr>
            <a:lvl5pPr marL="1122324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7" y="375806"/>
            <a:ext cx="7337901" cy="829352"/>
          </a:xfrm>
        </p:spPr>
        <p:txBody>
          <a:bodyPr/>
          <a:lstStyle>
            <a:lvl1pPr marL="0" marR="0" indent="0" defTabSz="8157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" y="1"/>
            <a:ext cx="9142643" cy="514171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1" y="759383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1" y="2572290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78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35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14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9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71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29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2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438"/>
            <a:ext cx="9142643" cy="514171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205157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1" y="1205157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96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9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1" y="1205154"/>
            <a:ext cx="3674752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864" indent="0">
              <a:buNone/>
              <a:defRPr sz="1800" b="1"/>
            </a:lvl2pPr>
            <a:lvl3pPr marL="815726" indent="0">
              <a:buNone/>
              <a:defRPr sz="1600" b="1"/>
            </a:lvl3pPr>
            <a:lvl4pPr marL="1223588" indent="0">
              <a:buNone/>
              <a:defRPr sz="1400" b="1"/>
            </a:lvl4pPr>
            <a:lvl5pPr marL="1631451" indent="0">
              <a:buNone/>
              <a:defRPr sz="1400" b="1"/>
            </a:lvl5pPr>
            <a:lvl6pPr marL="2039318" indent="0">
              <a:buNone/>
              <a:defRPr sz="1400" b="1"/>
            </a:lvl6pPr>
            <a:lvl7pPr marL="2447181" indent="0">
              <a:buNone/>
              <a:defRPr sz="1400" b="1"/>
            </a:lvl7pPr>
            <a:lvl8pPr marL="2855042" indent="0">
              <a:buNone/>
              <a:defRPr sz="1400" b="1"/>
            </a:lvl8pPr>
            <a:lvl9pPr marL="3262905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1" y="1631160"/>
            <a:ext cx="3674752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7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864" indent="0">
              <a:buNone/>
              <a:defRPr sz="1800" b="1"/>
            </a:lvl2pPr>
            <a:lvl3pPr marL="815726" indent="0">
              <a:buNone/>
              <a:defRPr sz="1600" b="1"/>
            </a:lvl3pPr>
            <a:lvl4pPr marL="1223588" indent="0">
              <a:buNone/>
              <a:defRPr sz="1400" b="1"/>
            </a:lvl4pPr>
            <a:lvl5pPr marL="1631451" indent="0">
              <a:buNone/>
              <a:defRPr sz="1400" b="1"/>
            </a:lvl5pPr>
            <a:lvl6pPr marL="2039318" indent="0">
              <a:buNone/>
              <a:defRPr sz="1400" b="1"/>
            </a:lvl6pPr>
            <a:lvl7pPr marL="2447181" indent="0">
              <a:buNone/>
              <a:defRPr sz="1400" b="1"/>
            </a:lvl7pPr>
            <a:lvl8pPr marL="2855042" indent="0">
              <a:buNone/>
              <a:defRPr sz="1400" b="1"/>
            </a:lvl8pPr>
            <a:lvl9pPr marL="3262905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7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91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438"/>
            <a:ext cx="9142643" cy="514171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9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3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7" y="4404443"/>
            <a:ext cx="567429" cy="489830"/>
          </a:xfrm>
          <a:prstGeom prst="rect">
            <a:avLst/>
          </a:prstGeom>
        </p:spPr>
        <p:txBody>
          <a:bodyPr vert="horz" lIns="81571" tIns="40788" rIns="81571" bIns="40788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13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90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7864" indent="0">
              <a:buNone/>
              <a:defRPr sz="1100"/>
            </a:lvl2pPr>
            <a:lvl3pPr marL="815726" indent="0">
              <a:buNone/>
              <a:defRPr sz="900"/>
            </a:lvl3pPr>
            <a:lvl4pPr marL="1223588" indent="0">
              <a:buNone/>
              <a:defRPr sz="800"/>
            </a:lvl4pPr>
            <a:lvl5pPr marL="1631451" indent="0">
              <a:buNone/>
              <a:defRPr sz="800"/>
            </a:lvl5pPr>
            <a:lvl6pPr marL="2039318" indent="0">
              <a:buNone/>
              <a:defRPr sz="800"/>
            </a:lvl6pPr>
            <a:lvl7pPr marL="2447181" indent="0">
              <a:buNone/>
              <a:defRPr sz="800"/>
            </a:lvl7pPr>
            <a:lvl8pPr marL="2855042" indent="0">
              <a:buNone/>
              <a:defRPr sz="800"/>
            </a:lvl8pPr>
            <a:lvl9pPr marL="326290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0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6" y="367517"/>
            <a:ext cx="7343872" cy="832711"/>
          </a:xfrm>
          <a:prstGeom prst="rect">
            <a:avLst/>
          </a:prstGeom>
        </p:spPr>
        <p:txBody>
          <a:bodyPr vert="horz" lIns="81571" tIns="40788" rIns="81571" bIns="4078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6" y="1200150"/>
            <a:ext cx="7343872" cy="3626943"/>
          </a:xfrm>
          <a:prstGeom prst="rect">
            <a:avLst/>
          </a:prstGeom>
        </p:spPr>
        <p:txBody>
          <a:bodyPr vert="horz" lIns="81571" tIns="40788" rIns="81571" bIns="4078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5" y="4767268"/>
            <a:ext cx="2133601" cy="273843"/>
          </a:xfrm>
          <a:prstGeom prst="rect">
            <a:avLst/>
          </a:prstGeom>
        </p:spPr>
        <p:txBody>
          <a:bodyPr vert="horz" lIns="81571" tIns="40788" rIns="81571" bIns="40788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5726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8"/>
            <a:ext cx="2895599" cy="273843"/>
          </a:xfrm>
          <a:prstGeom prst="rect">
            <a:avLst/>
          </a:prstGeom>
        </p:spPr>
        <p:txBody>
          <a:bodyPr vert="horz" lIns="81571" tIns="40788" rIns="81571" bIns="40788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5726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3" y="4531068"/>
            <a:ext cx="619711" cy="473876"/>
          </a:xfrm>
          <a:prstGeom prst="rect">
            <a:avLst/>
          </a:prstGeom>
        </p:spPr>
        <p:txBody>
          <a:bodyPr vert="horz" lIns="81571" tIns="40788" rIns="81571" bIns="40788" rtlCol="0" anchor="ctr">
            <a:normAutofit/>
          </a:bodyPr>
          <a:lstStyle>
            <a:lvl1pPr algn="ctr">
              <a:lnSpc>
                <a:spcPts val="1879"/>
              </a:lnSpc>
              <a:defRPr sz="2100">
                <a:solidFill>
                  <a:schemeClr val="bg1"/>
                </a:solidFill>
              </a:defRPr>
            </a:lvl1pPr>
          </a:lstStyle>
          <a:p>
            <a:pPr defTabSz="815726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5726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57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815726" rtl="0" eaLnBrk="1" latinLnBrk="0" hangingPunct="1">
        <a:lnSpc>
          <a:spcPts val="4068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304" indent="0" algn="l" defTabSz="815726" rtl="0" eaLnBrk="1" latinLnBrk="0" hangingPunct="1">
        <a:spcBef>
          <a:spcPct val="20000"/>
        </a:spcBef>
        <a:buFont typeface="+mj-lt"/>
        <a:buNone/>
        <a:defRPr sz="29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304" indent="0" algn="l" defTabSz="815726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440" indent="-203608" algn="l" defTabSz="815726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1823" algn="just" defTabSz="815726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24" indent="0" algn="l" defTabSz="815726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3250" indent="-203932" algn="l" defTabSz="81572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1110" indent="-203932" algn="l" defTabSz="81572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8974" indent="-203932" algn="l" defTabSz="81572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6838" indent="-203932" algn="l" defTabSz="81572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864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5726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3588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1451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9318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7181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5042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2905" algn="l" defTabSz="8157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8361125" y="4523286"/>
            <a:ext cx="552287" cy="42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595" tIns="40798" rIns="81595" bIns="40798" anchor="ctr"/>
          <a:lstStyle>
            <a:lvl1pPr defTabSz="1041400"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indent="-228600" defTabSz="1041400"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1400"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878"/>
              </a:lnSpc>
            </a:pPr>
            <a:r>
              <a:rPr lang="ru-RU" altLang="ru-RU" sz="2100" dirty="0" smtClean="0">
                <a:solidFill>
                  <a:prstClr val="white"/>
                </a:solidFill>
              </a:rPr>
              <a:t>1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572" y="1141860"/>
            <a:ext cx="8252460" cy="85724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25000" lnSpcReduction="20000"/>
          </a:bodyPr>
          <a:lstStyle/>
          <a:p>
            <a:pPr defTabSz="1043056">
              <a:spcBef>
                <a:spcPct val="0"/>
              </a:spcBef>
            </a:pPr>
            <a:endParaRPr lang="ru-RU" sz="12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r>
              <a:rPr lang="ru-RU" sz="8000" dirty="0" smtClean="0">
                <a:solidFill>
                  <a:prstClr val="black"/>
                </a:solidFill>
              </a:rPr>
              <a:t>Федеральным законом от 31.07.2023 №389-ФЗ</a:t>
            </a:r>
          </a:p>
          <a:p>
            <a:pPr algn="ctr" defTabSz="1043056">
              <a:spcBef>
                <a:spcPct val="0"/>
              </a:spcBef>
            </a:pPr>
            <a:r>
              <a:rPr lang="ru-RU" sz="8000" dirty="0" smtClean="0">
                <a:solidFill>
                  <a:prstClr val="black"/>
                </a:solidFill>
              </a:rPr>
              <a:t>глава 20 Налогового кодекса Российской Федерации</a:t>
            </a:r>
          </a:p>
          <a:p>
            <a:pPr algn="ctr" defTabSz="1043056">
              <a:spcBef>
                <a:spcPct val="0"/>
              </a:spcBef>
            </a:pPr>
            <a:r>
              <a:rPr lang="ru-RU" sz="8000" dirty="0" smtClean="0">
                <a:solidFill>
                  <a:prstClr val="black"/>
                </a:solidFill>
              </a:rPr>
              <a:t> дополнена статьей 140.1, устанавливающей особенности</a:t>
            </a:r>
          </a:p>
          <a:p>
            <a:pPr algn="ctr" defTabSz="1043056">
              <a:spcBef>
                <a:spcPct val="0"/>
              </a:spcBef>
            </a:pPr>
            <a:r>
              <a:rPr lang="ru-RU" sz="8000" dirty="0" smtClean="0">
                <a:solidFill>
                  <a:prstClr val="black"/>
                </a:solidFill>
              </a:rPr>
              <a:t>рассмотрения жалобы</a:t>
            </a:r>
          </a:p>
          <a:p>
            <a:pPr algn="ctr" defTabSz="1043056">
              <a:spcBef>
                <a:spcPct val="0"/>
              </a:spcBef>
            </a:pPr>
            <a:r>
              <a:rPr lang="ru-RU" sz="8000" b="1" dirty="0" smtClean="0">
                <a:solidFill>
                  <a:prstClr val="black"/>
                </a:solidFill>
              </a:rPr>
              <a:t>в упрощенном порядке</a:t>
            </a:r>
            <a:endParaRPr lang="ru-RU" sz="8000" b="1" dirty="0" smtClean="0">
              <a:solidFill>
                <a:srgbClr val="005AA9"/>
              </a:solidFill>
            </a:endParaRPr>
          </a:p>
          <a:p>
            <a:pPr defTabSz="1043056">
              <a:spcBef>
                <a:spcPct val="0"/>
              </a:spcBef>
            </a:pPr>
            <a:endParaRPr lang="ru-RU" sz="5600" b="1" dirty="0">
              <a:solidFill>
                <a:srgbClr val="005AA9"/>
              </a:solidFill>
            </a:endParaRPr>
          </a:p>
          <a:p>
            <a:pPr algn="ctr" defTabSz="1043056">
              <a:spcBef>
                <a:spcPct val="0"/>
              </a:spcBef>
            </a:pPr>
            <a:r>
              <a:rPr lang="ru-RU" sz="11200" b="1" dirty="0" smtClean="0">
                <a:solidFill>
                  <a:srgbClr val="FF0000"/>
                </a:solidFill>
              </a:rPr>
              <a:t>с 01.01.2025              </a:t>
            </a:r>
          </a:p>
          <a:p>
            <a:pPr defTabSz="1043056">
              <a:spcBef>
                <a:spcPct val="0"/>
              </a:spcBef>
            </a:pPr>
            <a:endParaRPr lang="ru-RU" sz="5600" b="1" dirty="0" smtClean="0">
              <a:solidFill>
                <a:srgbClr val="FF0000"/>
              </a:solidFill>
            </a:endParaRPr>
          </a:p>
          <a:p>
            <a:pPr defTabSz="1043056">
              <a:spcBef>
                <a:spcPct val="0"/>
              </a:spcBef>
            </a:pPr>
            <a:endParaRPr lang="ru-RU" sz="5600" b="1" dirty="0">
              <a:solidFill>
                <a:srgbClr val="FF0000"/>
              </a:solidFill>
            </a:endParaRPr>
          </a:p>
          <a:p>
            <a:pPr defTabSz="1043056">
              <a:spcBef>
                <a:spcPct val="0"/>
              </a:spcBef>
            </a:pPr>
            <a:endParaRPr lang="ru-RU" sz="5600" b="1" dirty="0" smtClean="0">
              <a:solidFill>
                <a:srgbClr val="FF0000"/>
              </a:solidFill>
            </a:endParaRPr>
          </a:p>
          <a:p>
            <a:pPr algn="ctr" defTabSz="1043056">
              <a:spcBef>
                <a:spcPct val="0"/>
              </a:spcBef>
            </a:pPr>
            <a:r>
              <a:rPr lang="ru-RU" sz="11200" b="1" dirty="0" smtClean="0">
                <a:solidFill>
                  <a:srgbClr val="0070C0"/>
                </a:solidFill>
              </a:rPr>
              <a:t>ЦЕЛЬ</a:t>
            </a:r>
            <a:endParaRPr lang="ru-RU" sz="11200" b="1" dirty="0">
              <a:solidFill>
                <a:srgbClr val="0070C0"/>
              </a:solidFill>
            </a:endParaRPr>
          </a:p>
          <a:p>
            <a:pPr defTabSz="1043056">
              <a:spcBef>
                <a:spcPct val="0"/>
              </a:spcBef>
            </a:pPr>
            <a:endParaRPr lang="ru-RU" sz="1200" b="1" dirty="0" smtClean="0">
              <a:solidFill>
                <a:srgbClr val="005AA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4060" y="3435846"/>
            <a:ext cx="7884876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457200" marR="0" indent="-4572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1800" dirty="0">
                <a:latin typeface="+mj-lt"/>
                <a:ea typeface="+mj-ea"/>
                <a:cs typeface="+mj-cs"/>
              </a:rPr>
              <a:t>м</a:t>
            </a:r>
            <a:r>
              <a:rPr lang="ru-RU" sz="1800" noProof="0" dirty="0" smtClean="0">
                <a:latin typeface="+mj-lt"/>
                <a:ea typeface="+mj-ea"/>
                <a:cs typeface="+mj-cs"/>
              </a:rPr>
              <a:t>аксимально быстрое разрешение спора</a:t>
            </a:r>
          </a:p>
          <a:p>
            <a:pPr marL="457200" marR="0" indent="-4572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1800" dirty="0">
                <a:latin typeface="+mj-lt"/>
                <a:ea typeface="+mj-ea"/>
                <a:cs typeface="+mj-cs"/>
              </a:rPr>
              <a:t>м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инимум процедурных и транзакционных издержек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60132" y="242773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047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8361125" y="4523286"/>
            <a:ext cx="552287" cy="42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595" tIns="40798" rIns="81595" bIns="40798" anchor="ctr"/>
          <a:lstStyle>
            <a:lvl1pPr defTabSz="1041400"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indent="-228600" defTabSz="1041400"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1400"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878"/>
              </a:lnSpc>
            </a:pPr>
            <a:r>
              <a:rPr lang="ru-RU" altLang="ru-RU" sz="2100" dirty="0" smtClean="0">
                <a:solidFill>
                  <a:prstClr val="white"/>
                </a:solidFill>
              </a:rPr>
              <a:t>2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12" y="1815666"/>
            <a:ext cx="8252460" cy="85724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25000" lnSpcReduction="20000"/>
          </a:bodyPr>
          <a:lstStyle/>
          <a:p>
            <a:pPr defTabSz="1043056">
              <a:spcBef>
                <a:spcPct val="0"/>
              </a:spcBef>
            </a:pPr>
            <a:endParaRPr lang="ru-RU" sz="12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/>
            <a:endParaRPr lang="ru-RU" sz="6000" b="1" dirty="0" smtClean="0"/>
          </a:p>
          <a:p>
            <a:pPr algn="ctr"/>
            <a:endParaRPr lang="ru-RU" sz="6000" b="1" dirty="0"/>
          </a:p>
          <a:p>
            <a:pPr algn="ctr"/>
            <a:r>
              <a:rPr lang="ru-RU" sz="6000" b="1" dirty="0" smtClean="0"/>
              <a:t>Статья </a:t>
            </a:r>
            <a:r>
              <a:rPr lang="ru-RU" sz="6000" b="1" dirty="0"/>
              <a:t>140.1. Особенности рассмотрения жалобы в упрощенном порядке</a:t>
            </a:r>
          </a:p>
          <a:p>
            <a:endParaRPr lang="ru-RU" sz="7200" dirty="0"/>
          </a:p>
          <a:p>
            <a:pPr>
              <a:lnSpc>
                <a:spcPct val="120000"/>
              </a:lnSpc>
            </a:pPr>
            <a:r>
              <a:rPr lang="ru-RU" sz="5600" dirty="0" smtClean="0"/>
              <a:t>1. Жалобы</a:t>
            </a:r>
            <a:r>
              <a:rPr lang="ru-RU" sz="5600" dirty="0"/>
              <a:t>, направленные </a:t>
            </a:r>
            <a:r>
              <a:rPr lang="ru-RU" sz="5600" b="1" dirty="0">
                <a:solidFill>
                  <a:srgbClr val="0070C0"/>
                </a:solidFill>
              </a:rPr>
              <a:t>в электронной форме по телекоммуникационным каналам связи </a:t>
            </a:r>
            <a:r>
              <a:rPr lang="ru-RU" sz="5600" b="1" dirty="0" smtClean="0">
                <a:solidFill>
                  <a:srgbClr val="0070C0"/>
                </a:solidFill>
              </a:rPr>
              <a:t>или</a:t>
            </a:r>
          </a:p>
          <a:p>
            <a:pPr>
              <a:lnSpc>
                <a:spcPct val="120000"/>
              </a:lnSpc>
            </a:pPr>
            <a:r>
              <a:rPr lang="ru-RU" sz="5600" b="1" dirty="0" smtClean="0">
                <a:solidFill>
                  <a:srgbClr val="0070C0"/>
                </a:solidFill>
              </a:rPr>
              <a:t>через </a:t>
            </a:r>
            <a:r>
              <a:rPr lang="ru-RU" sz="5600" b="1" dirty="0">
                <a:solidFill>
                  <a:srgbClr val="0070C0"/>
                </a:solidFill>
              </a:rPr>
              <a:t>личный кабинет налогоплательщика </a:t>
            </a:r>
            <a:r>
              <a:rPr lang="ru-RU" sz="5600" dirty="0" smtClean="0"/>
              <a:t>в формате </a:t>
            </a:r>
            <a:r>
              <a:rPr lang="ru-RU" sz="5600" dirty="0"/>
              <a:t>и в соответствии </a:t>
            </a:r>
            <a:r>
              <a:rPr lang="ru-RU" sz="5600" dirty="0" smtClean="0"/>
              <a:t>с порядком </a:t>
            </a:r>
            <a:r>
              <a:rPr lang="ru-RU" sz="5600" dirty="0"/>
              <a:t>представления </a:t>
            </a:r>
            <a:r>
              <a:rPr lang="ru-RU" sz="5600" dirty="0" smtClean="0"/>
              <a:t>жалоб</a:t>
            </a:r>
          </a:p>
          <a:p>
            <a:pPr>
              <a:lnSpc>
                <a:spcPct val="120000"/>
              </a:lnSpc>
            </a:pPr>
            <a:r>
              <a:rPr lang="ru-RU" sz="5600" dirty="0" smtClean="0"/>
              <a:t>в </a:t>
            </a:r>
            <a:r>
              <a:rPr lang="ru-RU" sz="5600" dirty="0"/>
              <a:t>электронной форме, утвержденными федеральным органом исполнительной власти, </a:t>
            </a:r>
            <a:r>
              <a:rPr lang="ru-RU" sz="5600" dirty="0" smtClean="0"/>
              <a:t>уполномоченным</a:t>
            </a:r>
          </a:p>
          <a:p>
            <a:pPr>
              <a:lnSpc>
                <a:spcPct val="120000"/>
              </a:lnSpc>
            </a:pPr>
            <a:r>
              <a:rPr lang="ru-RU" sz="5600" dirty="0" smtClean="0"/>
              <a:t>по </a:t>
            </a:r>
            <a:r>
              <a:rPr lang="ru-RU" sz="5600" dirty="0"/>
              <a:t>контролю и надзору в области налогов и сборов, </a:t>
            </a:r>
            <a:r>
              <a:rPr lang="ru-RU" sz="5600" b="1" dirty="0">
                <a:solidFill>
                  <a:srgbClr val="0070C0"/>
                </a:solidFill>
              </a:rPr>
              <a:t>за исключением жалоб, поданных на </a:t>
            </a:r>
            <a:r>
              <a:rPr lang="ru-RU" sz="5600" b="1" dirty="0" smtClean="0">
                <a:solidFill>
                  <a:srgbClr val="0070C0"/>
                </a:solidFill>
              </a:rPr>
              <a:t>решения</a:t>
            </a:r>
          </a:p>
          <a:p>
            <a:pPr>
              <a:lnSpc>
                <a:spcPct val="120000"/>
              </a:lnSpc>
            </a:pPr>
            <a:r>
              <a:rPr lang="ru-RU" sz="5600" b="1" dirty="0" smtClean="0">
                <a:solidFill>
                  <a:srgbClr val="0070C0"/>
                </a:solidFill>
              </a:rPr>
              <a:t>налоговых </a:t>
            </a:r>
            <a:r>
              <a:rPr lang="ru-RU" sz="5600" b="1" dirty="0">
                <a:solidFill>
                  <a:srgbClr val="0070C0"/>
                </a:solidFill>
              </a:rPr>
              <a:t>органов, принятые в соответствии </a:t>
            </a:r>
            <a:r>
              <a:rPr lang="ru-RU" sz="5600" b="1" dirty="0" smtClean="0">
                <a:solidFill>
                  <a:srgbClr val="0070C0"/>
                </a:solidFill>
              </a:rPr>
              <a:t>со статьями 101 и 101.4 </a:t>
            </a:r>
            <a:r>
              <a:rPr lang="ru-RU" sz="5600" dirty="0"/>
              <a:t>настоящего Кодекса</a:t>
            </a:r>
            <a:r>
              <a:rPr lang="ru-RU" sz="5600" dirty="0" smtClean="0"/>
              <a:t>,</a:t>
            </a:r>
          </a:p>
          <a:p>
            <a:pPr>
              <a:lnSpc>
                <a:spcPct val="120000"/>
              </a:lnSpc>
            </a:pPr>
            <a:r>
              <a:rPr lang="ru-RU" sz="5600" dirty="0" smtClean="0"/>
              <a:t>могут </a:t>
            </a:r>
            <a:r>
              <a:rPr lang="ru-RU" sz="5600" dirty="0"/>
              <a:t>быть рассмотрены в упрощенном порядке в случае указания на это в жалобе.</a:t>
            </a:r>
          </a:p>
          <a:p>
            <a:pPr>
              <a:lnSpc>
                <a:spcPct val="120000"/>
              </a:lnSpc>
            </a:pPr>
            <a:endParaRPr lang="ru-RU" sz="5600" dirty="0" smtClean="0"/>
          </a:p>
          <a:p>
            <a:pPr>
              <a:lnSpc>
                <a:spcPct val="120000"/>
              </a:lnSpc>
            </a:pPr>
            <a:r>
              <a:rPr lang="ru-RU" sz="5600" dirty="0" smtClean="0"/>
              <a:t>2</a:t>
            </a:r>
            <a:r>
              <a:rPr lang="ru-RU" sz="5600" dirty="0"/>
              <a:t>. Рассмотрение жалобы в упрощенном порядке осуществляется </a:t>
            </a:r>
            <a:r>
              <a:rPr lang="ru-RU" sz="5600" b="1" dirty="0">
                <a:solidFill>
                  <a:srgbClr val="0070C0"/>
                </a:solidFill>
              </a:rPr>
              <a:t>налоговым органом, акты </a:t>
            </a:r>
            <a:r>
              <a:rPr lang="ru-RU" sz="5600" b="1" dirty="0" smtClean="0">
                <a:solidFill>
                  <a:srgbClr val="0070C0"/>
                </a:solidFill>
              </a:rPr>
              <a:t>ненормативного</a:t>
            </a:r>
          </a:p>
          <a:p>
            <a:pPr>
              <a:lnSpc>
                <a:spcPct val="120000"/>
              </a:lnSpc>
            </a:pPr>
            <a:r>
              <a:rPr lang="ru-RU" sz="5600" b="1" dirty="0" smtClean="0">
                <a:solidFill>
                  <a:srgbClr val="0070C0"/>
                </a:solidFill>
              </a:rPr>
              <a:t>характера</a:t>
            </a:r>
            <a:r>
              <a:rPr lang="ru-RU" sz="5600" b="1" dirty="0">
                <a:solidFill>
                  <a:srgbClr val="0070C0"/>
                </a:solidFill>
              </a:rPr>
              <a:t>, действия или бездействие должностных лиц которого обжалуются</a:t>
            </a:r>
            <a:r>
              <a:rPr lang="ru-RU" sz="5600" dirty="0"/>
              <a:t>.</a:t>
            </a:r>
          </a:p>
          <a:p>
            <a:pPr>
              <a:lnSpc>
                <a:spcPct val="120000"/>
              </a:lnSpc>
            </a:pPr>
            <a:endParaRPr lang="ru-RU" sz="5600" dirty="0" smtClean="0"/>
          </a:p>
          <a:p>
            <a:pPr>
              <a:lnSpc>
                <a:spcPct val="120000"/>
              </a:lnSpc>
            </a:pPr>
            <a:r>
              <a:rPr lang="ru-RU" sz="5600" dirty="0" smtClean="0"/>
              <a:t>3</a:t>
            </a:r>
            <a:r>
              <a:rPr lang="ru-RU" sz="5600" dirty="0"/>
              <a:t>. Жалоба, предусмотренная настоящей статьей, рассматривается налоговым органом в течение </a:t>
            </a:r>
            <a:r>
              <a:rPr lang="ru-RU" sz="5600" b="1" dirty="0">
                <a:solidFill>
                  <a:srgbClr val="0070C0"/>
                </a:solidFill>
              </a:rPr>
              <a:t>семи </a:t>
            </a:r>
            <a:r>
              <a:rPr lang="ru-RU" sz="5600" b="1" dirty="0" smtClean="0">
                <a:solidFill>
                  <a:srgbClr val="0070C0"/>
                </a:solidFill>
              </a:rPr>
              <a:t>дней</a:t>
            </a:r>
          </a:p>
          <a:p>
            <a:pPr>
              <a:lnSpc>
                <a:spcPct val="120000"/>
              </a:lnSpc>
            </a:pPr>
            <a:r>
              <a:rPr lang="ru-RU" sz="5600" dirty="0" smtClean="0"/>
              <a:t>со </a:t>
            </a:r>
            <a:r>
              <a:rPr lang="ru-RU" sz="5600" dirty="0"/>
              <a:t>дня ее получения.</a:t>
            </a:r>
          </a:p>
          <a:p>
            <a:pPr>
              <a:lnSpc>
                <a:spcPct val="120000"/>
              </a:lnSpc>
            </a:pPr>
            <a:endParaRPr lang="ru-RU" sz="5600" dirty="0" smtClean="0"/>
          </a:p>
          <a:p>
            <a:pPr>
              <a:lnSpc>
                <a:spcPct val="120000"/>
              </a:lnSpc>
            </a:pPr>
            <a:r>
              <a:rPr lang="ru-RU" sz="5600" dirty="0" smtClean="0"/>
              <a:t>4</a:t>
            </a:r>
            <a:r>
              <a:rPr lang="ru-RU" sz="5600" dirty="0"/>
              <a:t>. По итогам рассмотрения жалобы в соответствии с настоящей статьей налоговый орган:</a:t>
            </a:r>
          </a:p>
          <a:p>
            <a:pPr>
              <a:lnSpc>
                <a:spcPct val="120000"/>
              </a:lnSpc>
            </a:pPr>
            <a:r>
              <a:rPr lang="ru-RU" sz="5600" dirty="0"/>
              <a:t>1) принимает решение, </a:t>
            </a:r>
            <a:r>
              <a:rPr lang="ru-RU" sz="5600" dirty="0" smtClean="0"/>
              <a:t>предусмотренное </a:t>
            </a:r>
            <a:r>
              <a:rPr lang="ru-RU" sz="5600" b="1" dirty="0" smtClean="0">
                <a:solidFill>
                  <a:srgbClr val="0070C0"/>
                </a:solidFill>
              </a:rPr>
              <a:t>подпунктами 2-5 пункта 3 статьи 140 </a:t>
            </a:r>
            <a:r>
              <a:rPr lang="ru-RU" sz="5600" b="1" dirty="0">
                <a:solidFill>
                  <a:srgbClr val="0070C0"/>
                </a:solidFill>
              </a:rPr>
              <a:t>настоящего Кодекса</a:t>
            </a:r>
            <a:r>
              <a:rPr lang="ru-RU" sz="5600" dirty="0"/>
              <a:t>;</a:t>
            </a:r>
          </a:p>
          <a:p>
            <a:pPr>
              <a:lnSpc>
                <a:spcPct val="120000"/>
              </a:lnSpc>
            </a:pPr>
            <a:r>
              <a:rPr lang="ru-RU" sz="5600" dirty="0"/>
              <a:t>2) принимает меры, </a:t>
            </a:r>
            <a:r>
              <a:rPr lang="ru-RU" sz="5600" b="1" dirty="0" smtClean="0">
                <a:solidFill>
                  <a:srgbClr val="0070C0"/>
                </a:solidFill>
              </a:rPr>
              <a:t>предусмотренные пунктом 1 или пунктами 1 и 1.1 статьи 139 </a:t>
            </a:r>
            <a:r>
              <a:rPr lang="ru-RU" sz="5600" b="1" dirty="0">
                <a:solidFill>
                  <a:srgbClr val="0070C0"/>
                </a:solidFill>
              </a:rPr>
              <a:t>настоящего Кодекса</a:t>
            </a:r>
            <a:r>
              <a:rPr lang="ru-RU" sz="5600" dirty="0"/>
              <a:t>.</a:t>
            </a: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0132" y="242773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06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8361125" y="4523286"/>
            <a:ext cx="552287" cy="42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595" tIns="40798" rIns="81595" bIns="40798" anchor="ctr"/>
          <a:lstStyle>
            <a:lvl1pPr defTabSz="1041400"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indent="-228600" defTabSz="1041400"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1400"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878"/>
              </a:lnSpc>
            </a:pPr>
            <a:r>
              <a:rPr lang="ru-RU" altLang="ru-RU" sz="2100" dirty="0" smtClean="0">
                <a:solidFill>
                  <a:prstClr val="white"/>
                </a:solidFill>
              </a:rPr>
              <a:t>3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23828" y="267495"/>
            <a:ext cx="5889584" cy="36004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25000" lnSpcReduction="20000"/>
          </a:bodyPr>
          <a:lstStyle/>
          <a:p>
            <a:pPr defTabSz="1043056">
              <a:spcBef>
                <a:spcPct val="0"/>
              </a:spcBef>
            </a:pPr>
            <a:endParaRPr lang="ru-RU" sz="12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r"/>
            <a:r>
              <a:rPr lang="ru-RU" sz="8000" b="1" dirty="0" smtClean="0"/>
              <a:t>Что такое «упрощенный порядок»?</a:t>
            </a:r>
            <a:endParaRPr lang="ru-RU" sz="5600" dirty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0132" y="242773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204" y="865262"/>
            <a:ext cx="3168352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77500" lnSpcReduction="20000"/>
          </a:bodyPr>
          <a:lstStyle/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Пределы регулирования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2000" dirty="0" smtClean="0">
                <a:latin typeface="+mj-lt"/>
                <a:ea typeface="+mj-ea"/>
                <a:cs typeface="+mj-cs"/>
              </a:rPr>
              <a:t>Кроме решений, принятых в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порядке статей 101 и 101.4 НК РФ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3530" y="1959682"/>
            <a:ext cx="2808312" cy="16194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85000" lnSpcReduction="20000"/>
          </a:bodyPr>
          <a:lstStyle/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Только волеизъявление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Добровольный выбор 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2000" dirty="0" smtClean="0">
                <a:latin typeface="+mj-lt"/>
                <a:ea typeface="+mj-ea"/>
                <a:cs typeface="+mj-cs"/>
              </a:rPr>
              <a:t>Налогоплательщика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в ЛК признак «легкая» жалоба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установлен по умолчанию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39346" y="627535"/>
            <a:ext cx="4569324" cy="217050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Форма подачи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Личный кабинет физического лица 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dirty="0" smtClean="0">
                <a:latin typeface="+mj-lt"/>
                <a:ea typeface="+mj-ea"/>
                <a:cs typeface="+mj-cs"/>
              </a:rPr>
              <a:t>Личный кабинет индивидуального предпринимателя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 подачи жалобы в ЛК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lang="ru-RU" dirty="0"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ТКС (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форма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по КНД 1110121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0939" y="3579170"/>
            <a:ext cx="2808312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77500" lnSpcReduction="20000"/>
          </a:bodyPr>
          <a:lstStyle/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20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Сроки рассмотрения жалобы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7 рабочих дней со дня 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2000" noProof="0" dirty="0" smtClean="0">
                <a:latin typeface="+mj-lt"/>
                <a:ea typeface="+mj-ea"/>
                <a:cs typeface="+mj-cs"/>
              </a:rPr>
              <a:t>поступления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7983" y="3579170"/>
            <a:ext cx="3933141" cy="119162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b="1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Результат рассмотрения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удовлетворение жалобы либо 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noProof="0" dirty="0" smtClean="0">
                <a:latin typeface="+mj-lt"/>
                <a:ea typeface="+mj-ea"/>
                <a:cs typeface="+mj-cs"/>
              </a:rPr>
              <a:t>перенаправление в вышестоящий</a:t>
            </a:r>
          </a:p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noProof="0" dirty="0" smtClean="0">
                <a:latin typeface="+mj-lt"/>
                <a:ea typeface="+mj-ea"/>
                <a:cs typeface="+mj-cs"/>
              </a:rPr>
              <a:t>налоговый орган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454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8361125" y="4523286"/>
            <a:ext cx="552287" cy="42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595" tIns="40798" rIns="81595" bIns="40798" anchor="ctr"/>
          <a:lstStyle>
            <a:lvl1pPr defTabSz="1041400"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indent="-228600" defTabSz="1041400"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1400"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878"/>
              </a:lnSpc>
            </a:pPr>
            <a:r>
              <a:rPr lang="ru-RU" altLang="ru-RU" sz="2100" dirty="0" smtClean="0">
                <a:solidFill>
                  <a:prstClr val="white"/>
                </a:solidFill>
              </a:rPr>
              <a:t>7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12" y="1815666"/>
            <a:ext cx="8252460" cy="85724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endParaRPr lang="ru-RU" sz="12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just" defTabSz="1043056">
              <a:spcBef>
                <a:spcPct val="0"/>
              </a:spcBef>
            </a:pPr>
            <a:endParaRPr lang="ru-RU" sz="5600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0132" y="242773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7" t="23642" r="21319" b="46956"/>
          <a:stretch/>
        </p:blipFill>
        <p:spPr bwMode="auto">
          <a:xfrm>
            <a:off x="251520" y="245651"/>
            <a:ext cx="3912545" cy="141183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2662749" y="555526"/>
            <a:ext cx="150131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662749" y="843558"/>
            <a:ext cx="150131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662749" y="555526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164065" y="555526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89" t="20315" r="27700" b="26903"/>
          <a:stretch/>
        </p:blipFill>
        <p:spPr bwMode="auto">
          <a:xfrm>
            <a:off x="3829007" y="1245946"/>
            <a:ext cx="5063473" cy="370173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4031940" y="1245947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832140" y="1254331"/>
            <a:ext cx="0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031940" y="1533979"/>
            <a:ext cx="180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031940" y="1249523"/>
            <a:ext cx="180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272300" y="1563638"/>
            <a:ext cx="0" cy="3487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976156" y="1589627"/>
            <a:ext cx="0" cy="33405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5976156" y="1912418"/>
            <a:ext cx="1296144" cy="112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5976156" y="1563638"/>
            <a:ext cx="1296144" cy="112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976156" y="2727026"/>
            <a:ext cx="234026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976156" y="3147814"/>
            <a:ext cx="234026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976156" y="2717908"/>
            <a:ext cx="0" cy="42990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316416" y="2727026"/>
            <a:ext cx="0" cy="42990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020483" y="4191930"/>
            <a:ext cx="411591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020483" y="4623978"/>
            <a:ext cx="411591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020483" y="4191930"/>
            <a:ext cx="0" cy="42990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8144237" y="4194286"/>
            <a:ext cx="0" cy="42990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368227" y="245651"/>
            <a:ext cx="46126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5AA9"/>
                </a:solidFill>
              </a:rPr>
              <a:t>Приказ ФНС России от 02.09.2024 №ЕД-7-9/693</a:t>
            </a:r>
            <a:r>
              <a:rPr lang="en-US" b="1" dirty="0">
                <a:solidFill>
                  <a:srgbClr val="005AA9"/>
                </a:solidFill>
              </a:rPr>
              <a:t>@</a:t>
            </a:r>
            <a:r>
              <a:rPr lang="ru-RU" b="1" dirty="0">
                <a:solidFill>
                  <a:srgbClr val="005AA9"/>
                </a:solidFill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2716" y="402809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1043056">
              <a:spcBef>
                <a:spcPct val="0"/>
              </a:spcBef>
            </a:pPr>
            <a:r>
              <a:rPr lang="ru-RU" b="1" dirty="0">
                <a:solidFill>
                  <a:srgbClr val="FF0000"/>
                </a:solidFill>
              </a:rPr>
              <a:t>в ЛК </a:t>
            </a:r>
            <a:r>
              <a:rPr lang="ru-RU" b="1" dirty="0" smtClean="0">
                <a:solidFill>
                  <a:srgbClr val="FF0000"/>
                </a:solidFill>
              </a:rPr>
              <a:t>ФЛ и ЛК ИП признак «140.1 НК» </a:t>
            </a:r>
            <a:endParaRPr lang="ru-RU" b="1" dirty="0">
              <a:solidFill>
                <a:srgbClr val="FF0000"/>
              </a:solidFill>
            </a:endParaRPr>
          </a:p>
          <a:p>
            <a:pPr defTabSz="1043056">
              <a:spcBef>
                <a:spcPct val="0"/>
              </a:spcBef>
            </a:pPr>
            <a:r>
              <a:rPr lang="ru-RU" b="1" dirty="0">
                <a:solidFill>
                  <a:srgbClr val="FF0000"/>
                </a:solidFill>
              </a:rPr>
              <a:t>установлен по умолчанию</a:t>
            </a:r>
          </a:p>
        </p:txBody>
      </p:sp>
    </p:spTree>
    <p:extLst>
      <p:ext uri="{BB962C8B-B14F-4D97-AF65-F5344CB8AC3E}">
        <p14:creationId xmlns:p14="http://schemas.microsoft.com/office/powerpoint/2010/main" val="317950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8361125" y="4523286"/>
            <a:ext cx="552287" cy="42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595" tIns="40798" rIns="81595" bIns="40798" anchor="ctr"/>
          <a:lstStyle>
            <a:lvl1pPr defTabSz="1041400"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indent="-228600" defTabSz="1041400"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1400"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878"/>
              </a:lnSpc>
            </a:pPr>
            <a:r>
              <a:rPr lang="ru-RU" altLang="ru-RU" sz="2100" dirty="0" smtClean="0">
                <a:solidFill>
                  <a:prstClr val="white"/>
                </a:solidFill>
              </a:rPr>
              <a:t>5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12" y="1815666"/>
            <a:ext cx="8252460" cy="85724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25000" lnSpcReduction="20000"/>
          </a:bodyPr>
          <a:lstStyle/>
          <a:p>
            <a:pPr defTabSz="1043056">
              <a:spcBef>
                <a:spcPct val="0"/>
              </a:spcBef>
            </a:pPr>
            <a:endParaRPr lang="ru-RU" sz="12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/>
            <a:r>
              <a:rPr lang="ru-RU" sz="6000" b="1" dirty="0" smtClean="0"/>
              <a:t>По итогам </a:t>
            </a:r>
            <a:r>
              <a:rPr lang="ru-RU" sz="6000" b="1" dirty="0"/>
              <a:t>рассмотрения жалобы в упрощенном </a:t>
            </a:r>
            <a:r>
              <a:rPr lang="ru-RU" sz="6000" b="1" dirty="0" smtClean="0"/>
              <a:t>порядке</a:t>
            </a:r>
          </a:p>
          <a:p>
            <a:pPr algn="ctr"/>
            <a:r>
              <a:rPr lang="ru-RU" sz="6000" b="1" dirty="0" smtClean="0"/>
              <a:t>принимаются следующие виды решений:</a:t>
            </a:r>
            <a:endParaRPr lang="ru-RU" sz="6000" b="1" dirty="0"/>
          </a:p>
          <a:p>
            <a:endParaRPr lang="ru-RU" sz="7200" dirty="0"/>
          </a:p>
          <a:p>
            <a:pPr defTabSz="1043056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5600" dirty="0" smtClean="0">
                <a:solidFill>
                  <a:prstClr val="black"/>
                </a:solidFill>
              </a:rPr>
              <a:t>   </a:t>
            </a:r>
            <a:r>
              <a:rPr lang="ru-RU" sz="5600" b="1" dirty="0" smtClean="0">
                <a:solidFill>
                  <a:srgbClr val="FF0000"/>
                </a:solidFill>
              </a:rPr>
              <a:t>отменяет</a:t>
            </a:r>
            <a:r>
              <a:rPr lang="ru-RU" sz="5600" dirty="0" smtClean="0">
                <a:solidFill>
                  <a:prstClr val="black"/>
                </a:solidFill>
              </a:rPr>
              <a:t> акт налогового органа ненормативного характера</a:t>
            </a:r>
          </a:p>
          <a:p>
            <a:pPr defTabSz="1043056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5600" dirty="0" smtClean="0">
                <a:solidFill>
                  <a:prstClr val="black"/>
                </a:solidFill>
              </a:rPr>
              <a:t>   </a:t>
            </a:r>
            <a:r>
              <a:rPr lang="ru-RU" sz="5600" b="1" dirty="0" smtClean="0">
                <a:solidFill>
                  <a:srgbClr val="FF0000"/>
                </a:solidFill>
              </a:rPr>
              <a:t>отменяет</a:t>
            </a:r>
            <a:r>
              <a:rPr lang="ru-RU" sz="5600" dirty="0" smtClean="0">
                <a:solidFill>
                  <a:prstClr val="black"/>
                </a:solidFill>
              </a:rPr>
              <a:t> решение налогового органа полностью или в части</a:t>
            </a:r>
          </a:p>
          <a:p>
            <a:pPr defTabSz="1043056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5600" dirty="0" smtClean="0">
                <a:solidFill>
                  <a:prstClr val="black"/>
                </a:solidFill>
              </a:rPr>
              <a:t>   </a:t>
            </a:r>
            <a:r>
              <a:rPr lang="ru-RU" sz="5600" b="1" dirty="0" smtClean="0">
                <a:solidFill>
                  <a:srgbClr val="FF0000"/>
                </a:solidFill>
              </a:rPr>
              <a:t>отменяет</a:t>
            </a:r>
            <a:r>
              <a:rPr lang="ru-RU" sz="5600" dirty="0" smtClean="0">
                <a:solidFill>
                  <a:prstClr val="black"/>
                </a:solidFill>
              </a:rPr>
              <a:t> решение налогового органа полностью и принимает по делу новое решение</a:t>
            </a:r>
          </a:p>
          <a:p>
            <a:pPr defTabSz="1043056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5600" dirty="0" smtClean="0"/>
              <a:t>   </a:t>
            </a:r>
            <a:r>
              <a:rPr lang="ru-RU" sz="5600" b="1" dirty="0" smtClean="0">
                <a:solidFill>
                  <a:srgbClr val="FF0000"/>
                </a:solidFill>
              </a:rPr>
              <a:t>признает </a:t>
            </a:r>
            <a:r>
              <a:rPr lang="ru-RU" sz="5600" b="1" dirty="0">
                <a:solidFill>
                  <a:srgbClr val="FF0000"/>
                </a:solidFill>
              </a:rPr>
              <a:t>действия или бездействие </a:t>
            </a:r>
            <a:r>
              <a:rPr lang="ru-RU" sz="5600" dirty="0"/>
              <a:t>должностных лиц налоговых органов </a:t>
            </a:r>
            <a:r>
              <a:rPr lang="ru-RU" sz="5600" b="1" dirty="0" smtClean="0">
                <a:solidFill>
                  <a:srgbClr val="FF0000"/>
                </a:solidFill>
              </a:rPr>
              <a:t>незаконными</a:t>
            </a:r>
          </a:p>
          <a:p>
            <a:pPr defTabSz="1043056">
              <a:spcBef>
                <a:spcPct val="0"/>
              </a:spcBef>
            </a:pPr>
            <a:r>
              <a:rPr lang="ru-RU" sz="5600" dirty="0" smtClean="0"/>
              <a:t>     и </a:t>
            </a:r>
            <a:r>
              <a:rPr lang="ru-RU" sz="5600" dirty="0"/>
              <a:t>выносит решение по существу</a:t>
            </a:r>
            <a:endParaRPr lang="ru-RU" sz="5600" dirty="0" smtClean="0">
              <a:solidFill>
                <a:prstClr val="black"/>
              </a:solidFill>
            </a:endParaRPr>
          </a:p>
          <a:p>
            <a:pPr marL="685800" indent="-685800" algn="ctr" defTabSz="1043056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ru-RU" sz="5600" dirty="0" smtClean="0">
              <a:solidFill>
                <a:prstClr val="black"/>
              </a:solidFill>
            </a:endParaRPr>
          </a:p>
          <a:p>
            <a:pPr algn="ctr" defTabSz="1043056">
              <a:spcBef>
                <a:spcPct val="0"/>
              </a:spcBef>
            </a:pPr>
            <a:endParaRPr lang="ru-RU" sz="5600" dirty="0">
              <a:solidFill>
                <a:prstClr val="black"/>
              </a:solidFill>
            </a:endParaRPr>
          </a:p>
          <a:p>
            <a:pPr algn="just" defTabSz="1043056">
              <a:spcBef>
                <a:spcPct val="0"/>
              </a:spcBef>
            </a:pPr>
            <a:r>
              <a:rPr lang="ru-RU" sz="7200" dirty="0" smtClean="0">
                <a:solidFill>
                  <a:srgbClr val="FF0000"/>
                </a:solidFill>
              </a:rPr>
              <a:t>При отсутствии оснований для удовлетворения жалобы</a:t>
            </a:r>
            <a:r>
              <a:rPr lang="ru-RU" sz="7200" dirty="0" smtClean="0">
                <a:solidFill>
                  <a:srgbClr val="0070C0"/>
                </a:solidFill>
              </a:rPr>
              <a:t> – Управление направляет</a:t>
            </a:r>
          </a:p>
          <a:p>
            <a:pPr algn="just" defTabSz="1043056">
              <a:spcBef>
                <a:spcPct val="0"/>
              </a:spcBef>
            </a:pPr>
            <a:r>
              <a:rPr lang="ru-RU" sz="7200" dirty="0" smtClean="0">
                <a:solidFill>
                  <a:srgbClr val="0070C0"/>
                </a:solidFill>
              </a:rPr>
              <a:t>жалобу в Межрегиональную инспекцию ФНС России</a:t>
            </a:r>
          </a:p>
          <a:p>
            <a:pPr algn="just" defTabSz="1043056">
              <a:spcBef>
                <a:spcPct val="0"/>
              </a:spcBef>
            </a:pPr>
            <a:r>
              <a:rPr lang="ru-RU" sz="7200" dirty="0" smtClean="0">
                <a:solidFill>
                  <a:srgbClr val="0070C0"/>
                </a:solidFill>
              </a:rPr>
              <a:t>по Сибирскому федеральному округу для рассмотрения в общем порядке:</a:t>
            </a:r>
          </a:p>
          <a:p>
            <a:pPr algn="just" defTabSz="1043056">
              <a:spcBef>
                <a:spcPct val="0"/>
              </a:spcBef>
            </a:pPr>
            <a:endParaRPr lang="ru-RU" sz="7200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0132" y="242773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456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8361125" y="4523286"/>
            <a:ext cx="552287" cy="42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595" tIns="40798" rIns="81595" bIns="40798" anchor="ctr"/>
          <a:lstStyle>
            <a:lvl1pPr defTabSz="1041400"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1400"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indent="-228600" defTabSz="1041400"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1400"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14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878"/>
              </a:lnSpc>
            </a:pPr>
            <a:r>
              <a:rPr lang="ru-RU" altLang="ru-RU" sz="2100" dirty="0" smtClean="0">
                <a:solidFill>
                  <a:prstClr val="white"/>
                </a:solidFill>
              </a:rPr>
              <a:t>5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0132" y="242773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79019"/>
              </p:ext>
            </p:extLst>
          </p:nvPr>
        </p:nvGraphicFramePr>
        <p:xfrm>
          <a:off x="431540" y="303498"/>
          <a:ext cx="8460940" cy="4725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940"/>
              </a:tblGrid>
              <a:tr h="252028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01 – Требование налогового органа о предоставлении документов (информации)</a:t>
                      </a:r>
                      <a:endParaRPr lang="ru-RU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02 – Требование налогового органа о предоставлении пояснений</a:t>
                      </a:r>
                      <a:endParaRPr lang="ru-RU" sz="1100" b="1" dirty="0"/>
                    </a:p>
                  </a:txBody>
                  <a:tcPr/>
                </a:tc>
              </a:tr>
              <a:tr h="24344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03 – Вызов лица на допрос в качестве свидетеля                                                                                  </a:t>
                      </a:r>
                      <a:endParaRPr lang="ru-RU" sz="1100" b="1" dirty="0"/>
                    </a:p>
                  </a:txBody>
                  <a:tcPr/>
                </a:tc>
              </a:tr>
              <a:tr h="22115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04 – Отказ налогового органа в принятии налоговой декларации (расчета)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488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05 -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приостановление операций по счетам в банках, а также переводов электронных денежных средств организаций и индивидуальных предпринимателей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0571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06 -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сообщение об отказе в исполнении заявления о распоряжении путем зачета (возврата) суммой денежных средств, формирующих положительное сальдо единого налогового счета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2056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07 -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бездействие налогового органа по зачету </a:t>
                      </a:r>
                    </a:p>
                    <a:p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возврату) денежных средств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028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08 -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требование налогового органа об уплате задолженности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47992">
                <a:tc>
                  <a:txBody>
                    <a:bodyPr/>
                    <a:lstStyle/>
                    <a:p>
                      <a:pPr marL="0" marR="0" indent="0" algn="l" defTabSz="8157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09 – решение налогового органа об уплате задолженности</a:t>
                      </a:r>
                      <a:endParaRPr lang="ru-RU" sz="1100" dirty="0"/>
                    </a:p>
                  </a:txBody>
                  <a:tcPr/>
                </a:tc>
              </a:tr>
              <a:tr h="225700">
                <a:tc>
                  <a:txBody>
                    <a:bodyPr/>
                    <a:lstStyle/>
                    <a:p>
                      <a:pPr marL="0" marR="0" indent="0" algn="l" defTabSz="8157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10 -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отказ налогового органа в предоставлении отсрочки или рассрочки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0571">
                <a:tc>
                  <a:txBody>
                    <a:bodyPr/>
                    <a:lstStyle/>
                    <a:p>
                      <a:pPr marL="0" marR="0" indent="0" algn="l" defTabSz="8157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11 -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сальдо единого налогового счета в связи с не учетом при формировании</a:t>
                      </a:r>
                    </a:p>
                    <a:p>
                      <a:pPr marL="0" marR="0" indent="0" algn="l" defTabSz="8157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совокупной обязанности налогоплательщика налоговой декларации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0571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12 -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сальдо единого налогового счета в связи с не учетом (неверным учетом) судебного акта при формировании  совокупной обязанности налогоплательщика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05132">
                <a:tc>
                  <a:txBody>
                    <a:bodyPr/>
                    <a:lstStyle/>
                    <a:p>
                      <a:pPr marL="0" marR="0" indent="0" algn="l" defTabSz="8157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13 -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сальдо единого налогового счета в связи с не учетом (неверным учетом) денежных средств, перечисленных в качестве единого налогового платежа</a:t>
                      </a:r>
                      <a:endParaRPr lang="ru-RU" sz="1100" dirty="0"/>
                    </a:p>
                  </a:txBody>
                  <a:tcPr/>
                </a:tc>
              </a:tr>
              <a:tr h="340571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14 - 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иные акты налоговых органов ненормативного характера</a:t>
                      </a:r>
                      <a:r>
                        <a:rPr lang="ru-RU" sz="1100" b="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действия/бездействие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61340" y="-272566"/>
            <a:ext cx="8242548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R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2000" b="1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Тематики «легких» жалоб 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671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</Template>
  <TotalTime>4363</TotalTime>
  <Words>611</Words>
  <Application>Microsoft Office PowerPoint</Application>
  <PresentationFormat>Экран (16:9)</PresentationFormat>
  <Paragraphs>124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4_Present_FNS2012_A4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Межрайонная ИФНС России № 6 по Новосибирской области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проектных подходов взыскания задолженности</dc:title>
  <dc:creator>Талачев Алексей Валерьевич</dc:creator>
  <cp:lastModifiedBy>Корнейчук Ольга Анатольевна</cp:lastModifiedBy>
  <cp:revision>402</cp:revision>
  <cp:lastPrinted>2023-12-13T09:46:52Z</cp:lastPrinted>
  <dcterms:created xsi:type="dcterms:W3CDTF">2022-08-04T08:54:38Z</dcterms:created>
  <dcterms:modified xsi:type="dcterms:W3CDTF">2025-05-21T04:14:36Z</dcterms:modified>
</cp:coreProperties>
</file>