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85" r:id="rId3"/>
    <p:sldId id="286" r:id="rId4"/>
    <p:sldId id="287" r:id="rId5"/>
    <p:sldId id="266" r:id="rId6"/>
  </p:sldIdLst>
  <p:sldSz cx="10693400" cy="7561263"/>
  <p:notesSz cx="6797675" cy="9926638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6008" autoAdjust="0"/>
    <p:restoredTop sz="94660"/>
  </p:normalViewPr>
  <p:slideViewPr>
    <p:cSldViewPr showGuides="1">
      <p:cViewPr varScale="1">
        <p:scale>
          <a:sx n="106" d="100"/>
          <a:sy n="106" d="100"/>
        </p:scale>
        <p:origin x="-1122" y="-96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60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4068663"/>
            <a:ext cx="9089390" cy="194421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Упрощенный налоговый вычет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8006" y="6660951"/>
            <a:ext cx="7485380" cy="64807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 202</a:t>
            </a:r>
            <a:r>
              <a:rPr lang="en-US" sz="2400" b="1" smtClean="0"/>
              <a:t>5</a:t>
            </a:r>
            <a:r>
              <a:rPr lang="ru-RU" sz="2400" b="1" smtClean="0"/>
              <a:t> </a:t>
            </a:r>
            <a:r>
              <a:rPr lang="ru-RU" sz="2400" b="1" dirty="0" smtClean="0"/>
              <a:t>год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38388" y="2700511"/>
            <a:ext cx="5544616" cy="93610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УФНС России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 Республике Хакасия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6745" y="296863"/>
            <a:ext cx="6652539" cy="939807"/>
          </a:xfrm>
          <a:prstGeom prst="rect">
            <a:avLst/>
          </a:prstGeom>
        </p:spPr>
        <p:txBody>
          <a:bodyPr wrap="square" lIns="0" tIns="12063" rIns="0" bIns="0">
            <a:spAutoFit/>
          </a:bodyPr>
          <a:lstStyle>
            <a:lvl1pPr marL="11113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31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03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5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47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14000"/>
              </a:lnSpc>
              <a:spcBef>
                <a:spcPts val="100"/>
              </a:spcBef>
            </a:pPr>
            <a:r>
              <a:rPr lang="ru-RU" altLang="ru-RU" sz="2700" dirty="0">
                <a:solidFill>
                  <a:srgbClr val="001F5F"/>
                </a:solidFill>
                <a:latin typeface="Trebuchet MS (Заголовки)"/>
                <a:cs typeface="Microsoft Sans Serif" pitchFamily="34" charset="0"/>
              </a:rPr>
              <a:t>Получение налоговых вычетов в</a:t>
            </a:r>
            <a:endParaRPr lang="ru-RU" altLang="ru-RU" sz="2700" dirty="0">
              <a:latin typeface="Trebuchet MS (Заголовки)"/>
              <a:cs typeface="Microsoft Sans Serif" pitchFamily="34" charset="0"/>
            </a:endParaRPr>
          </a:p>
          <a:p>
            <a:pPr algn="ctr">
              <a:spcBef>
                <a:spcPts val="275"/>
              </a:spcBef>
            </a:pPr>
            <a:r>
              <a:rPr lang="ru-RU" altLang="ru-RU" sz="2700" b="1" dirty="0">
                <a:solidFill>
                  <a:srgbClr val="001F5F"/>
                </a:solidFill>
                <a:latin typeface="Trebuchet MS (Заголовки)"/>
                <a:cs typeface="Arial" pitchFamily="34" charset="0"/>
              </a:rPr>
              <a:t>упрощенном порядке</a:t>
            </a:r>
            <a:endParaRPr lang="ru-RU" altLang="ru-RU" sz="2700" dirty="0">
              <a:latin typeface="Trebuchet MS (Заголовки)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73488" y="1370014"/>
            <a:ext cx="3243262" cy="806450"/>
          </a:xfrm>
          <a:custGeom>
            <a:avLst/>
            <a:gdLst/>
            <a:ahLst/>
            <a:cxnLst/>
            <a:rect l="l" t="t" r="r" b="b"/>
            <a:pathLst>
              <a:path w="3369945" h="806450">
                <a:moveTo>
                  <a:pt x="134365" y="0"/>
                </a:moveTo>
                <a:lnTo>
                  <a:pt x="3369690" y="0"/>
                </a:lnTo>
                <a:lnTo>
                  <a:pt x="3369690" y="671829"/>
                </a:lnTo>
                <a:lnTo>
                  <a:pt x="3362837" y="714271"/>
                </a:lnTo>
                <a:lnTo>
                  <a:pt x="3343754" y="751122"/>
                </a:lnTo>
                <a:lnTo>
                  <a:pt x="3314662" y="780177"/>
                </a:lnTo>
                <a:lnTo>
                  <a:pt x="3277779" y="799228"/>
                </a:lnTo>
                <a:lnTo>
                  <a:pt x="3235325" y="806068"/>
                </a:lnTo>
                <a:lnTo>
                  <a:pt x="0" y="806068"/>
                </a:lnTo>
                <a:lnTo>
                  <a:pt x="0" y="134365"/>
                </a:lnTo>
                <a:lnTo>
                  <a:pt x="6841" y="91911"/>
                </a:lnTo>
                <a:lnTo>
                  <a:pt x="25899" y="55028"/>
                </a:lnTo>
                <a:lnTo>
                  <a:pt x="54973" y="25936"/>
                </a:lnTo>
                <a:lnTo>
                  <a:pt x="91862" y="6853"/>
                </a:lnTo>
                <a:lnTo>
                  <a:pt x="134365" y="0"/>
                </a:lnTo>
                <a:close/>
              </a:path>
            </a:pathLst>
          </a:custGeom>
          <a:ln w="28574">
            <a:solidFill>
              <a:srgbClr val="00AFEF"/>
            </a:solidFill>
          </a:ln>
        </p:spPr>
        <p:txBody>
          <a:bodyPr lIns="0" tIns="0" rIns="0" bIns="0"/>
          <a:lstStyle/>
          <a:p>
            <a:pPr>
              <a:defRPr/>
            </a:pPr>
            <a:endParaRPr>
              <a:latin typeface="+mn-l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73487" y="2496374"/>
            <a:ext cx="3243261" cy="752475"/>
          </a:xfrm>
          <a:custGeom>
            <a:avLst/>
            <a:gdLst/>
            <a:ahLst/>
            <a:cxnLst/>
            <a:rect l="l" t="t" r="r" b="b"/>
            <a:pathLst>
              <a:path w="2572384" h="753745">
                <a:moveTo>
                  <a:pt x="125475" y="0"/>
                </a:moveTo>
                <a:lnTo>
                  <a:pt x="2572385" y="0"/>
                </a:lnTo>
                <a:lnTo>
                  <a:pt x="2572385" y="627761"/>
                </a:lnTo>
                <a:lnTo>
                  <a:pt x="2562510" y="676620"/>
                </a:lnTo>
                <a:lnTo>
                  <a:pt x="2535586" y="716502"/>
                </a:lnTo>
                <a:lnTo>
                  <a:pt x="2495661" y="743382"/>
                </a:lnTo>
                <a:lnTo>
                  <a:pt x="2446782" y="753237"/>
                </a:lnTo>
                <a:lnTo>
                  <a:pt x="0" y="753237"/>
                </a:lnTo>
                <a:lnTo>
                  <a:pt x="0" y="125475"/>
                </a:lnTo>
                <a:lnTo>
                  <a:pt x="9854" y="76616"/>
                </a:lnTo>
                <a:lnTo>
                  <a:pt x="36734" y="36734"/>
                </a:lnTo>
                <a:lnTo>
                  <a:pt x="76616" y="9854"/>
                </a:lnTo>
                <a:lnTo>
                  <a:pt x="125475" y="0"/>
                </a:lnTo>
                <a:close/>
              </a:path>
            </a:pathLst>
          </a:custGeom>
          <a:ln w="28575">
            <a:solidFill>
              <a:srgbClr val="00AFEF"/>
            </a:solidFill>
          </a:ln>
        </p:spPr>
        <p:txBody>
          <a:bodyPr lIns="0" tIns="0" rIns="0" bIns="0"/>
          <a:lstStyle/>
          <a:p>
            <a:pPr>
              <a:defRPr/>
            </a:pPr>
            <a:endParaRPr>
              <a:latin typeface="+mn-l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99350" y="2706313"/>
            <a:ext cx="2884966" cy="336629"/>
          </a:xfrm>
          <a:prstGeom prst="rect">
            <a:avLst/>
          </a:prstGeom>
        </p:spPr>
        <p:txBody>
          <a:bodyPr wrap="square" lIns="0" tIns="13333" rIns="0" bIns="0">
            <a:spAutoFit/>
          </a:bodyPr>
          <a:lstStyle/>
          <a:p>
            <a:pPr marL="12698" algn="ctr">
              <a:spcBef>
                <a:spcPts val="105"/>
              </a:spcBef>
              <a:defRPr/>
            </a:pPr>
            <a:r>
              <a:rPr dirty="0">
                <a:cs typeface="Microsoft Sans Serif"/>
              </a:rPr>
              <a:t>Без сбора документов</a:t>
            </a:r>
          </a:p>
        </p:txBody>
      </p:sp>
      <p:sp>
        <p:nvSpPr>
          <p:cNvPr id="9" name="object 9"/>
          <p:cNvSpPr/>
          <p:nvPr/>
        </p:nvSpPr>
        <p:spPr>
          <a:xfrm>
            <a:off x="3768386" y="4574553"/>
            <a:ext cx="3243261" cy="706437"/>
          </a:xfrm>
          <a:custGeom>
            <a:avLst/>
            <a:gdLst/>
            <a:ahLst/>
            <a:cxnLst/>
            <a:rect l="l" t="t" r="r" b="b"/>
            <a:pathLst>
              <a:path w="2504440" h="706754">
                <a:moveTo>
                  <a:pt x="117855" y="0"/>
                </a:moveTo>
                <a:lnTo>
                  <a:pt x="2503931" y="0"/>
                </a:lnTo>
                <a:lnTo>
                  <a:pt x="2503931" y="588898"/>
                </a:lnTo>
                <a:lnTo>
                  <a:pt x="2494678" y="634726"/>
                </a:lnTo>
                <a:lnTo>
                  <a:pt x="2469435" y="672147"/>
                </a:lnTo>
                <a:lnTo>
                  <a:pt x="2431976" y="697376"/>
                </a:lnTo>
                <a:lnTo>
                  <a:pt x="2386076" y="706627"/>
                </a:lnTo>
                <a:lnTo>
                  <a:pt x="0" y="706627"/>
                </a:lnTo>
                <a:lnTo>
                  <a:pt x="0" y="117728"/>
                </a:lnTo>
                <a:lnTo>
                  <a:pt x="9271" y="71901"/>
                </a:lnTo>
                <a:lnTo>
                  <a:pt x="34544" y="34480"/>
                </a:lnTo>
                <a:lnTo>
                  <a:pt x="72009" y="9251"/>
                </a:lnTo>
                <a:lnTo>
                  <a:pt x="117855" y="0"/>
                </a:lnTo>
                <a:close/>
              </a:path>
            </a:pathLst>
          </a:custGeom>
          <a:ln w="28574">
            <a:solidFill>
              <a:srgbClr val="00AFEF"/>
            </a:solidFill>
          </a:ln>
        </p:spPr>
        <p:txBody>
          <a:bodyPr lIns="0" tIns="0" rIns="0" bIns="0"/>
          <a:lstStyle/>
          <a:p>
            <a:pPr>
              <a:defRPr/>
            </a:pPr>
            <a:endParaRPr>
              <a:latin typeface="+mn-l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63355" y="4659807"/>
            <a:ext cx="2620961" cy="659153"/>
          </a:xfrm>
          <a:prstGeom prst="rect">
            <a:avLst/>
          </a:prstGeom>
        </p:spPr>
        <p:txBody>
          <a:bodyPr wrap="square" lIns="0" tIns="12698" rIns="0" bIns="0">
            <a:spAutoFit/>
          </a:bodyPr>
          <a:lstStyle>
            <a:lvl1pPr marL="250825" indent="-238125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31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03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5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47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ru-RU" altLang="ru-RU" dirty="0">
                <a:latin typeface="Trebuchet MS (Основной текст)"/>
                <a:cs typeface="Microsoft Sans Serif" pitchFamily="34" charset="0"/>
              </a:rPr>
              <a:t>Без посещения инспекции</a:t>
            </a:r>
          </a:p>
        </p:txBody>
      </p:sp>
      <p:sp>
        <p:nvSpPr>
          <p:cNvPr id="11" name="object 11"/>
          <p:cNvSpPr/>
          <p:nvPr/>
        </p:nvSpPr>
        <p:spPr>
          <a:xfrm>
            <a:off x="3773488" y="3542455"/>
            <a:ext cx="3243261" cy="873314"/>
          </a:xfrm>
          <a:custGeom>
            <a:avLst/>
            <a:gdLst/>
            <a:ahLst/>
            <a:cxnLst/>
            <a:rect l="l" t="t" r="r" b="b"/>
            <a:pathLst>
              <a:path w="2517775" h="744220">
                <a:moveTo>
                  <a:pt x="2393441" y="743966"/>
                </a:moveTo>
                <a:lnTo>
                  <a:pt x="0" y="743966"/>
                </a:lnTo>
                <a:lnTo>
                  <a:pt x="0" y="124079"/>
                </a:lnTo>
                <a:lnTo>
                  <a:pt x="9741" y="75759"/>
                </a:lnTo>
                <a:lnTo>
                  <a:pt x="36306" y="36322"/>
                </a:lnTo>
                <a:lnTo>
                  <a:pt x="75705" y="9743"/>
                </a:lnTo>
                <a:lnTo>
                  <a:pt x="123951" y="0"/>
                </a:lnTo>
                <a:lnTo>
                  <a:pt x="2517520" y="0"/>
                </a:lnTo>
                <a:lnTo>
                  <a:pt x="2517520" y="620014"/>
                </a:lnTo>
                <a:lnTo>
                  <a:pt x="2507759" y="668260"/>
                </a:lnTo>
                <a:lnTo>
                  <a:pt x="2481151" y="707659"/>
                </a:lnTo>
                <a:lnTo>
                  <a:pt x="2441707" y="734224"/>
                </a:lnTo>
                <a:lnTo>
                  <a:pt x="2393441" y="743966"/>
                </a:lnTo>
                <a:close/>
              </a:path>
            </a:pathLst>
          </a:custGeom>
          <a:ln w="28575">
            <a:solidFill>
              <a:srgbClr val="00AFEF"/>
            </a:solidFill>
          </a:ln>
        </p:spPr>
        <p:txBody>
          <a:bodyPr lIns="0" tIns="0" rIns="0" bIns="0"/>
          <a:lstStyle/>
          <a:p>
            <a:pPr>
              <a:defRPr/>
            </a:pPr>
            <a:endParaRPr>
              <a:latin typeface="+mn-l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25888" y="3600398"/>
            <a:ext cx="2958428" cy="659794"/>
          </a:xfrm>
          <a:prstGeom prst="rect">
            <a:avLst/>
          </a:prstGeom>
        </p:spPr>
        <p:txBody>
          <a:bodyPr wrap="square" lIns="0" tIns="13333" rIns="0" bIns="0">
            <a:spAutoFit/>
          </a:bodyPr>
          <a:lstStyle>
            <a:lvl1pPr marL="230188" indent="-217488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31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03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5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47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ts val="100"/>
              </a:spcBef>
            </a:pPr>
            <a:r>
              <a:rPr lang="ru-RU" altLang="ru-RU" dirty="0">
                <a:latin typeface="Trebuchet MS (Основной текст)"/>
                <a:cs typeface="Microsoft Sans Serif" pitchFamily="34" charset="0"/>
              </a:rPr>
              <a:t>Без заполнения декларации</a:t>
            </a:r>
          </a:p>
        </p:txBody>
      </p:sp>
      <p:pic>
        <p:nvPicPr>
          <p:cNvPr id="8206" name="object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816" y="5447867"/>
            <a:ext cx="1599978" cy="1796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object 8"/>
          <p:cNvSpPr txBox="1"/>
          <p:nvPr/>
        </p:nvSpPr>
        <p:spPr>
          <a:xfrm>
            <a:off x="3925888" y="1502774"/>
            <a:ext cx="3133725" cy="568325"/>
          </a:xfrm>
          <a:prstGeom prst="rect">
            <a:avLst/>
          </a:prstGeom>
        </p:spPr>
        <p:txBody>
          <a:bodyPr lIns="0" tIns="13333" rIns="0" bIns="0">
            <a:spAutoFit/>
          </a:bodyPr>
          <a:lstStyle/>
          <a:p>
            <a:pPr marL="12698" algn="ctr">
              <a:spcBef>
                <a:spcPts val="105"/>
              </a:spcBef>
              <a:defRPr/>
            </a:pPr>
            <a:r>
              <a:rPr lang="ru-RU" sz="1800" dirty="0">
                <a:cs typeface="Microsoft Sans Serif"/>
              </a:rPr>
              <a:t>Это способ вернуть часть понесенных расходов  (13%)</a:t>
            </a:r>
            <a:endParaRPr sz="1800" dirty="0"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95936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9960" y="17764"/>
            <a:ext cx="8589354" cy="1260211"/>
          </a:xfrm>
        </p:spPr>
        <p:txBody>
          <a:bodyPr/>
          <a:lstStyle/>
          <a:p>
            <a:pPr algn="ctr"/>
            <a:r>
              <a:rPr lang="ru-RU" sz="3200" dirty="0"/>
              <a:t>Вычеты, которые можно получить в упрощенном порядке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220442" y="1081298"/>
            <a:ext cx="9010401" cy="518070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67815" y="1160690"/>
            <a:ext cx="9263027" cy="45970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ru-RU" sz="1800" dirty="0">
                <a:solidFill>
                  <a:srgbClr val="7030A0"/>
                </a:solidFill>
              </a:rPr>
              <a:t>инвестиционные налоговые вычеты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67815" y="1716436"/>
            <a:ext cx="9263026" cy="100816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ru-RU" sz="1800" dirty="0">
                <a:solidFill>
                  <a:srgbClr val="7030A0"/>
                </a:solidFill>
              </a:rPr>
              <a:t>имущественные налоговые вычеты в сумме фактически произведенных расходов на приобретение объектов недвижимого имущества и по уплате процентов по ипотеке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67815" y="2856708"/>
            <a:ext cx="9263024" cy="243237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ru-RU" sz="1800" dirty="0">
                <a:solidFill>
                  <a:srgbClr val="7030A0"/>
                </a:solidFill>
              </a:rPr>
              <a:t>социальные </a:t>
            </a:r>
            <a:r>
              <a:rPr lang="ru-RU" sz="1800" dirty="0">
                <a:solidFill>
                  <a:srgbClr val="7030A0"/>
                </a:solidFill>
              </a:rPr>
              <a:t>налоговые </a:t>
            </a:r>
            <a:r>
              <a:rPr lang="ru-RU" sz="1800" dirty="0">
                <a:solidFill>
                  <a:srgbClr val="7030A0"/>
                </a:solidFill>
              </a:rPr>
              <a:t>вычеты, </a:t>
            </a:r>
            <a:r>
              <a:rPr lang="ru-RU" sz="1800" dirty="0">
                <a:solidFill>
                  <a:srgbClr val="7030A0"/>
                </a:solidFill>
              </a:rPr>
              <a:t>в частности:</a:t>
            </a:r>
          </a:p>
          <a:p>
            <a:r>
              <a:rPr lang="ru-RU" sz="1800" dirty="0">
                <a:solidFill>
                  <a:srgbClr val="7030A0"/>
                </a:solidFill>
              </a:rPr>
              <a:t>	- на </a:t>
            </a:r>
            <a:r>
              <a:rPr lang="ru-RU" sz="1800" dirty="0">
                <a:solidFill>
                  <a:srgbClr val="7030A0"/>
                </a:solidFill>
              </a:rPr>
              <a:t>оплату обучения;</a:t>
            </a:r>
          </a:p>
          <a:p>
            <a:r>
              <a:rPr lang="ru-RU" sz="1800" dirty="0">
                <a:solidFill>
                  <a:srgbClr val="7030A0"/>
                </a:solidFill>
              </a:rPr>
              <a:t>	- на </a:t>
            </a:r>
            <a:r>
              <a:rPr lang="ru-RU" sz="1800" dirty="0">
                <a:solidFill>
                  <a:srgbClr val="7030A0"/>
                </a:solidFill>
              </a:rPr>
              <a:t>оплату медицинских услуг;</a:t>
            </a:r>
          </a:p>
          <a:p>
            <a:r>
              <a:rPr lang="ru-RU" sz="1800" dirty="0">
                <a:solidFill>
                  <a:srgbClr val="7030A0"/>
                </a:solidFill>
              </a:rPr>
              <a:t>	- на </a:t>
            </a:r>
            <a:r>
              <a:rPr lang="ru-RU" sz="1800" dirty="0">
                <a:solidFill>
                  <a:srgbClr val="7030A0"/>
                </a:solidFill>
              </a:rPr>
              <a:t>оплату физкультурно-оздоровительных услуг;</a:t>
            </a:r>
          </a:p>
          <a:p>
            <a:r>
              <a:rPr lang="ru-RU" sz="1800" dirty="0">
                <a:solidFill>
                  <a:srgbClr val="7030A0"/>
                </a:solidFill>
              </a:rPr>
              <a:t>	- на </a:t>
            </a:r>
            <a:r>
              <a:rPr lang="ru-RU" sz="1800" dirty="0">
                <a:solidFill>
                  <a:srgbClr val="7030A0"/>
                </a:solidFill>
              </a:rPr>
              <a:t>уплату страховых взносов по договорам ДМС, </a:t>
            </a:r>
            <a:r>
              <a:rPr lang="ru-RU" sz="1800" dirty="0">
                <a:solidFill>
                  <a:srgbClr val="7030A0"/>
                </a:solidFill>
              </a:rPr>
              <a:t>		- добровольного </a:t>
            </a:r>
            <a:r>
              <a:rPr lang="ru-RU" sz="1800" dirty="0">
                <a:solidFill>
                  <a:srgbClr val="7030A0"/>
                </a:solidFill>
              </a:rPr>
              <a:t>пенсионного страхования и добровольного страхования жизни;</a:t>
            </a:r>
          </a:p>
          <a:p>
            <a:r>
              <a:rPr lang="ru-RU" sz="1800" dirty="0">
                <a:solidFill>
                  <a:srgbClr val="7030A0"/>
                </a:solidFill>
              </a:rPr>
              <a:t>	- на </a:t>
            </a:r>
            <a:r>
              <a:rPr lang="ru-RU" sz="1800" dirty="0">
                <a:solidFill>
                  <a:srgbClr val="7030A0"/>
                </a:solidFill>
              </a:rPr>
              <a:t>уплату пенсионных взносов по договорам негосударственного пенсионного обеспечения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67814" y="5447867"/>
            <a:ext cx="9263024" cy="190541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ru-RU" sz="1800" dirty="0">
                <a:solidFill>
                  <a:srgbClr val="7030A0"/>
                </a:solidFill>
              </a:rPr>
              <a:t>налоговые </a:t>
            </a:r>
            <a:r>
              <a:rPr lang="ru-RU" sz="1800" dirty="0">
                <a:solidFill>
                  <a:srgbClr val="7030A0"/>
                </a:solidFill>
              </a:rPr>
              <a:t>вычеты на долгосрочные сбережения граждан, в частности:</a:t>
            </a:r>
          </a:p>
          <a:p>
            <a:r>
              <a:rPr lang="ru-RU" sz="1800" dirty="0">
                <a:solidFill>
                  <a:srgbClr val="7030A0"/>
                </a:solidFill>
              </a:rPr>
              <a:t>	- в </a:t>
            </a:r>
            <a:r>
              <a:rPr lang="ru-RU" sz="1800" dirty="0">
                <a:solidFill>
                  <a:srgbClr val="7030A0"/>
                </a:solidFill>
              </a:rPr>
              <a:t>сумме сберегательных взносов по договорам долгосрочных сбережений, заключенным с негосударственным пенсионным </a:t>
            </a:r>
            <a:r>
              <a:rPr lang="ru-RU" sz="1800" dirty="0">
                <a:solidFill>
                  <a:srgbClr val="7030A0"/>
                </a:solidFill>
              </a:rPr>
              <a:t>фондом;</a:t>
            </a:r>
            <a:endParaRPr lang="ru-RU" sz="1800" dirty="0">
              <a:solidFill>
                <a:srgbClr val="7030A0"/>
              </a:solidFill>
            </a:endParaRPr>
          </a:p>
          <a:p>
            <a:r>
              <a:rPr lang="ru-RU" sz="1800" dirty="0">
                <a:solidFill>
                  <a:srgbClr val="7030A0"/>
                </a:solidFill>
              </a:rPr>
              <a:t>	- по </a:t>
            </a:r>
            <a:r>
              <a:rPr lang="ru-RU" sz="1800" dirty="0">
                <a:solidFill>
                  <a:srgbClr val="7030A0"/>
                </a:solidFill>
              </a:rPr>
              <a:t>операциям на индивидуальных инвестиционных счетах, открытых начиная с 1 января 2024 </a:t>
            </a:r>
            <a:r>
              <a:rPr lang="ru-RU" sz="1800" dirty="0">
                <a:solidFill>
                  <a:srgbClr val="7030A0"/>
                </a:solidFill>
              </a:rPr>
              <a:t>года</a:t>
            </a:r>
            <a:endParaRPr lang="ru-RU" sz="1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544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7" name="object 2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5" y="1957388"/>
            <a:ext cx="666751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object 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5" y="3206750"/>
            <a:ext cx="635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object 25"/>
          <p:cNvSpPr txBox="1"/>
          <p:nvPr/>
        </p:nvSpPr>
        <p:spPr>
          <a:xfrm>
            <a:off x="1271884" y="149225"/>
            <a:ext cx="9008767" cy="720708"/>
          </a:xfrm>
          <a:prstGeom prst="rect">
            <a:avLst/>
          </a:prstGeom>
        </p:spPr>
        <p:txBody>
          <a:bodyPr wrap="square" lIns="0" tIns="12698" rIns="0" bIns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altLang="ru-RU" sz="2300" b="1" dirty="0">
                <a:solidFill>
                  <a:srgbClr val="001F5F"/>
                </a:solidFill>
                <a:latin typeface="Trebuchet MS (Заголовки)"/>
                <a:cs typeface="Arial" pitchFamily="34" charset="0"/>
              </a:rPr>
              <a:t>Порядок электронного</a:t>
            </a:r>
            <a:endParaRPr lang="ru-RU" altLang="ru-RU" sz="2300" dirty="0">
              <a:latin typeface="Trebuchet MS (Заголовки)"/>
              <a:cs typeface="Arial" pitchFamily="34" charset="0"/>
            </a:endParaRPr>
          </a:p>
          <a:p>
            <a:pPr algn="ctr"/>
            <a:r>
              <a:rPr lang="ru-RU" altLang="ru-RU" sz="2300" b="1" dirty="0">
                <a:solidFill>
                  <a:srgbClr val="001F5F"/>
                </a:solidFill>
                <a:latin typeface="Trebuchet MS (Заголовки)"/>
                <a:cs typeface="Arial" pitchFamily="34" charset="0"/>
              </a:rPr>
              <a:t>взаимодействия</a:t>
            </a:r>
            <a:endParaRPr lang="ru-RU" altLang="ru-RU" sz="2300" dirty="0">
              <a:latin typeface="Trebuchet MS (Заголовки)"/>
              <a:cs typeface="Arial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41448" y="2701925"/>
            <a:ext cx="6752558" cy="1675457"/>
          </a:xfrm>
          <a:prstGeom prst="rect">
            <a:avLst/>
          </a:prstGeom>
        </p:spPr>
        <p:txBody>
          <a:bodyPr wrap="square" lIns="0" tIns="13333" rIns="0" bIns="0">
            <a:spAutoFit/>
          </a:bodyPr>
          <a:lstStyle>
            <a:lvl1pPr marL="1270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31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03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5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47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ru-RU" altLang="ru-RU" sz="1800" b="1" dirty="0">
                <a:latin typeface="Calibri" pitchFamily="34" charset="0"/>
                <a:cs typeface="Arial" pitchFamily="34" charset="0"/>
              </a:rPr>
              <a:t>Налоговый орган</a:t>
            </a:r>
            <a:endParaRPr lang="ru-RU" altLang="ru-RU" sz="1800" dirty="0">
              <a:latin typeface="Calibri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информирует поставщика услуг о приеме сведений;</a:t>
            </a:r>
          </a:p>
          <a:p>
            <a:pPr>
              <a:buFontTx/>
              <a:buChar char="-"/>
            </a:pP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информирует налогоплательщика о поступлении сведений;</a:t>
            </a:r>
          </a:p>
          <a:p>
            <a:pPr algn="just">
              <a:buFontTx/>
              <a:buChar char="-"/>
            </a:pP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проводит предварительный контроль;</a:t>
            </a:r>
          </a:p>
          <a:p>
            <a:pPr>
              <a:buFontTx/>
              <a:buChar char="-"/>
            </a:pP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формирует </a:t>
            </a:r>
            <a:r>
              <a:rPr lang="ru-RU" altLang="ru-RU" sz="1800" dirty="0" err="1">
                <a:latin typeface="Calibri" pitchFamily="34" charset="0"/>
                <a:cs typeface="Microsoft Sans Serif" pitchFamily="34" charset="0"/>
              </a:rPr>
              <a:t>предзаполненное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 заявление в ЛК ФЛ или сообщение о невозможности предоставления вычета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3073048" y="2038350"/>
            <a:ext cx="6736748" cy="567461"/>
          </a:xfrm>
          <a:prstGeom prst="rect">
            <a:avLst/>
          </a:prstGeom>
        </p:spPr>
        <p:txBody>
          <a:bodyPr wrap="square" lIns="0" tIns="13333" rIns="0" bIns="0">
            <a:spAutoFit/>
          </a:bodyPr>
          <a:lstStyle>
            <a:lvl1pPr marL="1270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31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03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5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47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ts val="100"/>
              </a:spcBef>
            </a:pPr>
            <a:r>
              <a:rPr lang="ru-RU" altLang="ru-RU" sz="1800" b="1" dirty="0">
                <a:latin typeface="Calibri" pitchFamily="34" charset="0"/>
                <a:cs typeface="Arial" pitchFamily="34" charset="0"/>
              </a:rPr>
              <a:t>Поставщик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сведений передает сведения о расходах в налоговый орган</a:t>
            </a:r>
          </a:p>
        </p:txBody>
      </p:sp>
      <p:pic>
        <p:nvPicPr>
          <p:cNvPr id="8212" name="object 2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420" y="4357688"/>
            <a:ext cx="50165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13" name="object 29"/>
          <p:cNvGrpSpPr>
            <a:grpSpLocks/>
          </p:cNvGrpSpPr>
          <p:nvPr/>
        </p:nvGrpSpPr>
        <p:grpSpPr bwMode="auto">
          <a:xfrm>
            <a:off x="967813" y="4881564"/>
            <a:ext cx="1219200" cy="2149475"/>
            <a:chOff x="7415910" y="4870196"/>
            <a:chExt cx="1219962" cy="2150516"/>
          </a:xfrm>
        </p:grpSpPr>
        <p:pic>
          <p:nvPicPr>
            <p:cNvPr id="8248" name="object 3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15910" y="5464200"/>
              <a:ext cx="682409" cy="690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object 31"/>
            <p:cNvSpPr/>
            <p:nvPr/>
          </p:nvSpPr>
          <p:spPr>
            <a:xfrm>
              <a:off x="8141851" y="6480701"/>
              <a:ext cx="494021" cy="540011"/>
            </a:xfrm>
            <a:custGeom>
              <a:avLst/>
              <a:gdLst/>
              <a:ahLst/>
              <a:cxnLst/>
              <a:rect l="l" t="t" r="r" b="b"/>
              <a:pathLst>
                <a:path w="492759" h="540384">
                  <a:moveTo>
                    <a:pt x="487806" y="0"/>
                  </a:moveTo>
                  <a:lnTo>
                    <a:pt x="477239" y="46024"/>
                  </a:lnTo>
                  <a:lnTo>
                    <a:pt x="461254" y="90183"/>
                  </a:lnTo>
                  <a:lnTo>
                    <a:pt x="440152" y="132183"/>
                  </a:lnTo>
                  <a:lnTo>
                    <a:pt x="414233" y="171732"/>
                  </a:lnTo>
                  <a:lnTo>
                    <a:pt x="383799" y="208537"/>
                  </a:lnTo>
                  <a:lnTo>
                    <a:pt x="349149" y="242304"/>
                  </a:lnTo>
                  <a:lnTo>
                    <a:pt x="310584" y="272740"/>
                  </a:lnTo>
                  <a:lnTo>
                    <a:pt x="268405" y="299553"/>
                  </a:lnTo>
                  <a:lnTo>
                    <a:pt x="222913" y="322449"/>
                  </a:lnTo>
                  <a:lnTo>
                    <a:pt x="174408" y="341136"/>
                  </a:lnTo>
                  <a:lnTo>
                    <a:pt x="123190" y="355320"/>
                  </a:lnTo>
                  <a:lnTo>
                    <a:pt x="123190" y="293712"/>
                  </a:lnTo>
                  <a:lnTo>
                    <a:pt x="0" y="430618"/>
                  </a:lnTo>
                  <a:lnTo>
                    <a:pt x="123190" y="540169"/>
                  </a:lnTo>
                  <a:lnTo>
                    <a:pt x="123190" y="478561"/>
                  </a:lnTo>
                  <a:lnTo>
                    <a:pt x="174000" y="464526"/>
                  </a:lnTo>
                  <a:lnTo>
                    <a:pt x="221937" y="446166"/>
                  </a:lnTo>
                  <a:lnTo>
                    <a:pt x="266766" y="423787"/>
                  </a:lnTo>
                  <a:lnTo>
                    <a:pt x="308253" y="397696"/>
                  </a:lnTo>
                  <a:lnTo>
                    <a:pt x="346164" y="368199"/>
                  </a:lnTo>
                  <a:lnTo>
                    <a:pt x="380265" y="335602"/>
                  </a:lnTo>
                  <a:lnTo>
                    <a:pt x="410321" y="300212"/>
                  </a:lnTo>
                  <a:lnTo>
                    <a:pt x="436098" y="262334"/>
                  </a:lnTo>
                  <a:lnTo>
                    <a:pt x="457363" y="222276"/>
                  </a:lnTo>
                  <a:lnTo>
                    <a:pt x="473882" y="180344"/>
                  </a:lnTo>
                  <a:lnTo>
                    <a:pt x="485419" y="136844"/>
                  </a:lnTo>
                  <a:lnTo>
                    <a:pt x="491742" y="92082"/>
                  </a:lnTo>
                  <a:lnTo>
                    <a:pt x="492616" y="46365"/>
                  </a:lnTo>
                  <a:lnTo>
                    <a:pt x="487806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8141851" y="5988337"/>
              <a:ext cx="494021" cy="554305"/>
            </a:xfrm>
            <a:custGeom>
              <a:avLst/>
              <a:gdLst/>
              <a:ahLst/>
              <a:cxnLst/>
              <a:rect l="l" t="t" r="r" b="b"/>
              <a:pathLst>
                <a:path w="493395" h="554354">
                  <a:moveTo>
                    <a:pt x="0" y="0"/>
                  </a:moveTo>
                  <a:lnTo>
                    <a:pt x="0" y="123316"/>
                  </a:lnTo>
                  <a:lnTo>
                    <a:pt x="50386" y="125539"/>
                  </a:lnTo>
                  <a:lnTo>
                    <a:pt x="99318" y="132063"/>
                  </a:lnTo>
                  <a:lnTo>
                    <a:pt x="146549" y="142672"/>
                  </a:lnTo>
                  <a:lnTo>
                    <a:pt x="191831" y="157149"/>
                  </a:lnTo>
                  <a:lnTo>
                    <a:pt x="234915" y="175279"/>
                  </a:lnTo>
                  <a:lnTo>
                    <a:pt x="275554" y="196845"/>
                  </a:lnTo>
                  <a:lnTo>
                    <a:pt x="313499" y="221631"/>
                  </a:lnTo>
                  <a:lnTo>
                    <a:pt x="348503" y="249420"/>
                  </a:lnTo>
                  <a:lnTo>
                    <a:pt x="380318" y="279996"/>
                  </a:lnTo>
                  <a:lnTo>
                    <a:pt x="408695" y="313142"/>
                  </a:lnTo>
                  <a:lnTo>
                    <a:pt x="433387" y="348644"/>
                  </a:lnTo>
                  <a:lnTo>
                    <a:pt x="454146" y="386283"/>
                  </a:lnTo>
                  <a:lnTo>
                    <a:pt x="470723" y="425845"/>
                  </a:lnTo>
                  <a:lnTo>
                    <a:pt x="482871" y="467112"/>
                  </a:lnTo>
                  <a:lnTo>
                    <a:pt x="490341" y="509868"/>
                  </a:lnTo>
                  <a:lnTo>
                    <a:pt x="492887" y="553897"/>
                  </a:lnTo>
                  <a:lnTo>
                    <a:pt x="492887" y="430656"/>
                  </a:lnTo>
                  <a:lnTo>
                    <a:pt x="490341" y="386620"/>
                  </a:lnTo>
                  <a:lnTo>
                    <a:pt x="482871" y="343857"/>
                  </a:lnTo>
                  <a:lnTo>
                    <a:pt x="470723" y="302583"/>
                  </a:lnTo>
                  <a:lnTo>
                    <a:pt x="454146" y="263015"/>
                  </a:lnTo>
                  <a:lnTo>
                    <a:pt x="433387" y="225368"/>
                  </a:lnTo>
                  <a:lnTo>
                    <a:pt x="408695" y="189861"/>
                  </a:lnTo>
                  <a:lnTo>
                    <a:pt x="380318" y="156708"/>
                  </a:lnTo>
                  <a:lnTo>
                    <a:pt x="348503" y="126126"/>
                  </a:lnTo>
                  <a:lnTo>
                    <a:pt x="313499" y="98332"/>
                  </a:lnTo>
                  <a:lnTo>
                    <a:pt x="275554" y="73542"/>
                  </a:lnTo>
                  <a:lnTo>
                    <a:pt x="234915" y="51972"/>
                  </a:lnTo>
                  <a:lnTo>
                    <a:pt x="191831" y="33839"/>
                  </a:lnTo>
                  <a:lnTo>
                    <a:pt x="146549" y="19359"/>
                  </a:lnTo>
                  <a:lnTo>
                    <a:pt x="99318" y="8748"/>
                  </a:lnTo>
                  <a:lnTo>
                    <a:pt x="50386" y="22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A74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8141851" y="5988337"/>
              <a:ext cx="494021" cy="1032375"/>
            </a:xfrm>
            <a:custGeom>
              <a:avLst/>
              <a:gdLst/>
              <a:ahLst/>
              <a:cxnLst/>
              <a:rect l="l" t="t" r="r" b="b"/>
              <a:pathLst>
                <a:path w="493395" h="1032509">
                  <a:moveTo>
                    <a:pt x="492887" y="553897"/>
                  </a:moveTo>
                  <a:lnTo>
                    <a:pt x="490341" y="509868"/>
                  </a:lnTo>
                  <a:lnTo>
                    <a:pt x="482871" y="467112"/>
                  </a:lnTo>
                  <a:lnTo>
                    <a:pt x="470723" y="425845"/>
                  </a:lnTo>
                  <a:lnTo>
                    <a:pt x="454146" y="386283"/>
                  </a:lnTo>
                  <a:lnTo>
                    <a:pt x="433387" y="348644"/>
                  </a:lnTo>
                  <a:lnTo>
                    <a:pt x="408695" y="313142"/>
                  </a:lnTo>
                  <a:lnTo>
                    <a:pt x="380318" y="279996"/>
                  </a:lnTo>
                  <a:lnTo>
                    <a:pt x="348503" y="249420"/>
                  </a:lnTo>
                  <a:lnTo>
                    <a:pt x="313499" y="221631"/>
                  </a:lnTo>
                  <a:lnTo>
                    <a:pt x="275554" y="196845"/>
                  </a:lnTo>
                  <a:lnTo>
                    <a:pt x="234915" y="175279"/>
                  </a:lnTo>
                  <a:lnTo>
                    <a:pt x="191831" y="157149"/>
                  </a:lnTo>
                  <a:lnTo>
                    <a:pt x="146549" y="142672"/>
                  </a:lnTo>
                  <a:lnTo>
                    <a:pt x="99318" y="132063"/>
                  </a:lnTo>
                  <a:lnTo>
                    <a:pt x="50386" y="125539"/>
                  </a:lnTo>
                  <a:lnTo>
                    <a:pt x="0" y="123316"/>
                  </a:lnTo>
                  <a:lnTo>
                    <a:pt x="0" y="0"/>
                  </a:lnTo>
                  <a:lnTo>
                    <a:pt x="50386" y="2223"/>
                  </a:lnTo>
                  <a:lnTo>
                    <a:pt x="99318" y="8748"/>
                  </a:lnTo>
                  <a:lnTo>
                    <a:pt x="146549" y="19359"/>
                  </a:lnTo>
                  <a:lnTo>
                    <a:pt x="191831" y="33839"/>
                  </a:lnTo>
                  <a:lnTo>
                    <a:pt x="234915" y="51972"/>
                  </a:lnTo>
                  <a:lnTo>
                    <a:pt x="275554" y="73542"/>
                  </a:lnTo>
                  <a:lnTo>
                    <a:pt x="313499" y="98332"/>
                  </a:lnTo>
                  <a:lnTo>
                    <a:pt x="348503" y="126126"/>
                  </a:lnTo>
                  <a:lnTo>
                    <a:pt x="380318" y="156708"/>
                  </a:lnTo>
                  <a:lnTo>
                    <a:pt x="408695" y="189861"/>
                  </a:lnTo>
                  <a:lnTo>
                    <a:pt x="433387" y="225368"/>
                  </a:lnTo>
                  <a:lnTo>
                    <a:pt x="454146" y="263015"/>
                  </a:lnTo>
                  <a:lnTo>
                    <a:pt x="470723" y="302583"/>
                  </a:lnTo>
                  <a:lnTo>
                    <a:pt x="482871" y="343857"/>
                  </a:lnTo>
                  <a:lnTo>
                    <a:pt x="490341" y="386620"/>
                  </a:lnTo>
                  <a:lnTo>
                    <a:pt x="492887" y="430656"/>
                  </a:lnTo>
                  <a:lnTo>
                    <a:pt x="492887" y="553897"/>
                  </a:lnTo>
                  <a:lnTo>
                    <a:pt x="490227" y="598724"/>
                  </a:lnTo>
                  <a:lnTo>
                    <a:pt x="482407" y="642402"/>
                  </a:lnTo>
                  <a:lnTo>
                    <a:pt x="469661" y="684664"/>
                  </a:lnTo>
                  <a:lnTo>
                    <a:pt x="452225" y="725244"/>
                  </a:lnTo>
                  <a:lnTo>
                    <a:pt x="430336" y="763876"/>
                  </a:lnTo>
                  <a:lnTo>
                    <a:pt x="404229" y="800294"/>
                  </a:lnTo>
                  <a:lnTo>
                    <a:pt x="374140" y="834231"/>
                  </a:lnTo>
                  <a:lnTo>
                    <a:pt x="340304" y="865420"/>
                  </a:lnTo>
                  <a:lnTo>
                    <a:pt x="302959" y="893596"/>
                  </a:lnTo>
                  <a:lnTo>
                    <a:pt x="262338" y="918492"/>
                  </a:lnTo>
                  <a:lnTo>
                    <a:pt x="218680" y="939842"/>
                  </a:lnTo>
                  <a:lnTo>
                    <a:pt x="172218" y="957380"/>
                  </a:lnTo>
                  <a:lnTo>
                    <a:pt x="123190" y="970838"/>
                  </a:lnTo>
                  <a:lnTo>
                    <a:pt x="123190" y="1032446"/>
                  </a:lnTo>
                  <a:lnTo>
                    <a:pt x="0" y="922896"/>
                  </a:lnTo>
                  <a:lnTo>
                    <a:pt x="123190" y="785990"/>
                  </a:lnTo>
                  <a:lnTo>
                    <a:pt x="123190" y="847597"/>
                  </a:lnTo>
                  <a:lnTo>
                    <a:pt x="174408" y="833413"/>
                  </a:lnTo>
                  <a:lnTo>
                    <a:pt x="222913" y="814727"/>
                  </a:lnTo>
                  <a:lnTo>
                    <a:pt x="268405" y="791830"/>
                  </a:lnTo>
                  <a:lnTo>
                    <a:pt x="310584" y="765017"/>
                  </a:lnTo>
                  <a:lnTo>
                    <a:pt x="349149" y="734581"/>
                  </a:lnTo>
                  <a:lnTo>
                    <a:pt x="383799" y="700814"/>
                  </a:lnTo>
                  <a:lnTo>
                    <a:pt x="414233" y="664010"/>
                  </a:lnTo>
                  <a:lnTo>
                    <a:pt x="440152" y="624461"/>
                  </a:lnTo>
                  <a:lnTo>
                    <a:pt x="461254" y="582460"/>
                  </a:lnTo>
                  <a:lnTo>
                    <a:pt x="477239" y="538301"/>
                  </a:lnTo>
                  <a:lnTo>
                    <a:pt x="487806" y="492277"/>
                  </a:lnTo>
                </a:path>
              </a:pathLst>
            </a:custGeom>
            <a:ln w="12700">
              <a:solidFill>
                <a:srgbClr val="B13838"/>
              </a:solidFill>
            </a:ln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8098962" y="5308558"/>
              <a:ext cx="503553" cy="489187"/>
            </a:xfrm>
            <a:custGeom>
              <a:avLst/>
              <a:gdLst/>
              <a:ahLst/>
              <a:cxnLst/>
              <a:rect l="l" t="t" r="r" b="b"/>
              <a:pathLst>
                <a:path w="504825" h="489585">
                  <a:moveTo>
                    <a:pt x="497586" y="0"/>
                  </a:moveTo>
                  <a:lnTo>
                    <a:pt x="484270" y="42768"/>
                  </a:lnTo>
                  <a:lnTo>
                    <a:pt x="464622" y="83537"/>
                  </a:lnTo>
                  <a:lnTo>
                    <a:pt x="439033" y="121993"/>
                  </a:lnTo>
                  <a:lnTo>
                    <a:pt x="407891" y="157821"/>
                  </a:lnTo>
                  <a:lnTo>
                    <a:pt x="371586" y="190706"/>
                  </a:lnTo>
                  <a:lnTo>
                    <a:pt x="330506" y="220333"/>
                  </a:lnTo>
                  <a:lnTo>
                    <a:pt x="285042" y="246389"/>
                  </a:lnTo>
                  <a:lnTo>
                    <a:pt x="235583" y="268557"/>
                  </a:lnTo>
                  <a:lnTo>
                    <a:pt x="182519" y="286523"/>
                  </a:lnTo>
                  <a:lnTo>
                    <a:pt x="126238" y="299974"/>
                  </a:lnTo>
                  <a:lnTo>
                    <a:pt x="126238" y="236855"/>
                  </a:lnTo>
                  <a:lnTo>
                    <a:pt x="0" y="374904"/>
                  </a:lnTo>
                  <a:lnTo>
                    <a:pt x="126238" y="489204"/>
                  </a:lnTo>
                  <a:lnTo>
                    <a:pt x="126238" y="426085"/>
                  </a:lnTo>
                  <a:lnTo>
                    <a:pt x="179233" y="413617"/>
                  </a:lnTo>
                  <a:lnTo>
                    <a:pt x="229144" y="397250"/>
                  </a:lnTo>
                  <a:lnTo>
                    <a:pt x="275723" y="377268"/>
                  </a:lnTo>
                  <a:lnTo>
                    <a:pt x="318723" y="353954"/>
                  </a:lnTo>
                  <a:lnTo>
                    <a:pt x="357897" y="327591"/>
                  </a:lnTo>
                  <a:lnTo>
                    <a:pt x="393000" y="298465"/>
                  </a:lnTo>
                  <a:lnTo>
                    <a:pt x="423783" y="266858"/>
                  </a:lnTo>
                  <a:lnTo>
                    <a:pt x="449999" y="233055"/>
                  </a:lnTo>
                  <a:lnTo>
                    <a:pt x="471403" y="197339"/>
                  </a:lnTo>
                  <a:lnTo>
                    <a:pt x="487747" y="159994"/>
                  </a:lnTo>
                  <a:lnTo>
                    <a:pt x="498784" y="121303"/>
                  </a:lnTo>
                  <a:lnTo>
                    <a:pt x="504267" y="81552"/>
                  </a:lnTo>
                  <a:lnTo>
                    <a:pt x="503950" y="41022"/>
                  </a:lnTo>
                  <a:lnTo>
                    <a:pt x="497586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8098962" y="4870196"/>
              <a:ext cx="503553" cy="501893"/>
            </a:xfrm>
            <a:custGeom>
              <a:avLst/>
              <a:gdLst/>
              <a:ahLst/>
              <a:cxnLst/>
              <a:rect l="l" t="t" r="r" b="b"/>
              <a:pathLst>
                <a:path w="504825" h="501650">
                  <a:moveTo>
                    <a:pt x="0" y="0"/>
                  </a:moveTo>
                  <a:lnTo>
                    <a:pt x="0" y="126238"/>
                  </a:lnTo>
                  <a:lnTo>
                    <a:pt x="54998" y="128438"/>
                  </a:lnTo>
                  <a:lnTo>
                    <a:pt x="108284" y="134887"/>
                  </a:lnTo>
                  <a:lnTo>
                    <a:pt x="159547" y="145355"/>
                  </a:lnTo>
                  <a:lnTo>
                    <a:pt x="208480" y="159613"/>
                  </a:lnTo>
                  <a:lnTo>
                    <a:pt x="254776" y="177433"/>
                  </a:lnTo>
                  <a:lnTo>
                    <a:pt x="298124" y="198585"/>
                  </a:lnTo>
                  <a:lnTo>
                    <a:pt x="338219" y="222841"/>
                  </a:lnTo>
                  <a:lnTo>
                    <a:pt x="374750" y="249971"/>
                  </a:lnTo>
                  <a:lnTo>
                    <a:pt x="407410" y="279747"/>
                  </a:lnTo>
                  <a:lnTo>
                    <a:pt x="435892" y="311940"/>
                  </a:lnTo>
                  <a:lnTo>
                    <a:pt x="459886" y="346320"/>
                  </a:lnTo>
                  <a:lnTo>
                    <a:pt x="479084" y="382660"/>
                  </a:lnTo>
                  <a:lnTo>
                    <a:pt x="493179" y="420729"/>
                  </a:lnTo>
                  <a:lnTo>
                    <a:pt x="501862" y="460299"/>
                  </a:lnTo>
                  <a:lnTo>
                    <a:pt x="504825" y="501142"/>
                  </a:lnTo>
                  <a:lnTo>
                    <a:pt x="504825" y="374904"/>
                  </a:lnTo>
                  <a:lnTo>
                    <a:pt x="501862" y="334061"/>
                  </a:lnTo>
                  <a:lnTo>
                    <a:pt x="493179" y="294491"/>
                  </a:lnTo>
                  <a:lnTo>
                    <a:pt x="479084" y="256422"/>
                  </a:lnTo>
                  <a:lnTo>
                    <a:pt x="459886" y="220082"/>
                  </a:lnTo>
                  <a:lnTo>
                    <a:pt x="435892" y="185702"/>
                  </a:lnTo>
                  <a:lnTo>
                    <a:pt x="407410" y="153509"/>
                  </a:lnTo>
                  <a:lnTo>
                    <a:pt x="374750" y="123733"/>
                  </a:lnTo>
                  <a:lnTo>
                    <a:pt x="338219" y="96603"/>
                  </a:lnTo>
                  <a:lnTo>
                    <a:pt x="298124" y="72347"/>
                  </a:lnTo>
                  <a:lnTo>
                    <a:pt x="254776" y="51195"/>
                  </a:lnTo>
                  <a:lnTo>
                    <a:pt x="208480" y="33375"/>
                  </a:lnTo>
                  <a:lnTo>
                    <a:pt x="159547" y="19117"/>
                  </a:lnTo>
                  <a:lnTo>
                    <a:pt x="108284" y="8649"/>
                  </a:lnTo>
                  <a:lnTo>
                    <a:pt x="54998" y="2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0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8125967" y="4870196"/>
              <a:ext cx="505141" cy="927549"/>
            </a:xfrm>
            <a:custGeom>
              <a:avLst/>
              <a:gdLst/>
              <a:ahLst/>
              <a:cxnLst/>
              <a:rect l="l" t="t" r="r" b="b"/>
              <a:pathLst>
                <a:path w="504825" h="927735">
                  <a:moveTo>
                    <a:pt x="504825" y="501142"/>
                  </a:moveTo>
                  <a:lnTo>
                    <a:pt x="501862" y="460299"/>
                  </a:lnTo>
                  <a:lnTo>
                    <a:pt x="493179" y="420729"/>
                  </a:lnTo>
                  <a:lnTo>
                    <a:pt x="479084" y="382660"/>
                  </a:lnTo>
                  <a:lnTo>
                    <a:pt x="459886" y="346320"/>
                  </a:lnTo>
                  <a:lnTo>
                    <a:pt x="435892" y="311940"/>
                  </a:lnTo>
                  <a:lnTo>
                    <a:pt x="407410" y="279747"/>
                  </a:lnTo>
                  <a:lnTo>
                    <a:pt x="374750" y="249971"/>
                  </a:lnTo>
                  <a:lnTo>
                    <a:pt x="338219" y="222841"/>
                  </a:lnTo>
                  <a:lnTo>
                    <a:pt x="298124" y="198585"/>
                  </a:lnTo>
                  <a:lnTo>
                    <a:pt x="254776" y="177433"/>
                  </a:lnTo>
                  <a:lnTo>
                    <a:pt x="208480" y="159613"/>
                  </a:lnTo>
                  <a:lnTo>
                    <a:pt x="159547" y="145355"/>
                  </a:lnTo>
                  <a:lnTo>
                    <a:pt x="108284" y="134887"/>
                  </a:lnTo>
                  <a:lnTo>
                    <a:pt x="54998" y="128438"/>
                  </a:lnTo>
                  <a:lnTo>
                    <a:pt x="0" y="126238"/>
                  </a:lnTo>
                  <a:lnTo>
                    <a:pt x="0" y="0"/>
                  </a:lnTo>
                  <a:lnTo>
                    <a:pt x="54998" y="2200"/>
                  </a:lnTo>
                  <a:lnTo>
                    <a:pt x="108284" y="8649"/>
                  </a:lnTo>
                  <a:lnTo>
                    <a:pt x="159547" y="19117"/>
                  </a:lnTo>
                  <a:lnTo>
                    <a:pt x="208480" y="33375"/>
                  </a:lnTo>
                  <a:lnTo>
                    <a:pt x="254776" y="51195"/>
                  </a:lnTo>
                  <a:lnTo>
                    <a:pt x="298124" y="72347"/>
                  </a:lnTo>
                  <a:lnTo>
                    <a:pt x="338219" y="96603"/>
                  </a:lnTo>
                  <a:lnTo>
                    <a:pt x="374750" y="123733"/>
                  </a:lnTo>
                  <a:lnTo>
                    <a:pt x="407410" y="153509"/>
                  </a:lnTo>
                  <a:lnTo>
                    <a:pt x="435892" y="185702"/>
                  </a:lnTo>
                  <a:lnTo>
                    <a:pt x="459886" y="220082"/>
                  </a:lnTo>
                  <a:lnTo>
                    <a:pt x="479084" y="256422"/>
                  </a:lnTo>
                  <a:lnTo>
                    <a:pt x="493179" y="294491"/>
                  </a:lnTo>
                  <a:lnTo>
                    <a:pt x="501862" y="334061"/>
                  </a:lnTo>
                  <a:lnTo>
                    <a:pt x="504825" y="374904"/>
                  </a:lnTo>
                  <a:lnTo>
                    <a:pt x="504825" y="501142"/>
                  </a:lnTo>
                  <a:lnTo>
                    <a:pt x="501632" y="543378"/>
                  </a:lnTo>
                  <a:lnTo>
                    <a:pt x="492259" y="584419"/>
                  </a:lnTo>
                  <a:lnTo>
                    <a:pt x="477013" y="623970"/>
                  </a:lnTo>
                  <a:lnTo>
                    <a:pt x="456202" y="661735"/>
                  </a:lnTo>
                  <a:lnTo>
                    <a:pt x="430133" y="697419"/>
                  </a:lnTo>
                  <a:lnTo>
                    <a:pt x="399113" y="730726"/>
                  </a:lnTo>
                  <a:lnTo>
                    <a:pt x="363449" y="761360"/>
                  </a:lnTo>
                  <a:lnTo>
                    <a:pt x="323450" y="789027"/>
                  </a:lnTo>
                  <a:lnTo>
                    <a:pt x="279421" y="813431"/>
                  </a:lnTo>
                  <a:lnTo>
                    <a:pt x="231672" y="834275"/>
                  </a:lnTo>
                  <a:lnTo>
                    <a:pt x="180508" y="851266"/>
                  </a:lnTo>
                  <a:lnTo>
                    <a:pt x="126238" y="864108"/>
                  </a:lnTo>
                  <a:lnTo>
                    <a:pt x="126238" y="927227"/>
                  </a:lnTo>
                  <a:lnTo>
                    <a:pt x="0" y="812927"/>
                  </a:lnTo>
                  <a:lnTo>
                    <a:pt x="126238" y="674878"/>
                  </a:lnTo>
                  <a:lnTo>
                    <a:pt x="126238" y="737997"/>
                  </a:lnTo>
                  <a:lnTo>
                    <a:pt x="182519" y="724546"/>
                  </a:lnTo>
                  <a:lnTo>
                    <a:pt x="235583" y="706580"/>
                  </a:lnTo>
                  <a:lnTo>
                    <a:pt x="285042" y="684412"/>
                  </a:lnTo>
                  <a:lnTo>
                    <a:pt x="330506" y="658356"/>
                  </a:lnTo>
                  <a:lnTo>
                    <a:pt x="371586" y="628729"/>
                  </a:lnTo>
                  <a:lnTo>
                    <a:pt x="407891" y="595844"/>
                  </a:lnTo>
                  <a:lnTo>
                    <a:pt x="439033" y="560016"/>
                  </a:lnTo>
                  <a:lnTo>
                    <a:pt x="464622" y="521560"/>
                  </a:lnTo>
                  <a:lnTo>
                    <a:pt x="484270" y="480791"/>
                  </a:lnTo>
                  <a:lnTo>
                    <a:pt x="497586" y="438023"/>
                  </a:lnTo>
                </a:path>
              </a:pathLst>
            </a:custGeom>
            <a:ln w="12700">
              <a:solidFill>
                <a:srgbClr val="B13838"/>
              </a:solidFill>
            </a:ln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3065968" y="4468162"/>
            <a:ext cx="6550731" cy="566820"/>
          </a:xfrm>
          <a:prstGeom prst="rect">
            <a:avLst/>
          </a:prstGeom>
        </p:spPr>
        <p:txBody>
          <a:bodyPr wrap="square" lIns="0" tIns="12698" rIns="0" bIns="0">
            <a:spAutoFit/>
          </a:bodyPr>
          <a:lstStyle>
            <a:lvl1pPr marL="1270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31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03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5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47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ru-RU" altLang="ru-RU" sz="1800" b="1" dirty="0">
                <a:latin typeface="Calibri" pitchFamily="34" charset="0"/>
                <a:cs typeface="Arial" pitchFamily="34" charset="0"/>
              </a:rPr>
              <a:t>Налогоплательщик</a:t>
            </a:r>
            <a:endParaRPr lang="ru-RU" altLang="ru-RU" sz="1800" dirty="0">
              <a:latin typeface="Calibri" pitchFamily="34" charset="0"/>
              <a:cs typeface="Arial" pitchFamily="34" charset="0"/>
            </a:endParaRPr>
          </a:p>
          <a:p>
            <a:pPr algn="just"/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подписывает  </a:t>
            </a:r>
            <a:r>
              <a:rPr lang="ru-RU" altLang="ru-RU" sz="1800" dirty="0" err="1">
                <a:latin typeface="Calibri" pitchFamily="34" charset="0"/>
                <a:cs typeface="Microsoft Sans Serif" pitchFamily="34" charset="0"/>
              </a:rPr>
              <a:t>предзаполненное</a:t>
            </a:r>
            <a:r>
              <a:rPr lang="en-US" altLang="ru-RU" sz="1800" dirty="0">
                <a:latin typeface="Calibri" pitchFamily="34" charset="0"/>
                <a:cs typeface="Microsoft Sans Serif" pitchFamily="34" charset="0"/>
              </a:rPr>
              <a:t>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заявление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в ЛК ФЛ</a:t>
            </a:r>
          </a:p>
        </p:txBody>
      </p:sp>
      <p:pic>
        <p:nvPicPr>
          <p:cNvPr id="8215" name="object 3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23" y="6334125"/>
            <a:ext cx="5286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object 39"/>
          <p:cNvSpPr txBox="1"/>
          <p:nvPr/>
        </p:nvSpPr>
        <p:spPr>
          <a:xfrm>
            <a:off x="3041292" y="5629275"/>
            <a:ext cx="6600086" cy="856643"/>
          </a:xfrm>
          <a:prstGeom prst="rect">
            <a:avLst/>
          </a:prstGeom>
        </p:spPr>
        <p:txBody>
          <a:bodyPr wrap="square" lIns="0" tIns="12698" rIns="0" bIns="0">
            <a:spAutoFit/>
          </a:bodyPr>
          <a:lstStyle>
            <a:lvl1pPr marL="1270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31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03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575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14775" indent="-257175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100"/>
              </a:spcBef>
            </a:pPr>
            <a:r>
              <a:rPr lang="ru-RU" altLang="ru-RU" sz="1800" b="1" dirty="0">
                <a:latin typeface="Calibri" pitchFamily="34" charset="0"/>
                <a:cs typeface="Arial" pitchFamily="34" charset="0"/>
              </a:rPr>
              <a:t>Налоговый орган </a:t>
            </a:r>
          </a:p>
          <a:p>
            <a:pPr algn="just">
              <a:spcBef>
                <a:spcPts val="100"/>
              </a:spcBef>
            </a:pP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проводит проверку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и принимает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решение: 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о предоставлении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вычета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или </a:t>
            </a:r>
            <a:r>
              <a:rPr lang="ru-RU" altLang="ru-RU" sz="1800" dirty="0">
                <a:latin typeface="Calibri" pitchFamily="34" charset="0"/>
                <a:cs typeface="Microsoft Sans Serif" pitchFamily="34" charset="0"/>
              </a:rPr>
              <a:t>об отказе</a:t>
            </a:r>
          </a:p>
        </p:txBody>
      </p:sp>
      <p:grpSp>
        <p:nvGrpSpPr>
          <p:cNvPr id="8217" name="object 40"/>
          <p:cNvGrpSpPr>
            <a:grpSpLocks/>
          </p:cNvGrpSpPr>
          <p:nvPr/>
        </p:nvGrpSpPr>
        <p:grpSpPr bwMode="auto">
          <a:xfrm>
            <a:off x="967814" y="963613"/>
            <a:ext cx="1095375" cy="1403350"/>
            <a:chOff x="7455154" y="971359"/>
            <a:chExt cx="1095375" cy="1402715"/>
          </a:xfrm>
        </p:grpSpPr>
        <p:sp>
          <p:nvSpPr>
            <p:cNvPr id="41" name="object 41"/>
            <p:cNvSpPr/>
            <p:nvPr/>
          </p:nvSpPr>
          <p:spPr>
            <a:xfrm>
              <a:off x="8147304" y="1842502"/>
              <a:ext cx="396875" cy="525225"/>
            </a:xfrm>
            <a:custGeom>
              <a:avLst/>
              <a:gdLst/>
              <a:ahLst/>
              <a:cxnLst/>
              <a:rect l="l" t="t" r="r" b="b"/>
              <a:pathLst>
                <a:path w="396875" h="525144">
                  <a:moveTo>
                    <a:pt x="394080" y="0"/>
                  </a:moveTo>
                  <a:lnTo>
                    <a:pt x="386620" y="48559"/>
                  </a:lnTo>
                  <a:lnTo>
                    <a:pt x="374521" y="95234"/>
                  </a:lnTo>
                  <a:lnTo>
                    <a:pt x="358040" y="139698"/>
                  </a:lnTo>
                  <a:lnTo>
                    <a:pt x="337431" y="181622"/>
                  </a:lnTo>
                  <a:lnTo>
                    <a:pt x="312951" y="220679"/>
                  </a:lnTo>
                  <a:lnTo>
                    <a:pt x="284854" y="256540"/>
                  </a:lnTo>
                  <a:lnTo>
                    <a:pt x="253396" y="288877"/>
                  </a:lnTo>
                  <a:lnTo>
                    <a:pt x="218832" y="317362"/>
                  </a:lnTo>
                  <a:lnTo>
                    <a:pt x="181418" y="341668"/>
                  </a:lnTo>
                  <a:lnTo>
                    <a:pt x="141409" y="361466"/>
                  </a:lnTo>
                  <a:lnTo>
                    <a:pt x="99060" y="376427"/>
                  </a:lnTo>
                  <a:lnTo>
                    <a:pt x="99060" y="326770"/>
                  </a:lnTo>
                  <a:lnTo>
                    <a:pt x="0" y="439927"/>
                  </a:lnTo>
                  <a:lnTo>
                    <a:pt x="99060" y="525144"/>
                  </a:lnTo>
                  <a:lnTo>
                    <a:pt x="99060" y="475614"/>
                  </a:lnTo>
                  <a:lnTo>
                    <a:pt x="142052" y="460388"/>
                  </a:lnTo>
                  <a:lnTo>
                    <a:pt x="182489" y="440271"/>
                  </a:lnTo>
                  <a:lnTo>
                    <a:pt x="220143" y="415627"/>
                  </a:lnTo>
                  <a:lnTo>
                    <a:pt x="254790" y="386818"/>
                  </a:lnTo>
                  <a:lnTo>
                    <a:pt x="286204" y="354208"/>
                  </a:lnTo>
                  <a:lnTo>
                    <a:pt x="314160" y="318158"/>
                  </a:lnTo>
                  <a:lnTo>
                    <a:pt x="338432" y="279033"/>
                  </a:lnTo>
                  <a:lnTo>
                    <a:pt x="358795" y="237194"/>
                  </a:lnTo>
                  <a:lnTo>
                    <a:pt x="375023" y="193005"/>
                  </a:lnTo>
                  <a:lnTo>
                    <a:pt x="386891" y="146828"/>
                  </a:lnTo>
                  <a:lnTo>
                    <a:pt x="394174" y="99027"/>
                  </a:lnTo>
                  <a:lnTo>
                    <a:pt x="396645" y="49963"/>
                  </a:lnTo>
                  <a:lnTo>
                    <a:pt x="394080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8147304" y="1352187"/>
              <a:ext cx="396875" cy="539506"/>
            </a:xfrm>
            <a:custGeom>
              <a:avLst/>
              <a:gdLst/>
              <a:ahLst/>
              <a:cxnLst/>
              <a:rect l="l" t="t" r="r" b="b"/>
              <a:pathLst>
                <a:path w="396875" h="539114">
                  <a:moveTo>
                    <a:pt x="0" y="0"/>
                  </a:moveTo>
                  <a:lnTo>
                    <a:pt x="0" y="99187"/>
                  </a:lnTo>
                  <a:lnTo>
                    <a:pt x="46259" y="102146"/>
                  </a:lnTo>
                  <a:lnTo>
                    <a:pt x="90950" y="110806"/>
                  </a:lnTo>
                  <a:lnTo>
                    <a:pt x="133774" y="124835"/>
                  </a:lnTo>
                  <a:lnTo>
                    <a:pt x="174435" y="143904"/>
                  </a:lnTo>
                  <a:lnTo>
                    <a:pt x="212635" y="167682"/>
                  </a:lnTo>
                  <a:lnTo>
                    <a:pt x="248077" y="195838"/>
                  </a:lnTo>
                  <a:lnTo>
                    <a:pt x="280463" y="228044"/>
                  </a:lnTo>
                  <a:lnTo>
                    <a:pt x="309496" y="263968"/>
                  </a:lnTo>
                  <a:lnTo>
                    <a:pt x="334878" y="303281"/>
                  </a:lnTo>
                  <a:lnTo>
                    <a:pt x="356312" y="345652"/>
                  </a:lnTo>
                  <a:lnTo>
                    <a:pt x="373501" y="390751"/>
                  </a:lnTo>
                  <a:lnTo>
                    <a:pt x="386147" y="438248"/>
                  </a:lnTo>
                  <a:lnTo>
                    <a:pt x="393953" y="487812"/>
                  </a:lnTo>
                  <a:lnTo>
                    <a:pt x="396621" y="539114"/>
                  </a:lnTo>
                  <a:lnTo>
                    <a:pt x="396621" y="439927"/>
                  </a:lnTo>
                  <a:lnTo>
                    <a:pt x="393953" y="388625"/>
                  </a:lnTo>
                  <a:lnTo>
                    <a:pt x="386147" y="339061"/>
                  </a:lnTo>
                  <a:lnTo>
                    <a:pt x="373501" y="291564"/>
                  </a:lnTo>
                  <a:lnTo>
                    <a:pt x="356312" y="246465"/>
                  </a:lnTo>
                  <a:lnTo>
                    <a:pt x="334878" y="204094"/>
                  </a:lnTo>
                  <a:lnTo>
                    <a:pt x="309496" y="164781"/>
                  </a:lnTo>
                  <a:lnTo>
                    <a:pt x="280463" y="128857"/>
                  </a:lnTo>
                  <a:lnTo>
                    <a:pt x="248077" y="96651"/>
                  </a:lnTo>
                  <a:lnTo>
                    <a:pt x="212635" y="68495"/>
                  </a:lnTo>
                  <a:lnTo>
                    <a:pt x="174435" y="44717"/>
                  </a:lnTo>
                  <a:lnTo>
                    <a:pt x="133774" y="25648"/>
                  </a:lnTo>
                  <a:lnTo>
                    <a:pt x="90950" y="11619"/>
                  </a:lnTo>
                  <a:lnTo>
                    <a:pt x="46259" y="29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A74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43" name="object 43"/>
            <p:cNvSpPr/>
            <p:nvPr/>
          </p:nvSpPr>
          <p:spPr>
            <a:xfrm>
              <a:off x="8147304" y="1352187"/>
              <a:ext cx="396875" cy="1015540"/>
            </a:xfrm>
            <a:custGeom>
              <a:avLst/>
              <a:gdLst/>
              <a:ahLst/>
              <a:cxnLst/>
              <a:rect l="l" t="t" r="r" b="b"/>
              <a:pathLst>
                <a:path w="396875" h="1014730">
                  <a:moveTo>
                    <a:pt x="396621" y="539114"/>
                  </a:moveTo>
                  <a:lnTo>
                    <a:pt x="393953" y="487812"/>
                  </a:lnTo>
                  <a:lnTo>
                    <a:pt x="386147" y="438248"/>
                  </a:lnTo>
                  <a:lnTo>
                    <a:pt x="373501" y="390751"/>
                  </a:lnTo>
                  <a:lnTo>
                    <a:pt x="356312" y="345652"/>
                  </a:lnTo>
                  <a:lnTo>
                    <a:pt x="334878" y="303281"/>
                  </a:lnTo>
                  <a:lnTo>
                    <a:pt x="309496" y="263968"/>
                  </a:lnTo>
                  <a:lnTo>
                    <a:pt x="280463" y="228044"/>
                  </a:lnTo>
                  <a:lnTo>
                    <a:pt x="248077" y="195838"/>
                  </a:lnTo>
                  <a:lnTo>
                    <a:pt x="212635" y="167682"/>
                  </a:lnTo>
                  <a:lnTo>
                    <a:pt x="174435" y="143904"/>
                  </a:lnTo>
                  <a:lnTo>
                    <a:pt x="133774" y="124835"/>
                  </a:lnTo>
                  <a:lnTo>
                    <a:pt x="90950" y="110806"/>
                  </a:lnTo>
                  <a:lnTo>
                    <a:pt x="46259" y="102146"/>
                  </a:lnTo>
                  <a:lnTo>
                    <a:pt x="0" y="99187"/>
                  </a:lnTo>
                  <a:lnTo>
                    <a:pt x="0" y="0"/>
                  </a:lnTo>
                  <a:lnTo>
                    <a:pt x="46259" y="2959"/>
                  </a:lnTo>
                  <a:lnTo>
                    <a:pt x="90950" y="11619"/>
                  </a:lnTo>
                  <a:lnTo>
                    <a:pt x="133774" y="25648"/>
                  </a:lnTo>
                  <a:lnTo>
                    <a:pt x="174435" y="44717"/>
                  </a:lnTo>
                  <a:lnTo>
                    <a:pt x="212635" y="68495"/>
                  </a:lnTo>
                  <a:lnTo>
                    <a:pt x="248077" y="96651"/>
                  </a:lnTo>
                  <a:lnTo>
                    <a:pt x="280463" y="128857"/>
                  </a:lnTo>
                  <a:lnTo>
                    <a:pt x="309496" y="164781"/>
                  </a:lnTo>
                  <a:lnTo>
                    <a:pt x="334878" y="204094"/>
                  </a:lnTo>
                  <a:lnTo>
                    <a:pt x="356312" y="246465"/>
                  </a:lnTo>
                  <a:lnTo>
                    <a:pt x="373501" y="291564"/>
                  </a:lnTo>
                  <a:lnTo>
                    <a:pt x="386147" y="339061"/>
                  </a:lnTo>
                  <a:lnTo>
                    <a:pt x="393953" y="388625"/>
                  </a:lnTo>
                  <a:lnTo>
                    <a:pt x="396621" y="439927"/>
                  </a:lnTo>
                  <a:lnTo>
                    <a:pt x="396621" y="539114"/>
                  </a:lnTo>
                  <a:lnTo>
                    <a:pt x="394110" y="588693"/>
                  </a:lnTo>
                  <a:lnTo>
                    <a:pt x="386741" y="636866"/>
                  </a:lnTo>
                  <a:lnTo>
                    <a:pt x="374755" y="683289"/>
                  </a:lnTo>
                  <a:lnTo>
                    <a:pt x="358394" y="727615"/>
                  </a:lnTo>
                  <a:lnTo>
                    <a:pt x="337900" y="769499"/>
                  </a:lnTo>
                  <a:lnTo>
                    <a:pt x="313515" y="808593"/>
                  </a:lnTo>
                  <a:lnTo>
                    <a:pt x="285482" y="844551"/>
                  </a:lnTo>
                  <a:lnTo>
                    <a:pt x="254042" y="877029"/>
                  </a:lnTo>
                  <a:lnTo>
                    <a:pt x="219438" y="905678"/>
                  </a:lnTo>
                  <a:lnTo>
                    <a:pt x="181911" y="930154"/>
                  </a:lnTo>
                  <a:lnTo>
                    <a:pt x="141704" y="950110"/>
                  </a:lnTo>
                  <a:lnTo>
                    <a:pt x="99060" y="965200"/>
                  </a:lnTo>
                  <a:lnTo>
                    <a:pt x="99060" y="1014729"/>
                  </a:lnTo>
                  <a:lnTo>
                    <a:pt x="0" y="929513"/>
                  </a:lnTo>
                  <a:lnTo>
                    <a:pt x="99060" y="816355"/>
                  </a:lnTo>
                  <a:lnTo>
                    <a:pt x="99060" y="866013"/>
                  </a:lnTo>
                  <a:lnTo>
                    <a:pt x="141409" y="851051"/>
                  </a:lnTo>
                  <a:lnTo>
                    <a:pt x="181418" y="831253"/>
                  </a:lnTo>
                  <a:lnTo>
                    <a:pt x="218832" y="806947"/>
                  </a:lnTo>
                  <a:lnTo>
                    <a:pt x="253396" y="778462"/>
                  </a:lnTo>
                  <a:lnTo>
                    <a:pt x="284854" y="746125"/>
                  </a:lnTo>
                  <a:lnTo>
                    <a:pt x="312951" y="710264"/>
                  </a:lnTo>
                  <a:lnTo>
                    <a:pt x="337431" y="671207"/>
                  </a:lnTo>
                  <a:lnTo>
                    <a:pt x="358040" y="629283"/>
                  </a:lnTo>
                  <a:lnTo>
                    <a:pt x="374521" y="584819"/>
                  </a:lnTo>
                  <a:lnTo>
                    <a:pt x="386620" y="538144"/>
                  </a:lnTo>
                  <a:lnTo>
                    <a:pt x="394080" y="489585"/>
                  </a:lnTo>
                </a:path>
              </a:pathLst>
            </a:custGeom>
            <a:ln w="12700">
              <a:solidFill>
                <a:srgbClr val="B13838"/>
              </a:solidFill>
            </a:ln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pic>
          <p:nvPicPr>
            <p:cNvPr id="8247" name="object 4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5154" y="971359"/>
              <a:ext cx="608139" cy="548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18" name="object 45"/>
          <p:cNvGrpSpPr>
            <a:grpSpLocks/>
          </p:cNvGrpSpPr>
          <p:nvPr/>
        </p:nvGrpSpPr>
        <p:grpSpPr bwMode="auto">
          <a:xfrm>
            <a:off x="1725698" y="3721100"/>
            <a:ext cx="477837" cy="1028700"/>
            <a:chOff x="8123555" y="3722497"/>
            <a:chExt cx="478790" cy="1028700"/>
          </a:xfrm>
        </p:grpSpPr>
        <p:sp>
          <p:nvSpPr>
            <p:cNvPr id="46" name="object 46"/>
            <p:cNvSpPr/>
            <p:nvPr/>
          </p:nvSpPr>
          <p:spPr>
            <a:xfrm>
              <a:off x="8129918" y="4214622"/>
              <a:ext cx="466065" cy="530225"/>
            </a:xfrm>
            <a:custGeom>
              <a:avLst/>
              <a:gdLst/>
              <a:ahLst/>
              <a:cxnLst/>
              <a:rect l="l" t="t" r="r" b="b"/>
              <a:pathLst>
                <a:path w="465454" h="530225">
                  <a:moveTo>
                    <a:pt x="461264" y="0"/>
                  </a:moveTo>
                  <a:lnTo>
                    <a:pt x="451572" y="46004"/>
                  </a:lnTo>
                  <a:lnTo>
                    <a:pt x="436685" y="90162"/>
                  </a:lnTo>
                  <a:lnTo>
                    <a:pt x="416889" y="132176"/>
                  </a:lnTo>
                  <a:lnTo>
                    <a:pt x="392474" y="171750"/>
                  </a:lnTo>
                  <a:lnTo>
                    <a:pt x="363728" y="208586"/>
                  </a:lnTo>
                  <a:lnTo>
                    <a:pt x="330939" y="242388"/>
                  </a:lnTo>
                  <a:lnTo>
                    <a:pt x="294397" y="272857"/>
                  </a:lnTo>
                  <a:lnTo>
                    <a:pt x="254389" y="299697"/>
                  </a:lnTo>
                  <a:lnTo>
                    <a:pt x="211204" y="322611"/>
                  </a:lnTo>
                  <a:lnTo>
                    <a:pt x="165131" y="341302"/>
                  </a:lnTo>
                  <a:lnTo>
                    <a:pt x="116459" y="355473"/>
                  </a:lnTo>
                  <a:lnTo>
                    <a:pt x="116459" y="297307"/>
                  </a:lnTo>
                  <a:lnTo>
                    <a:pt x="0" y="427228"/>
                  </a:lnTo>
                  <a:lnTo>
                    <a:pt x="116459" y="530098"/>
                  </a:lnTo>
                  <a:lnTo>
                    <a:pt x="116459" y="471805"/>
                  </a:lnTo>
                  <a:lnTo>
                    <a:pt x="164204" y="457983"/>
                  </a:lnTo>
                  <a:lnTo>
                    <a:pt x="209270" y="439905"/>
                  </a:lnTo>
                  <a:lnTo>
                    <a:pt x="251437" y="417869"/>
                  </a:lnTo>
                  <a:lnTo>
                    <a:pt x="290486" y="392176"/>
                  </a:lnTo>
                  <a:lnTo>
                    <a:pt x="326197" y="363125"/>
                  </a:lnTo>
                  <a:lnTo>
                    <a:pt x="358351" y="331016"/>
                  </a:lnTo>
                  <a:lnTo>
                    <a:pt x="386730" y="296148"/>
                  </a:lnTo>
                  <a:lnTo>
                    <a:pt x="411115" y="258821"/>
                  </a:lnTo>
                  <a:lnTo>
                    <a:pt x="431285" y="219334"/>
                  </a:lnTo>
                  <a:lnTo>
                    <a:pt x="447023" y="177988"/>
                  </a:lnTo>
                  <a:lnTo>
                    <a:pt x="458109" y="135082"/>
                  </a:lnTo>
                  <a:lnTo>
                    <a:pt x="464324" y="90916"/>
                  </a:lnTo>
                  <a:lnTo>
                    <a:pt x="465448" y="45788"/>
                  </a:lnTo>
                  <a:lnTo>
                    <a:pt x="46126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47" name="object 47"/>
            <p:cNvSpPr/>
            <p:nvPr/>
          </p:nvSpPr>
          <p:spPr>
            <a:xfrm>
              <a:off x="8129918" y="3728847"/>
              <a:ext cx="466065" cy="544513"/>
            </a:xfrm>
            <a:custGeom>
              <a:avLst/>
              <a:gdLst/>
              <a:ahLst/>
              <a:cxnLst/>
              <a:rect l="l" t="t" r="r" b="b"/>
              <a:pathLst>
                <a:path w="466090" h="544195">
                  <a:moveTo>
                    <a:pt x="0" y="0"/>
                  </a:moveTo>
                  <a:lnTo>
                    <a:pt x="0" y="116458"/>
                  </a:lnTo>
                  <a:lnTo>
                    <a:pt x="50737" y="118965"/>
                  </a:lnTo>
                  <a:lnTo>
                    <a:pt x="99890" y="126312"/>
                  </a:lnTo>
                  <a:lnTo>
                    <a:pt x="147175" y="138237"/>
                  </a:lnTo>
                  <a:lnTo>
                    <a:pt x="192308" y="154482"/>
                  </a:lnTo>
                  <a:lnTo>
                    <a:pt x="235006" y="174784"/>
                  </a:lnTo>
                  <a:lnTo>
                    <a:pt x="274984" y="198885"/>
                  </a:lnTo>
                  <a:lnTo>
                    <a:pt x="311959" y="226522"/>
                  </a:lnTo>
                  <a:lnTo>
                    <a:pt x="345646" y="257435"/>
                  </a:lnTo>
                  <a:lnTo>
                    <a:pt x="375763" y="291365"/>
                  </a:lnTo>
                  <a:lnTo>
                    <a:pt x="402025" y="328050"/>
                  </a:lnTo>
                  <a:lnTo>
                    <a:pt x="424149" y="367230"/>
                  </a:lnTo>
                  <a:lnTo>
                    <a:pt x="441850" y="408644"/>
                  </a:lnTo>
                  <a:lnTo>
                    <a:pt x="454845" y="452032"/>
                  </a:lnTo>
                  <a:lnTo>
                    <a:pt x="462850" y="497133"/>
                  </a:lnTo>
                  <a:lnTo>
                    <a:pt x="465581" y="543687"/>
                  </a:lnTo>
                  <a:lnTo>
                    <a:pt x="465581" y="427227"/>
                  </a:lnTo>
                  <a:lnTo>
                    <a:pt x="462850" y="380674"/>
                  </a:lnTo>
                  <a:lnTo>
                    <a:pt x="454845" y="335573"/>
                  </a:lnTo>
                  <a:lnTo>
                    <a:pt x="441850" y="292185"/>
                  </a:lnTo>
                  <a:lnTo>
                    <a:pt x="424149" y="250771"/>
                  </a:lnTo>
                  <a:lnTo>
                    <a:pt x="402025" y="211591"/>
                  </a:lnTo>
                  <a:lnTo>
                    <a:pt x="375763" y="174906"/>
                  </a:lnTo>
                  <a:lnTo>
                    <a:pt x="345646" y="140976"/>
                  </a:lnTo>
                  <a:lnTo>
                    <a:pt x="311959" y="110063"/>
                  </a:lnTo>
                  <a:lnTo>
                    <a:pt x="274984" y="82426"/>
                  </a:lnTo>
                  <a:lnTo>
                    <a:pt x="235006" y="58325"/>
                  </a:lnTo>
                  <a:lnTo>
                    <a:pt x="192308" y="38023"/>
                  </a:lnTo>
                  <a:lnTo>
                    <a:pt x="147175" y="21778"/>
                  </a:lnTo>
                  <a:lnTo>
                    <a:pt x="99890" y="9853"/>
                  </a:lnTo>
                  <a:lnTo>
                    <a:pt x="50737" y="25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A74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48" name="object 48"/>
            <p:cNvSpPr/>
            <p:nvPr/>
          </p:nvSpPr>
          <p:spPr>
            <a:xfrm>
              <a:off x="8129918" y="3728847"/>
              <a:ext cx="466065" cy="1016000"/>
            </a:xfrm>
            <a:custGeom>
              <a:avLst/>
              <a:gdLst/>
              <a:ahLst/>
              <a:cxnLst/>
              <a:rect l="l" t="t" r="r" b="b"/>
              <a:pathLst>
                <a:path w="466090" h="1016000">
                  <a:moveTo>
                    <a:pt x="465581" y="543687"/>
                  </a:moveTo>
                  <a:lnTo>
                    <a:pt x="462850" y="497133"/>
                  </a:lnTo>
                  <a:lnTo>
                    <a:pt x="454845" y="452032"/>
                  </a:lnTo>
                  <a:lnTo>
                    <a:pt x="441850" y="408644"/>
                  </a:lnTo>
                  <a:lnTo>
                    <a:pt x="424149" y="367230"/>
                  </a:lnTo>
                  <a:lnTo>
                    <a:pt x="402025" y="328050"/>
                  </a:lnTo>
                  <a:lnTo>
                    <a:pt x="375763" y="291365"/>
                  </a:lnTo>
                  <a:lnTo>
                    <a:pt x="345646" y="257435"/>
                  </a:lnTo>
                  <a:lnTo>
                    <a:pt x="311959" y="226522"/>
                  </a:lnTo>
                  <a:lnTo>
                    <a:pt x="274984" y="198885"/>
                  </a:lnTo>
                  <a:lnTo>
                    <a:pt x="235006" y="174784"/>
                  </a:lnTo>
                  <a:lnTo>
                    <a:pt x="192308" y="154482"/>
                  </a:lnTo>
                  <a:lnTo>
                    <a:pt x="147175" y="138237"/>
                  </a:lnTo>
                  <a:lnTo>
                    <a:pt x="99890" y="126312"/>
                  </a:lnTo>
                  <a:lnTo>
                    <a:pt x="50737" y="118965"/>
                  </a:lnTo>
                  <a:lnTo>
                    <a:pt x="0" y="116458"/>
                  </a:lnTo>
                  <a:lnTo>
                    <a:pt x="0" y="0"/>
                  </a:lnTo>
                  <a:lnTo>
                    <a:pt x="50737" y="2506"/>
                  </a:lnTo>
                  <a:lnTo>
                    <a:pt x="99890" y="9853"/>
                  </a:lnTo>
                  <a:lnTo>
                    <a:pt x="147175" y="21778"/>
                  </a:lnTo>
                  <a:lnTo>
                    <a:pt x="192308" y="38023"/>
                  </a:lnTo>
                  <a:lnTo>
                    <a:pt x="235006" y="58325"/>
                  </a:lnTo>
                  <a:lnTo>
                    <a:pt x="274984" y="82426"/>
                  </a:lnTo>
                  <a:lnTo>
                    <a:pt x="311959" y="110063"/>
                  </a:lnTo>
                  <a:lnTo>
                    <a:pt x="345646" y="140976"/>
                  </a:lnTo>
                  <a:lnTo>
                    <a:pt x="375763" y="174906"/>
                  </a:lnTo>
                  <a:lnTo>
                    <a:pt x="402025" y="211591"/>
                  </a:lnTo>
                  <a:lnTo>
                    <a:pt x="424149" y="250771"/>
                  </a:lnTo>
                  <a:lnTo>
                    <a:pt x="441850" y="292185"/>
                  </a:lnTo>
                  <a:lnTo>
                    <a:pt x="454845" y="335573"/>
                  </a:lnTo>
                  <a:lnTo>
                    <a:pt x="462850" y="380674"/>
                  </a:lnTo>
                  <a:lnTo>
                    <a:pt x="465581" y="427227"/>
                  </a:lnTo>
                  <a:lnTo>
                    <a:pt x="465581" y="543687"/>
                  </a:lnTo>
                  <a:lnTo>
                    <a:pt x="462636" y="591822"/>
                  </a:lnTo>
                  <a:lnTo>
                    <a:pt x="453990" y="638594"/>
                  </a:lnTo>
                  <a:lnTo>
                    <a:pt x="439927" y="683666"/>
                  </a:lnTo>
                  <a:lnTo>
                    <a:pt x="420732" y="726703"/>
                  </a:lnTo>
                  <a:lnTo>
                    <a:pt x="396687" y="767367"/>
                  </a:lnTo>
                  <a:lnTo>
                    <a:pt x="368077" y="805322"/>
                  </a:lnTo>
                  <a:lnTo>
                    <a:pt x="335187" y="840232"/>
                  </a:lnTo>
                  <a:lnTo>
                    <a:pt x="298299" y="871760"/>
                  </a:lnTo>
                  <a:lnTo>
                    <a:pt x="257698" y="899570"/>
                  </a:lnTo>
                  <a:lnTo>
                    <a:pt x="213669" y="923325"/>
                  </a:lnTo>
                  <a:lnTo>
                    <a:pt x="166494" y="942689"/>
                  </a:lnTo>
                  <a:lnTo>
                    <a:pt x="116459" y="957325"/>
                  </a:lnTo>
                  <a:lnTo>
                    <a:pt x="116459" y="1015618"/>
                  </a:lnTo>
                  <a:lnTo>
                    <a:pt x="0" y="912748"/>
                  </a:lnTo>
                  <a:lnTo>
                    <a:pt x="116459" y="782827"/>
                  </a:lnTo>
                  <a:lnTo>
                    <a:pt x="116459" y="840993"/>
                  </a:lnTo>
                  <a:lnTo>
                    <a:pt x="165131" y="826823"/>
                  </a:lnTo>
                  <a:lnTo>
                    <a:pt x="211204" y="808132"/>
                  </a:lnTo>
                  <a:lnTo>
                    <a:pt x="254389" y="785218"/>
                  </a:lnTo>
                  <a:lnTo>
                    <a:pt x="294397" y="758378"/>
                  </a:lnTo>
                  <a:lnTo>
                    <a:pt x="330939" y="727909"/>
                  </a:lnTo>
                  <a:lnTo>
                    <a:pt x="363728" y="694107"/>
                  </a:lnTo>
                  <a:lnTo>
                    <a:pt x="392474" y="657271"/>
                  </a:lnTo>
                  <a:lnTo>
                    <a:pt x="416889" y="617697"/>
                  </a:lnTo>
                  <a:lnTo>
                    <a:pt x="436685" y="575683"/>
                  </a:lnTo>
                  <a:lnTo>
                    <a:pt x="451572" y="531525"/>
                  </a:lnTo>
                  <a:lnTo>
                    <a:pt x="461264" y="485520"/>
                  </a:lnTo>
                </a:path>
              </a:pathLst>
            </a:custGeom>
            <a:ln w="12700">
              <a:solidFill>
                <a:srgbClr val="B13838"/>
              </a:solidFill>
            </a:ln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</p:grpSp>
      <p:grpSp>
        <p:nvGrpSpPr>
          <p:cNvPr id="8219" name="object 49"/>
          <p:cNvGrpSpPr>
            <a:grpSpLocks/>
          </p:cNvGrpSpPr>
          <p:nvPr/>
        </p:nvGrpSpPr>
        <p:grpSpPr bwMode="auto">
          <a:xfrm>
            <a:off x="1725698" y="2616201"/>
            <a:ext cx="465137" cy="930275"/>
            <a:chOff x="8136128" y="2706370"/>
            <a:chExt cx="466090" cy="930275"/>
          </a:xfrm>
        </p:grpSpPr>
        <p:sp>
          <p:nvSpPr>
            <p:cNvPr id="50" name="object 50"/>
            <p:cNvSpPr/>
            <p:nvPr/>
          </p:nvSpPr>
          <p:spPr>
            <a:xfrm>
              <a:off x="8142491" y="3149283"/>
              <a:ext cx="453364" cy="481012"/>
            </a:xfrm>
            <a:custGeom>
              <a:avLst/>
              <a:gdLst/>
              <a:ahLst/>
              <a:cxnLst/>
              <a:rect l="l" t="t" r="r" b="b"/>
              <a:pathLst>
                <a:path w="453390" h="481329">
                  <a:moveTo>
                    <a:pt x="447928" y="0"/>
                  </a:moveTo>
                  <a:lnTo>
                    <a:pt x="436734" y="44284"/>
                  </a:lnTo>
                  <a:lnTo>
                    <a:pt x="419624" y="86540"/>
                  </a:lnTo>
                  <a:lnTo>
                    <a:pt x="396960" y="126431"/>
                  </a:lnTo>
                  <a:lnTo>
                    <a:pt x="369105" y="163620"/>
                  </a:lnTo>
                  <a:lnTo>
                    <a:pt x="336422" y="197770"/>
                  </a:lnTo>
                  <a:lnTo>
                    <a:pt x="299274" y="228545"/>
                  </a:lnTo>
                  <a:lnTo>
                    <a:pt x="258024" y="255607"/>
                  </a:lnTo>
                  <a:lnTo>
                    <a:pt x="213033" y="278619"/>
                  </a:lnTo>
                  <a:lnTo>
                    <a:pt x="164666" y="297246"/>
                  </a:lnTo>
                  <a:lnTo>
                    <a:pt x="113283" y="311150"/>
                  </a:lnTo>
                  <a:lnTo>
                    <a:pt x="113283" y="254508"/>
                  </a:lnTo>
                  <a:lnTo>
                    <a:pt x="0" y="379857"/>
                  </a:lnTo>
                  <a:lnTo>
                    <a:pt x="113283" y="481075"/>
                  </a:lnTo>
                  <a:lnTo>
                    <a:pt x="113283" y="424434"/>
                  </a:lnTo>
                  <a:lnTo>
                    <a:pt x="163688" y="410876"/>
                  </a:lnTo>
                  <a:lnTo>
                    <a:pt x="210973" y="392881"/>
                  </a:lnTo>
                  <a:lnTo>
                    <a:pt x="254868" y="370792"/>
                  </a:lnTo>
                  <a:lnTo>
                    <a:pt x="295103" y="344950"/>
                  </a:lnTo>
                  <a:lnTo>
                    <a:pt x="331408" y="315698"/>
                  </a:lnTo>
                  <a:lnTo>
                    <a:pt x="363512" y="283379"/>
                  </a:lnTo>
                  <a:lnTo>
                    <a:pt x="391145" y="248334"/>
                  </a:lnTo>
                  <a:lnTo>
                    <a:pt x="414037" y="210906"/>
                  </a:lnTo>
                  <a:lnTo>
                    <a:pt x="431918" y="171437"/>
                  </a:lnTo>
                  <a:lnTo>
                    <a:pt x="444518" y="130269"/>
                  </a:lnTo>
                  <a:lnTo>
                    <a:pt x="451567" y="87746"/>
                  </a:lnTo>
                  <a:lnTo>
                    <a:pt x="452794" y="44208"/>
                  </a:lnTo>
                  <a:lnTo>
                    <a:pt x="44792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51" name="object 51"/>
            <p:cNvSpPr/>
            <p:nvPr/>
          </p:nvSpPr>
          <p:spPr>
            <a:xfrm>
              <a:off x="8142491" y="2712720"/>
              <a:ext cx="453364" cy="493713"/>
            </a:xfrm>
            <a:custGeom>
              <a:avLst/>
              <a:gdLst/>
              <a:ahLst/>
              <a:cxnLst/>
              <a:rect l="l" t="t" r="r" b="b"/>
              <a:pathLst>
                <a:path w="453390" h="493394">
                  <a:moveTo>
                    <a:pt x="0" y="0"/>
                  </a:moveTo>
                  <a:lnTo>
                    <a:pt x="0" y="113284"/>
                  </a:lnTo>
                  <a:lnTo>
                    <a:pt x="52830" y="115839"/>
                  </a:lnTo>
                  <a:lnTo>
                    <a:pt x="103870" y="123315"/>
                  </a:lnTo>
                  <a:lnTo>
                    <a:pt x="152781" y="135426"/>
                  </a:lnTo>
                  <a:lnTo>
                    <a:pt x="199221" y="151887"/>
                  </a:lnTo>
                  <a:lnTo>
                    <a:pt x="242852" y="172413"/>
                  </a:lnTo>
                  <a:lnTo>
                    <a:pt x="283334" y="196719"/>
                  </a:lnTo>
                  <a:lnTo>
                    <a:pt x="320325" y="224520"/>
                  </a:lnTo>
                  <a:lnTo>
                    <a:pt x="353488" y="255529"/>
                  </a:lnTo>
                  <a:lnTo>
                    <a:pt x="382480" y="289463"/>
                  </a:lnTo>
                  <a:lnTo>
                    <a:pt x="406964" y="326036"/>
                  </a:lnTo>
                  <a:lnTo>
                    <a:pt x="426599" y="364963"/>
                  </a:lnTo>
                  <a:lnTo>
                    <a:pt x="441044" y="405958"/>
                  </a:lnTo>
                  <a:lnTo>
                    <a:pt x="449961" y="448737"/>
                  </a:lnTo>
                  <a:lnTo>
                    <a:pt x="453008" y="493014"/>
                  </a:lnTo>
                  <a:lnTo>
                    <a:pt x="453008" y="379730"/>
                  </a:lnTo>
                  <a:lnTo>
                    <a:pt x="449961" y="335453"/>
                  </a:lnTo>
                  <a:lnTo>
                    <a:pt x="441044" y="292674"/>
                  </a:lnTo>
                  <a:lnTo>
                    <a:pt x="426599" y="251679"/>
                  </a:lnTo>
                  <a:lnTo>
                    <a:pt x="406964" y="212752"/>
                  </a:lnTo>
                  <a:lnTo>
                    <a:pt x="382480" y="176179"/>
                  </a:lnTo>
                  <a:lnTo>
                    <a:pt x="353488" y="142245"/>
                  </a:lnTo>
                  <a:lnTo>
                    <a:pt x="320325" y="111236"/>
                  </a:lnTo>
                  <a:lnTo>
                    <a:pt x="283334" y="83435"/>
                  </a:lnTo>
                  <a:lnTo>
                    <a:pt x="242852" y="59129"/>
                  </a:lnTo>
                  <a:lnTo>
                    <a:pt x="199221" y="38603"/>
                  </a:lnTo>
                  <a:lnTo>
                    <a:pt x="152781" y="22142"/>
                  </a:lnTo>
                  <a:lnTo>
                    <a:pt x="103870" y="10031"/>
                  </a:lnTo>
                  <a:lnTo>
                    <a:pt x="52830" y="25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00"/>
            </a:solidFill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  <p:sp>
          <p:nvSpPr>
            <p:cNvPr id="52" name="object 52"/>
            <p:cNvSpPr/>
            <p:nvPr/>
          </p:nvSpPr>
          <p:spPr>
            <a:xfrm>
              <a:off x="8142491" y="2712720"/>
              <a:ext cx="453364" cy="917575"/>
            </a:xfrm>
            <a:custGeom>
              <a:avLst/>
              <a:gdLst/>
              <a:ahLst/>
              <a:cxnLst/>
              <a:rect l="l" t="t" r="r" b="b"/>
              <a:pathLst>
                <a:path w="453390" h="917575">
                  <a:moveTo>
                    <a:pt x="453008" y="493014"/>
                  </a:moveTo>
                  <a:lnTo>
                    <a:pt x="449961" y="448737"/>
                  </a:lnTo>
                  <a:lnTo>
                    <a:pt x="441044" y="405958"/>
                  </a:lnTo>
                  <a:lnTo>
                    <a:pt x="426599" y="364963"/>
                  </a:lnTo>
                  <a:lnTo>
                    <a:pt x="406964" y="326036"/>
                  </a:lnTo>
                  <a:lnTo>
                    <a:pt x="382480" y="289463"/>
                  </a:lnTo>
                  <a:lnTo>
                    <a:pt x="353488" y="255529"/>
                  </a:lnTo>
                  <a:lnTo>
                    <a:pt x="320325" y="224520"/>
                  </a:lnTo>
                  <a:lnTo>
                    <a:pt x="283334" y="196719"/>
                  </a:lnTo>
                  <a:lnTo>
                    <a:pt x="242852" y="172413"/>
                  </a:lnTo>
                  <a:lnTo>
                    <a:pt x="199221" y="151887"/>
                  </a:lnTo>
                  <a:lnTo>
                    <a:pt x="152781" y="135426"/>
                  </a:lnTo>
                  <a:lnTo>
                    <a:pt x="103870" y="123315"/>
                  </a:lnTo>
                  <a:lnTo>
                    <a:pt x="52830" y="115839"/>
                  </a:lnTo>
                  <a:lnTo>
                    <a:pt x="0" y="113284"/>
                  </a:lnTo>
                  <a:lnTo>
                    <a:pt x="0" y="0"/>
                  </a:lnTo>
                  <a:lnTo>
                    <a:pt x="52830" y="2555"/>
                  </a:lnTo>
                  <a:lnTo>
                    <a:pt x="103870" y="10031"/>
                  </a:lnTo>
                  <a:lnTo>
                    <a:pt x="152781" y="22142"/>
                  </a:lnTo>
                  <a:lnTo>
                    <a:pt x="199221" y="38603"/>
                  </a:lnTo>
                  <a:lnTo>
                    <a:pt x="242852" y="59129"/>
                  </a:lnTo>
                  <a:lnTo>
                    <a:pt x="283334" y="83435"/>
                  </a:lnTo>
                  <a:lnTo>
                    <a:pt x="320325" y="111236"/>
                  </a:lnTo>
                  <a:lnTo>
                    <a:pt x="353488" y="142245"/>
                  </a:lnTo>
                  <a:lnTo>
                    <a:pt x="382480" y="176179"/>
                  </a:lnTo>
                  <a:lnTo>
                    <a:pt x="406964" y="212752"/>
                  </a:lnTo>
                  <a:lnTo>
                    <a:pt x="426599" y="251679"/>
                  </a:lnTo>
                  <a:lnTo>
                    <a:pt x="441044" y="292674"/>
                  </a:lnTo>
                  <a:lnTo>
                    <a:pt x="449961" y="335453"/>
                  </a:lnTo>
                  <a:lnTo>
                    <a:pt x="453008" y="379730"/>
                  </a:lnTo>
                  <a:lnTo>
                    <a:pt x="453008" y="493014"/>
                  </a:lnTo>
                  <a:lnTo>
                    <a:pt x="449604" y="539648"/>
                  </a:lnTo>
                  <a:lnTo>
                    <a:pt x="439631" y="584806"/>
                  </a:lnTo>
                  <a:lnTo>
                    <a:pt x="423446" y="628099"/>
                  </a:lnTo>
                  <a:lnTo>
                    <a:pt x="401407" y="669140"/>
                  </a:lnTo>
                  <a:lnTo>
                    <a:pt x="373872" y="707540"/>
                  </a:lnTo>
                  <a:lnTo>
                    <a:pt x="341199" y="742914"/>
                  </a:lnTo>
                  <a:lnTo>
                    <a:pt x="303745" y="774873"/>
                  </a:lnTo>
                  <a:lnTo>
                    <a:pt x="261869" y="803029"/>
                  </a:lnTo>
                  <a:lnTo>
                    <a:pt x="215928" y="826994"/>
                  </a:lnTo>
                  <a:lnTo>
                    <a:pt x="166280" y="846383"/>
                  </a:lnTo>
                  <a:lnTo>
                    <a:pt x="113283" y="860806"/>
                  </a:lnTo>
                  <a:lnTo>
                    <a:pt x="113283" y="917448"/>
                  </a:lnTo>
                  <a:lnTo>
                    <a:pt x="0" y="816229"/>
                  </a:lnTo>
                  <a:lnTo>
                    <a:pt x="113283" y="690880"/>
                  </a:lnTo>
                  <a:lnTo>
                    <a:pt x="113283" y="747522"/>
                  </a:lnTo>
                  <a:lnTo>
                    <a:pt x="164666" y="733618"/>
                  </a:lnTo>
                  <a:lnTo>
                    <a:pt x="213033" y="714991"/>
                  </a:lnTo>
                  <a:lnTo>
                    <a:pt x="258024" y="691979"/>
                  </a:lnTo>
                  <a:lnTo>
                    <a:pt x="299274" y="664917"/>
                  </a:lnTo>
                  <a:lnTo>
                    <a:pt x="336422" y="634142"/>
                  </a:lnTo>
                  <a:lnTo>
                    <a:pt x="369105" y="599992"/>
                  </a:lnTo>
                  <a:lnTo>
                    <a:pt x="396960" y="562803"/>
                  </a:lnTo>
                  <a:lnTo>
                    <a:pt x="419624" y="522912"/>
                  </a:lnTo>
                  <a:lnTo>
                    <a:pt x="436734" y="480656"/>
                  </a:lnTo>
                  <a:lnTo>
                    <a:pt x="447928" y="436372"/>
                  </a:lnTo>
                </a:path>
              </a:pathLst>
            </a:custGeom>
            <a:ln w="12700">
              <a:solidFill>
                <a:srgbClr val="B13838"/>
              </a:solidFill>
            </a:ln>
          </p:spPr>
          <p:txBody>
            <a:bodyPr lIns="0" tIns="0" rIns="0" bIns="0"/>
            <a:lstStyle/>
            <a:p>
              <a:pPr>
                <a:defRPr/>
              </a:pPr>
              <a:endParaRPr>
                <a:latin typeface="+mn-lt"/>
              </a:endParaRPr>
            </a:p>
          </p:txBody>
        </p:sp>
      </p:grpSp>
      <p:pic>
        <p:nvPicPr>
          <p:cNvPr id="8220" name="object 5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303" y="6578601"/>
            <a:ext cx="577851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Прямоугольник 71"/>
          <p:cNvSpPr/>
          <p:nvPr/>
        </p:nvSpPr>
        <p:spPr>
          <a:xfrm>
            <a:off x="2988838" y="882350"/>
            <a:ext cx="6736748" cy="923314"/>
          </a:xfrm>
          <a:prstGeom prst="rect">
            <a:avLst/>
          </a:prstGeom>
        </p:spPr>
        <p:txBody>
          <a:bodyPr wrap="square" lIns="91424" tIns="45712" rIns="91424" bIns="45712" anchor="ctr">
            <a:spAutoFit/>
          </a:bodyPr>
          <a:lstStyle/>
          <a:p>
            <a:pPr algn="just">
              <a:defRPr/>
            </a:pPr>
            <a:r>
              <a:rPr lang="ru-RU" sz="1800" b="1" dirty="0">
                <a:latin typeface="Calibri" panose="020F0502020204030204" pitchFamily="34" charset="0"/>
                <a:cs typeface="Calibri" panose="020F0502020204030204" pitchFamily="34" charset="0"/>
              </a:rPr>
              <a:t>Налогоплательщик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оплачивает услугу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(взносы), дает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согласие (поручает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) поставщику услуг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на передачу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сведений о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расходах в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налоговый орган</a:t>
            </a:r>
          </a:p>
        </p:txBody>
      </p:sp>
    </p:spTree>
    <p:extLst>
      <p:ext uri="{BB962C8B-B14F-4D97-AF65-F5344CB8AC3E}">
        <p14:creationId xmlns:p14="http://schemas.microsoft.com/office/powerpoint/2010/main" val="368047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2628503"/>
            <a:ext cx="8561139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410596" y="5940871"/>
            <a:ext cx="4248472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0355" y="5940871"/>
            <a:ext cx="7056784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n-US" sz="2800" b="1" u="sng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okknds.r1900@tax.gov.ru</a:t>
            </a: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7917785"/>
      </p:ext>
    </p:extLst>
  </p:cSld>
  <p:clrMapOvr>
    <a:masterClrMapping/>
  </p:clrMapOvr>
</p:sld>
</file>

<file path=ppt/theme/theme1.xml><?xml version="1.0" encoding="utf-8"?>
<a:theme xmlns:a="http://schemas.openxmlformats.org/drawingml/2006/main" name="Переход с ЕНВД на иные системы налогообложен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Переход с ЕНВД на иные системы налогообложения</Template>
  <TotalTime>3135</TotalTime>
  <Words>174</Words>
  <Application>Microsoft Office PowerPoint</Application>
  <PresentationFormat>Произвольный</PresentationFormat>
  <Paragraphs>38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Переход с ЕНВД на иные системы налогообложения</vt:lpstr>
      <vt:lpstr>Упрощенный налоговый вычет</vt:lpstr>
      <vt:lpstr>Презентация PowerPoint</vt:lpstr>
      <vt:lpstr>Вычеты, которые можно получить в упрощенном порядке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НАЛОГОВЫХ РЕЖИМОВ</dc:title>
  <dc:creator>Коваленко Снежанна Юрьевна</dc:creator>
  <cp:lastModifiedBy>Кондратенко Ирина Александровна</cp:lastModifiedBy>
  <cp:revision>149</cp:revision>
  <cp:lastPrinted>2023-11-08T04:49:47Z</cp:lastPrinted>
  <dcterms:created xsi:type="dcterms:W3CDTF">2020-11-02T00:40:40Z</dcterms:created>
  <dcterms:modified xsi:type="dcterms:W3CDTF">2025-05-14T02:12:55Z</dcterms:modified>
</cp:coreProperties>
</file>