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2" r:id="rId3"/>
    <p:sldId id="303" r:id="rId4"/>
    <p:sldId id="304" r:id="rId5"/>
    <p:sldId id="271" r:id="rId6"/>
    <p:sldId id="272" r:id="rId7"/>
    <p:sldId id="263" r:id="rId8"/>
    <p:sldId id="264" r:id="rId9"/>
    <p:sldId id="269" r:id="rId10"/>
    <p:sldId id="276" r:id="rId11"/>
    <p:sldId id="30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5881" autoAdjust="0"/>
  </p:normalViewPr>
  <p:slideViewPr>
    <p:cSldViewPr>
      <p:cViewPr varScale="1">
        <p:scale>
          <a:sx n="112" d="100"/>
          <a:sy n="112" d="100"/>
        </p:scale>
        <p:origin x="-16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B959E-647F-45A3-AA2F-4C326384EA9C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EB144-9E74-4C7E-A197-31823758FD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6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144-9E74-4C7E-A197-31823758FDC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3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144-9E74-4C7E-A197-31823758FDC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3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144-9E74-4C7E-A197-31823758FDC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9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5578" y="1854200"/>
            <a:ext cx="3261122" cy="459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8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1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1" y="5872163"/>
            <a:ext cx="566738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7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1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2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44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83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1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ВЫАЫВАЫВАЫВА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40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39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9" y="1606877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err="1" smtClean="0"/>
              <a:t>ПятыУЦКЦУКЦУКй</a:t>
            </a:r>
            <a:r>
              <a:rPr lang="ru-RU" dirty="0" smtClean="0"/>
              <a:t>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501081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err="1" smtClean="0"/>
              <a:t>олрпаорпаолаи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4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39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9" y="1606877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err="1" smtClean="0"/>
              <a:t>ПятыУЦКЦУКЦУКй</a:t>
            </a:r>
            <a:r>
              <a:rPr lang="ru-RU" dirty="0" smtClean="0"/>
              <a:t>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501081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err="1" smtClean="0"/>
              <a:t>олрпаорпаолаи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7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5578" y="1854200"/>
            <a:ext cx="3261122" cy="459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8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8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59" y="1606877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501081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9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59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9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606874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4" y="1606874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3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7" y="1606872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7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34" y="1606872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34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1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4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4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6042089"/>
            <a:ext cx="619125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74" r:id="rId4"/>
    <p:sldLayoutId id="2147483675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fontAlgn="base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gov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gov.ru/rn19/about_fts/docs/11200844/" TargetMode="External"/><Relationship Id="rId2" Type="http://schemas.openxmlformats.org/officeDocument/2006/relationships/hyperlink" Target="https://www.nalog.gov.ru/rn19/about_fts/docs/9122233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8280920" cy="1686049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/>
              <a:t>«</a:t>
            </a:r>
            <a:r>
              <a:rPr lang="ru-RU" sz="3100" u="sng" dirty="0" smtClean="0"/>
              <a:t>Контролируемые иностранные компании </a:t>
            </a:r>
            <a:br>
              <a:rPr lang="ru-RU" sz="3100" u="sng" dirty="0" smtClean="0"/>
            </a:br>
            <a:r>
              <a:rPr lang="ru-RU" sz="4000" u="sng" dirty="0" smtClean="0"/>
              <a:t>и контролирующие лица»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013176"/>
            <a:ext cx="3488432" cy="144348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Управление ФНС России по Республике Хакасия, </a:t>
            </a:r>
            <a:r>
              <a:rPr lang="ru-RU" sz="1800" dirty="0" smtClean="0"/>
              <a:t>2025 </a:t>
            </a:r>
            <a:r>
              <a:rPr lang="ru-RU" sz="1800" dirty="0" smtClean="0"/>
              <a:t>г.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11560" y="4797152"/>
            <a:ext cx="4320480" cy="144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defTabSz="912813" rtl="0" fontAlgn="base">
              <a:spcBef>
                <a:spcPct val="20000"/>
              </a:spcBef>
              <a:spcAft>
                <a:spcPct val="0"/>
              </a:spcAft>
              <a:buFont typeface="+mj-lt"/>
              <a:buNone/>
              <a:defRPr sz="28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11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23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358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477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559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71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835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954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Кондратьева Надежда Николаевна, заместитель начальника отдела камерального контроля</a:t>
            </a:r>
          </a:p>
          <a:p>
            <a:endParaRPr lang="ru-RU" sz="1800" dirty="0" smtClean="0"/>
          </a:p>
          <a:p>
            <a:r>
              <a:rPr lang="ru-RU" sz="1800" dirty="0" smtClean="0"/>
              <a:t>8(39031) 3 60 02, доб. 2804</a:t>
            </a:r>
            <a:endParaRPr lang="ru-RU" sz="1800" dirty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865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Подробная информация в отношении порядка заполнения и представления уведомлений о КИК, а также подтверждающих документов размещена в разделе «Контролирующие лица и контролируемые иностранные компании»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официальном сайте ФНС России –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nalog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gov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800" i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(путь: Деятельность / Налогообложение в Российской Федерации / Контролирующие лица и контролируемые иностранные компании).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506" y="2924944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dirty="0" smtClean="0"/>
              <a:t>Спасибо за внимание!</a:t>
            </a:r>
            <a:br>
              <a:rPr lang="ru-RU" sz="4400" dirty="0" smtClean="0"/>
            </a:br>
            <a:r>
              <a:rPr lang="ru-RU" sz="4000" u="sng" dirty="0" smtClean="0"/>
              <a:t> </a:t>
            </a:r>
            <a:r>
              <a:rPr lang="ru-RU" sz="2200" u="sng" dirty="0" smtClean="0"/>
              <a:t>В случае возникновения вопросов просьба обращаться по телефонам 8(39031) 3-60-02, </a:t>
            </a:r>
            <a:r>
              <a:rPr lang="ru-RU" sz="2200" u="sng" dirty="0" err="1" smtClean="0"/>
              <a:t>доб</a:t>
            </a:r>
            <a:r>
              <a:rPr lang="ru-RU" sz="2200" u="sng" dirty="0" smtClean="0"/>
              <a:t> . 2804.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157192"/>
            <a:ext cx="3488432" cy="144348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Управление ФНС России по Республике Хакасия, </a:t>
            </a:r>
            <a:r>
              <a:rPr lang="ru-RU" sz="1800" dirty="0" smtClean="0"/>
              <a:t>2025 </a:t>
            </a:r>
            <a:r>
              <a:rPr lang="ru-RU" sz="1800" dirty="0" smtClean="0"/>
              <a:t>г.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14636" y="4941168"/>
            <a:ext cx="4389412" cy="144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defTabSz="912813" rtl="0" fontAlgn="base">
              <a:spcBef>
                <a:spcPct val="20000"/>
              </a:spcBef>
              <a:spcAft>
                <a:spcPct val="0"/>
              </a:spcAft>
              <a:buFont typeface="+mj-lt"/>
              <a:buNone/>
              <a:defRPr sz="28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11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239" indent="0" algn="ctr" defTabSz="912813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358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477" indent="0" algn="ctr" defTabSz="912813" rtl="0" fontAlgn="base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559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716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835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954" indent="0" algn="ctr" defTabSz="914239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Кондратьева Надежда Николаевна, заместитель начальника отдела камерального контроля</a:t>
            </a:r>
          </a:p>
          <a:p>
            <a:endParaRPr lang="ru-RU" sz="1800" dirty="0" smtClean="0"/>
          </a:p>
          <a:p>
            <a:r>
              <a:rPr lang="ru-RU" sz="1800" dirty="0"/>
              <a:t>8(39031) 3 60 02, доб. 2804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069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548680"/>
            <a:ext cx="7320689" cy="58874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Контролируемой иностранной компанией признается иностранная организация, удовлетворяющая одновременно следующим условиям (статьи 25.13 НК РФ):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не признается налоговым резидентом Российской Федерации;</a:t>
            </a:r>
          </a:p>
          <a:p>
            <a:pPr marL="457200" indent="-45720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контролирующим лицом организации являются организация и (или) физическое лицо, признаваемые налоговыми резидентами Российской Федерации.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476672"/>
            <a:ext cx="7320689" cy="595945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Контролирующим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лицом иностранной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               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быть в 3 случаях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доля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физического или юридического лица, в иностранной организации составляет более 25 процентов;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доля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российских резидентов больше 50%, а доля физического или юридического лица больше 10%;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физическое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юридическое лицо фактически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иностранную компанию.</a:t>
            </a:r>
          </a:p>
          <a:p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9" y="548680"/>
            <a:ext cx="7277733" cy="5887444"/>
          </a:xfrm>
        </p:spPr>
        <p:txBody>
          <a:bodyPr/>
          <a:lstStyle/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Налогоплательщики, признаваемые налоговыми резидентами Российской Федерации,  обязаны уведомлять налоговый орган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пункту 1 статьи 25.14 НК РФ)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своем участии в иностранных организациях;</a:t>
            </a:r>
          </a:p>
          <a:p>
            <a:pPr algn="just">
              <a:buFont typeface="Arial" pitchFamily="34" charset="0"/>
              <a:buChar char="•"/>
            </a:pPr>
            <a:endParaRPr lang="ru-RU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контролируемых иностранных компаниях, контролирующими лицами которых они являются.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48680"/>
            <a:ext cx="7632848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algn="just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Уведомление о КИК представляется 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пункт 2 статьи 25.14 НК РФ):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Налогоплательщиками – организациями - 20 марта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Налогоплательщиками – организациями – в срок не позднее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 марта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года, следующего за налоговым периодом, в котором контролирующим лицом признается доход в виде прибыли КИК в соответствии с главой 25 Налогового кодекса Российской Федерации либо который следует за годом, по итогам которого определен убыток КИК.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Налогоплательщиками - физическими лицами - 30 апреля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Налогоплательщиками – физическими лицами – в срок не позднее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30 апреля года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следующего за налоговым периодом, в котором контролирующим лицом признается доход в виде прибыли КИК в соответствии с главой 23 Налогового кодекса Российской Федерации либо который следует за годом, по итогам которого определен убыток КИК.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Уведомление об участии в иностранных организациях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представляется в срок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не позднее трех месяцев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даты возникновения (изменения доли) участия в такой иностранной организации (пункт 3 статьи 25.14 НК РФ).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Налоговая ответственность за непредставление контролирующим лицом в установленный срок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уведомления о контролируемой иностранной компании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влечет взыскание штрафа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500 000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(пункт 1 статьи 129.6 Кодекса).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Налоговая ответственность за непредставление в установленный срок налогоплательщиком в налоговый орган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уведомления об участии в иностранных организациях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представление уведомления об участии в иностранных организациях, содержащего недостоверные сведения влечет взыскание штрафа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50 000 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(пункт 2 статьи 129.6 Кодекса).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и порядок представления уведомления о КИК в отношении налоговых периодов до 2021 года: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 ФНС России 26.08.2019 № ММВ-7-13/422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«Об утверждении формы и формата представления уведомления о контролируемых иностранных компаниях в электронной форме, а также порядка заполнения формы и порядка представления уведомления о контролируемых иностранных компаниях в электронной форме и признании утратившим силу приказа ФНС России от 13.12.2016 N ММВ-7-13/679@».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и порядок представления уведомления о КИК в отношении налоговых периодов с 2021 года: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Приказ ФНС России от 19.07.2021 № ЕД-7-13/671@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«Об утверждении формы, порядка заполнения формы и формата представления уведомления о контролируемых иностранных компаниях в электронной форме».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47153-C846-4E9D-BCA4-C5D28A27AE7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7200800" cy="7920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548680"/>
            <a:ext cx="7416824" cy="59046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Налогоплательщик - контролирующее лицо КИК обязано представлять в налоговый орган документы подтверждающие размер прибыли (убытка) контролируемой иностранной компании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5 статьи 25.15 НК РФ)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финансовая отчетность КИК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составленная в соответствии с личным законом такой компании за финансовый год, или в случае отсутствия финансовой отчетности иные документы, подтверждающие прибыль (убыток) КИК за финансовый год;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аудиторское заключение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финансовой отчетности КИК, если в соответствии с личным законом или учредительными (корпоративными) документами этой КИК установлено обязательное проведение аудита такой финансовой отчетности или аудит осуществляется иностранной организацией добровольно.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Налоговая ответственность за непредставление в установленный срок документов, подтверждающих размер прибыли (убытка) контролируемой иностранной компании, влечет взыскание штрафа с контролирующего лица в размере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500 000 рублей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(пункт 1.1 статьи 126 Кодекса).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</TotalTime>
  <Words>338</Words>
  <Application>Microsoft Office PowerPoint</Application>
  <PresentationFormat>Экран (4:3)</PresentationFormat>
  <Paragraphs>77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5_Present_FNS2012_A4</vt:lpstr>
      <vt:lpstr>«Контролируемые иностранные компании  и контролирующие лица»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В случае возникновения вопросов просьба обращаться по телефонам 8(39031) 3-60-02, доб . 2804.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Зубарев Андрей Николаевич</dc:creator>
  <cp:lastModifiedBy>Кондратьева Надежда Николаевна</cp:lastModifiedBy>
  <cp:revision>345</cp:revision>
  <dcterms:created xsi:type="dcterms:W3CDTF">2021-01-29T06:36:21Z</dcterms:created>
  <dcterms:modified xsi:type="dcterms:W3CDTF">2025-01-14T04:11:44Z</dcterms:modified>
</cp:coreProperties>
</file>