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02" r:id="rId3"/>
    <p:sldId id="303" r:id="rId4"/>
    <p:sldId id="304" r:id="rId5"/>
    <p:sldId id="271" r:id="rId6"/>
    <p:sldId id="272" r:id="rId7"/>
    <p:sldId id="263" r:id="rId8"/>
    <p:sldId id="264" r:id="rId9"/>
    <p:sldId id="269" r:id="rId10"/>
    <p:sldId id="276" r:id="rId11"/>
    <p:sldId id="30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2" autoAdjust="0"/>
    <p:restoredTop sz="95881" autoAdjust="0"/>
  </p:normalViewPr>
  <p:slideViewPr>
    <p:cSldViewPr>
      <p:cViewPr varScale="1">
        <p:scale>
          <a:sx n="112" d="100"/>
          <a:sy n="112" d="100"/>
        </p:scale>
        <p:origin x="-16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B959E-647F-45A3-AA2F-4C326384EA9C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EB144-9E74-4C7E-A197-31823758FD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67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EB144-9E74-4C7E-A197-31823758FDC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039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EB144-9E74-4C7E-A197-31823758FDC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039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EB144-9E74-4C7E-A197-31823758FDC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19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AB3045-1F38-4F49-8A47-0198A9AFB45E}" type="slidenum">
              <a:rPr lang="ru-RU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815578" y="1854200"/>
            <a:ext cx="3261122" cy="459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180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68"/>
            <a:ext cx="786416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C4A87-A01D-4F22-955E-864C60B22584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21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1" y="5872163"/>
            <a:ext cx="566738" cy="654050"/>
          </a:xfrm>
        </p:spPr>
        <p:txBody>
          <a:bodyPr/>
          <a:lstStyle>
            <a:lvl1pPr algn="ctr">
              <a:defRPr sz="2400" i="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0BBD6A6B-995D-4DB0-B583-8D3A1356F194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570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2F5D9-17FF-4B8A-9086-F903DD3587A6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201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C74DC-DA40-4C44-82D9-EFD05A28A75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026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EC3CA-9670-47C7-BE9D-1F57EBE932B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44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83" y="303213"/>
            <a:ext cx="2405063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6C408-D565-4E51-B25E-D0DA0F38DA5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53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91"/>
            <a:ext cx="9142412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1"/>
            <a:ext cx="7772400" cy="1470025"/>
          </a:xfrm>
        </p:spPr>
        <p:txBody>
          <a:bodyPr>
            <a:norm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ВЫАЫВАЫВАЫВА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5834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bg1"/>
                </a:solidFill>
                <a:latin typeface="+mj-lt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40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04664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926139" y="5127625"/>
            <a:ext cx="923925" cy="376238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9" y="1606877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err="1" smtClean="0"/>
              <a:t>ПятыУЦКЦУКЦУКй</a:t>
            </a:r>
            <a:r>
              <a:rPr lang="ru-RU" dirty="0" smtClean="0"/>
              <a:t>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501081"/>
            <a:ext cx="7337192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dirty="0" err="1" smtClean="0"/>
              <a:t>олрпаорпаолаи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DDAF-0AF6-4ABE-B83B-85540476493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149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04664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926139" y="5127625"/>
            <a:ext cx="923925" cy="376238"/>
          </a:xfrm>
          <a:prstGeom prst="rect">
            <a:avLst/>
          </a:prstGeom>
          <a:noFill/>
        </p:spPr>
        <p:txBody>
          <a:bodyPr lIns="80147" tIns="40074" rIns="80147" bIns="40074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9" y="1606877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5858" indent="2783">
              <a:defRPr>
                <a:latin typeface="+mj-lt"/>
              </a:defRPr>
            </a:lvl2pPr>
            <a:lvl3pPr marL="551012" indent="-228197">
              <a:tabLst/>
              <a:defRPr>
                <a:latin typeface="+mj-lt"/>
              </a:defRPr>
            </a:lvl3pPr>
            <a:lvl4pPr marL="0" indent="315858">
              <a:lnSpc>
                <a:spcPts val="1578"/>
              </a:lnSpc>
              <a:spcBef>
                <a:spcPts val="351"/>
              </a:spcBef>
              <a:defRPr>
                <a:latin typeface="+mj-lt"/>
              </a:defRPr>
            </a:lvl4pPr>
            <a:lvl5pPr>
              <a:lnSpc>
                <a:spcPts val="1578"/>
              </a:lnSpc>
              <a:spcBef>
                <a:spcPts val="351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err="1" smtClean="0"/>
              <a:t>ПятыУЦКЦУКЦУКй</a:t>
            </a:r>
            <a:r>
              <a:rPr lang="ru-RU" dirty="0" smtClean="0"/>
              <a:t>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7" y="501081"/>
            <a:ext cx="7337192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dirty="0" err="1" smtClean="0"/>
              <a:t>олрпаорпаолаи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DDAF-0AF6-4ABE-B83B-85540476493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67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AB3045-1F38-4F49-8A47-0198A9AFB45E}" type="slidenum">
              <a:rPr lang="ru-RU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815578" y="1854200"/>
            <a:ext cx="3261122" cy="459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98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8"/>
            <a:ext cx="9142413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59" y="1606877"/>
            <a:ext cx="7320689" cy="4829253"/>
          </a:xfrm>
        </p:spPr>
        <p:txBody>
          <a:bodyPr/>
          <a:lstStyle>
            <a:lvl1pPr marL="318641" indent="0">
              <a:buFontTx/>
              <a:buNone/>
              <a:defRPr b="1">
                <a:latin typeface="+mj-lt"/>
              </a:defRPr>
            </a:lvl1pPr>
            <a:lvl2pPr marL="318641" indent="0">
              <a:defRPr>
                <a:latin typeface="+mj-lt"/>
              </a:defRPr>
            </a:lvl2pPr>
            <a:lvl3pPr marL="551012" indent="-228197">
              <a:defRPr>
                <a:latin typeface="+mj-lt"/>
              </a:defRPr>
            </a:lvl3pPr>
            <a:lvl4pPr marL="0" indent="315858">
              <a:defRPr>
                <a:latin typeface="+mj-lt"/>
              </a:defRPr>
            </a:lvl4pPr>
            <a:lvl5pPr marL="125786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21927" y="501081"/>
            <a:ext cx="7337901" cy="1105803"/>
          </a:xfrm>
        </p:spPr>
        <p:txBody>
          <a:bodyPr/>
          <a:lstStyle>
            <a:lvl1pPr marL="0" marR="0" indent="0" defTabSz="91423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7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3CD11-3589-4FC4-BAD3-9C961FFE7BB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5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9"/>
            <a:ext cx="9142413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59" y="1012506"/>
            <a:ext cx="7320689" cy="202463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59" y="3429720"/>
            <a:ext cx="7320689" cy="3006404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47153-C846-4E9D-BCA4-C5D28A27AE7C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99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501068"/>
            <a:ext cx="733719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6" y="1606874"/>
            <a:ext cx="3620764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44" y="1606874"/>
            <a:ext cx="3644897" cy="4695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28B09-27F3-4B3E-BCBA-42713A63654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43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4" y="501067"/>
            <a:ext cx="786416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7" y="1606872"/>
            <a:ext cx="3674753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47" y="2174876"/>
            <a:ext cx="3674753" cy="42612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34" y="1606872"/>
            <a:ext cx="3587825" cy="56800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34" y="2188098"/>
            <a:ext cx="3587825" cy="424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1AA50-C0A9-4626-8184-7DADBFECA2C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41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90538"/>
            <a:ext cx="7343775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14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14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852" y="6042089"/>
            <a:ext cx="619125" cy="631825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>
            <a:lvl1pPr algn="ctr">
              <a:lnSpc>
                <a:spcPts val="2104"/>
              </a:lnSpc>
              <a:defRPr sz="2400" smtClean="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AB3045-1F38-4F49-8A47-0198A9AFB45E}" type="slidenum">
              <a:rPr lang="ru-RU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93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74" r:id="rId4"/>
    <p:sldLayoutId id="2147483675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pitchFamily="34" charset="0"/>
        </a:defRPr>
      </a:lvl2pPr>
      <a:lvl3pPr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pitchFamily="34" charset="0"/>
        </a:defRPr>
      </a:lvl3pPr>
      <a:lvl4pPr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pitchFamily="34" charset="0"/>
        </a:defRPr>
      </a:lvl4pPr>
      <a:lvl5pPr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pitchFamily="34" charset="0"/>
        </a:defRPr>
      </a:lvl5pPr>
      <a:lvl6pPr marL="4572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pitchFamily="34" charset="0"/>
        </a:defRPr>
      </a:lvl6pPr>
      <a:lvl7pPr marL="9144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pitchFamily="34" charset="0"/>
        </a:defRPr>
      </a:lvl7pPr>
      <a:lvl8pPr marL="13716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pitchFamily="34" charset="0"/>
        </a:defRPr>
      </a:lvl8pPr>
      <a:lvl9pPr marL="1828800" algn="l" defTabSz="912813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Arial" pitchFamily="34" charset="0"/>
        </a:defRPr>
      </a:lvl9pPr>
    </p:titleStyle>
    <p:bodyStyle>
      <a:lvl1pPr marL="317500" algn="l" defTabSz="912813" rtl="0" fontAlgn="base">
        <a:spcBef>
          <a:spcPct val="20000"/>
        </a:spcBef>
        <a:spcAft>
          <a:spcPct val="0"/>
        </a:spcAft>
        <a:buFont typeface="+mj-lt"/>
        <a:defRPr sz="3200" kern="1200">
          <a:solidFill>
            <a:srgbClr val="005AA9"/>
          </a:solidFill>
          <a:latin typeface="+mj-lt"/>
          <a:ea typeface="+mn-ea"/>
          <a:cs typeface="+mn-cs"/>
        </a:defRPr>
      </a:lvl1pPr>
      <a:lvl2pPr marL="317500" algn="l" defTabSz="912813" rtl="0" fontAlgn="base">
        <a:spcBef>
          <a:spcPct val="20000"/>
        </a:spcBef>
        <a:spcAft>
          <a:spcPct val="0"/>
        </a:spcAft>
        <a:buFont typeface="Arial" pitchFamily="34" charset="0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23888" indent="-227013" algn="l" defTabSz="912813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indent="314325" algn="just" defTabSz="91281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57300" algn="l" defTabSz="912813" rtl="0" fontAlgn="base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log.gov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log.gov.ru/rn19/about_fts/docs/11200844/" TargetMode="External"/><Relationship Id="rId2" Type="http://schemas.openxmlformats.org/officeDocument/2006/relationships/hyperlink" Target="https://www.nalog.gov.ru/rn19/about_fts/docs/9122233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708920"/>
            <a:ext cx="8280920" cy="1686049"/>
          </a:xfrm>
        </p:spPr>
        <p:txBody>
          <a:bodyPr>
            <a:normAutofit/>
          </a:bodyPr>
          <a:lstStyle/>
          <a:p>
            <a:pPr algn="ctr"/>
            <a:r>
              <a:rPr lang="ru-RU" sz="4000" u="sng" dirty="0" smtClean="0"/>
              <a:t>«</a:t>
            </a:r>
            <a:r>
              <a:rPr lang="ru-RU" sz="3100" u="sng" dirty="0" smtClean="0"/>
              <a:t>Контролируемые иностранные компании </a:t>
            </a:r>
            <a:br>
              <a:rPr lang="ru-RU" sz="3100" u="sng" dirty="0" smtClean="0"/>
            </a:br>
            <a:r>
              <a:rPr lang="ru-RU" sz="4000" u="sng" dirty="0" smtClean="0"/>
              <a:t>и контролирующие лица»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5013176"/>
            <a:ext cx="3488432" cy="144348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Управление ФНС России по Республике Хакасия, </a:t>
            </a:r>
            <a:r>
              <a:rPr lang="ru-RU" sz="1800" dirty="0" smtClean="0"/>
              <a:t>2025 </a:t>
            </a:r>
            <a:r>
              <a:rPr lang="ru-RU" sz="1800" dirty="0" smtClean="0"/>
              <a:t>г.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611560" y="4797152"/>
            <a:ext cx="4320480" cy="144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defTabSz="912813" rtl="0" fontAlgn="base">
              <a:spcBef>
                <a:spcPct val="20000"/>
              </a:spcBef>
              <a:spcAft>
                <a:spcPct val="0"/>
              </a:spcAft>
              <a:buFont typeface="+mj-lt"/>
              <a:buNone/>
              <a:defRPr sz="2800" b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119" indent="0" algn="ctr" defTabSz="912813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239" indent="0" algn="ctr" defTabSz="912813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358" indent="0" algn="ctr" defTabSz="912813" rtl="0" fontAlgn="base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477" indent="0" algn="ctr" defTabSz="912813" rtl="0" fontAlgn="base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5596" indent="0" algn="ctr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716" indent="0" algn="ctr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835" indent="0" algn="ctr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954" indent="0" algn="ctr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Кондратьева Надежда Николаевна, заместитель начальника отдела камерального контроля</a:t>
            </a:r>
          </a:p>
          <a:p>
            <a:endParaRPr lang="ru-RU" sz="1800" dirty="0" smtClean="0"/>
          </a:p>
          <a:p>
            <a:r>
              <a:rPr lang="ru-RU" sz="1800" dirty="0" smtClean="0"/>
              <a:t>8(39031) 3 60 02, доб. 2804</a:t>
            </a:r>
            <a:endParaRPr lang="ru-RU" sz="1800" dirty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9865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47153-C846-4E9D-BCA4-C5D28A27AE7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620688"/>
            <a:ext cx="7200800" cy="79208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548680"/>
            <a:ext cx="7416824" cy="59046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Подробная информация в отношении порядка заполнения и представления уведомлений о КИК, а также подтверждающих документов размещена в разделе «Контролирующие лица и контролируемые иностранные компании»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 официальном сайте ФНС России –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ru-RU" sz="2800" i="1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nalog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2800" i="1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gov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ru-RU" sz="2800" i="1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ru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(путь: Деятельность / Налогообложение в Российской Федерации / Контролирующие лица и контролируемые иностранные компании).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9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8506" y="2924944"/>
            <a:ext cx="7772400" cy="1470025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ru-RU" sz="4400" dirty="0" smtClean="0"/>
              <a:t>Спасибо за внимание!</a:t>
            </a:r>
            <a:br>
              <a:rPr lang="ru-RU" sz="4400" dirty="0" smtClean="0"/>
            </a:br>
            <a:r>
              <a:rPr lang="ru-RU" sz="4000" u="sng" dirty="0" smtClean="0"/>
              <a:t> </a:t>
            </a:r>
            <a:r>
              <a:rPr lang="ru-RU" sz="2200" u="sng" dirty="0" smtClean="0"/>
              <a:t>В случае возникновения вопросов просьба обращаться по телефонам 8(39031) 3-60-02, </a:t>
            </a:r>
            <a:r>
              <a:rPr lang="ru-RU" sz="2200" u="sng" dirty="0" err="1" smtClean="0"/>
              <a:t>доб</a:t>
            </a:r>
            <a:r>
              <a:rPr lang="ru-RU" sz="2200" u="sng" dirty="0" smtClean="0"/>
              <a:t> . 2804.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5157192"/>
            <a:ext cx="3488432" cy="144348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Управление ФНС России по Республике Хакасия, </a:t>
            </a:r>
            <a:r>
              <a:rPr lang="ru-RU" sz="1800" dirty="0" smtClean="0"/>
              <a:t>2025 </a:t>
            </a:r>
            <a:r>
              <a:rPr lang="ru-RU" sz="1800" dirty="0" smtClean="0"/>
              <a:t>г.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614636" y="4941168"/>
            <a:ext cx="4389412" cy="144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ctr" defTabSz="912813" rtl="0" fontAlgn="base">
              <a:spcBef>
                <a:spcPct val="20000"/>
              </a:spcBef>
              <a:spcAft>
                <a:spcPct val="0"/>
              </a:spcAft>
              <a:buFont typeface="+mj-lt"/>
              <a:buNone/>
              <a:defRPr sz="2800" b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119" indent="0" algn="ctr" defTabSz="912813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239" indent="0" algn="ctr" defTabSz="912813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358" indent="0" algn="ctr" defTabSz="912813" rtl="0" fontAlgn="base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477" indent="0" algn="ctr" defTabSz="912813" rtl="0" fontAlgn="base">
              <a:lnSpc>
                <a:spcPts val="1575"/>
              </a:lnSpc>
              <a:spcBef>
                <a:spcPts val="350"/>
              </a:spcBef>
              <a:spcAft>
                <a:spcPct val="0"/>
              </a:spcAft>
              <a:buFont typeface="Arial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5596" indent="0" algn="ctr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716" indent="0" algn="ctr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835" indent="0" algn="ctr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954" indent="0" algn="ctr" defTabSz="914239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/>
              <a:t>Кондратьева Надежда Николаевна, заместитель начальника отдела камерального контроля</a:t>
            </a:r>
          </a:p>
          <a:p>
            <a:endParaRPr lang="ru-RU" sz="1800" dirty="0" smtClean="0"/>
          </a:p>
          <a:p>
            <a:r>
              <a:rPr lang="ru-RU" sz="1800" dirty="0"/>
              <a:t>8(39031) 3 60 02, доб. 2804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0694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59" y="548680"/>
            <a:ext cx="7320689" cy="5887444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</a:p>
          <a:p>
            <a:pPr algn="just"/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	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Контролируемой иностранной компанией признается иностранная организация, удовлетворяющая одновременно следующим условиям (статьи 25.13 НК РФ):</a:t>
            </a:r>
          </a:p>
          <a:p>
            <a:pPr algn="just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не признается налоговым резидентом Российской Федерации;</a:t>
            </a:r>
          </a:p>
          <a:p>
            <a:pPr marL="457200" indent="-457200" algn="just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контролирующим лицом организации являются организация и (или) физическое лицо, признаваемые налоговыми резидентами Российской Федерации.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47153-C846-4E9D-BCA4-C5D28A27AE7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59" y="476672"/>
            <a:ext cx="7320689" cy="5959452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	</a:t>
            </a:r>
          </a:p>
          <a:p>
            <a:pPr algn="just"/>
            <a:endParaRPr lang="ru-RU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Контролирующим </a:t>
            </a:r>
            <a:r>
              <a:rPr lang="ru-RU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лицом иностранной 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                 </a:t>
            </a:r>
            <a:r>
              <a:rPr lang="ru-RU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можно быть в 3 случаях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доля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физического или юридического лица, в иностранной организации составляет более 25 процентов;</a:t>
            </a:r>
          </a:p>
          <a:p>
            <a:pPr lvl="0" algn="just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доля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всех российских резидентов больше 50%, а доля физического или юридического лица больше 10%;</a:t>
            </a:r>
          </a:p>
          <a:p>
            <a:pPr lvl="0" algn="just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физическое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юридическое лицо фактически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контролирует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иностранную компанию.</a:t>
            </a:r>
          </a:p>
          <a:p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47153-C846-4E9D-BCA4-C5D28A27AE7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59" y="548680"/>
            <a:ext cx="7277733" cy="5887444"/>
          </a:xfrm>
        </p:spPr>
        <p:txBody>
          <a:bodyPr/>
          <a:lstStyle/>
          <a:p>
            <a:pPr algn="just"/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Налогоплательщики, признаваемые налоговыми резидентами Российской Федерации,  обязаны уведомлять налоговый орган (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пункту 1 статьи 25.14 НК РФ)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своем участии в иностранных организациях;</a:t>
            </a:r>
          </a:p>
          <a:p>
            <a:pPr algn="just">
              <a:buFont typeface="Arial" pitchFamily="34" charset="0"/>
              <a:buChar char="•"/>
            </a:pPr>
            <a:endParaRPr lang="ru-RU" sz="2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контролируемых иностранных компаниях, контролирующими лицами которых они являются.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47153-C846-4E9D-BCA4-C5D28A27AE7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47153-C846-4E9D-BCA4-C5D28A27AE7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548680"/>
            <a:ext cx="7632848" cy="59046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77500" lnSpcReduction="20000"/>
          </a:bodyPr>
          <a:lstStyle/>
          <a:p>
            <a:pPr algn="just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Уведомление о КИК представляется </a:t>
            </a: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пункт 2 статьи 25.14 НК РФ):</a:t>
            </a:r>
          </a:p>
          <a:p>
            <a:pPr algn="just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Налогоплательщиками – организациями - 20 марта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Налогоплательщиками – организациями – в срок не позднее 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20 марта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года, следующего за налоговым периодом, в котором контролирующим лицом признается доход в виде прибыли КИК в соответствии с главой 25 Налогового кодекса Российской Федерации либо который следует за годом, по итогам которого определен убыток КИК.</a:t>
            </a: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Налогоплательщиками - физическими лицами - 30 апреля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Налогоплательщиками – физическими лицами – в срок не позднее 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30 апреля года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следующего за налоговым периодом, в котором контролирующим лицом признается доход в виде прибыли КИК в соответствии с главой 23 Налогового кодекса Российской Федерации либо который следует за годом, по итогам которого определен убыток КИК.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47153-C846-4E9D-BCA4-C5D28A27AE7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548680"/>
            <a:ext cx="7416824" cy="59046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Уведомление об участии в иностранных организациях</a:t>
            </a: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представляется в срок 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не позднее трех месяцев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 даты возникновения (изменения доли) участия в такой иностранной организации (пункт 3 статьи 25.14 НК РФ).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89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47153-C846-4E9D-BCA4-C5D28A27AE7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620688"/>
            <a:ext cx="7200800" cy="79208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548680"/>
            <a:ext cx="7416824" cy="59046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Налоговая ответственность за непредставление контролирующим лицом в установленный срок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уведомления о контролируемой иностранной компании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влечет взыскание штрафа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размере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500 000 рублей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(пункт 1 статьи 129.6 Кодекса).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Налоговая ответственность за непредставление в установленный срок налогоплательщиком в налоговый орган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уведомления об участии в иностранных организациях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представление уведомления об участии в иностранных организациях, содержащего недостоверные сведения влечет взыскание штрафа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размере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50 000 рублей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(пункт 2 статьи 129.6 Кодекса).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50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47153-C846-4E9D-BCA4-C5D28A27AE7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620688"/>
            <a:ext cx="7200800" cy="79208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548680"/>
            <a:ext cx="7416824" cy="59046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Форма и порядок представления уведомления о КИК в отношении налоговых периодов до 2021 года: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Приказ ФНС России 26.08.2019 № ММВ-7-13/422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«Об утверждении формы и формата представления уведомления о контролируемых иностранных компаниях в электронной форме, а также порядка заполнения формы и порядка представления уведомления о контролируемых иностранных компаниях в электронной форме и признании утратившим силу приказа ФНС России от 13.12.2016 N ММВ-7-13/679@».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Форма и порядок представления уведомления о КИК в отношении налоговых периодов с 2021 года: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Приказ ФНС России от 19.07.2021 № ЕД-7-13/671@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«Об утверждении формы, порядка заполнения формы и формата представления уведомления о контролируемых иностранных компаниях в электронной форме».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1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E47153-C846-4E9D-BCA4-C5D28A27AE7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5616" y="620688"/>
            <a:ext cx="7200800" cy="792088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548680"/>
            <a:ext cx="7416824" cy="59046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lnSpcReduction="10000"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Налогоплательщик - контролирующее лицо КИК обязано представлять в налоговый орган документы подтверждающие размер прибыли (убытка) контролируемой иностранной компании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пункт 5 статьи 25.15 НК РФ)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финансовая отчетность КИК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составленная в соответствии с личным законом такой компании за финансовый год, или в случае отсутствия финансовой отчетности иные документы, подтверждающие прибыль (убыток) КИК за финансовый год;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аудиторское заключение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финансовой отчетности КИК, если в соответствии с личным законом или учредительными (корпоративными) документами этой КИК установлено обязательное проведение аудита такой финансовой отчетности или аудит осуществляется иностранной организацией добровольно.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Налоговая ответственность за непредставление в установленный срок документов, подтверждающих размер прибыли (убытка) контролируемой иностранной компании, влечет взыскание штрафа с контролирующего лица в размере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500 000 рублей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(пункт 1.1 статьи 126 Кодекса).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86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2626</TotalTime>
  <Words>338</Words>
  <Application>Microsoft Office PowerPoint</Application>
  <PresentationFormat>Экран (4:3)</PresentationFormat>
  <Paragraphs>77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5_Present_FNS2012_A4</vt:lpstr>
      <vt:lpstr>«Контролируемые иностранные компании  и контролирующие лица»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 В случае возникновения вопросов просьба обращаться по телефонам 8(39031) 3-60-02, доб . 2804.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Зубарев Андрей Николаевич</dc:creator>
  <cp:lastModifiedBy>Кондратьева Надежда Николаевна</cp:lastModifiedBy>
  <cp:revision>345</cp:revision>
  <dcterms:created xsi:type="dcterms:W3CDTF">2021-01-29T06:36:21Z</dcterms:created>
  <dcterms:modified xsi:type="dcterms:W3CDTF">2025-01-14T04:11:44Z</dcterms:modified>
</cp:coreProperties>
</file>