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4">
  <p:sldMasterIdLst>
    <p:sldMasterId id="2147483663" r:id="rId1"/>
  </p:sldMasterIdLst>
  <p:notesMasterIdLst>
    <p:notesMasterId r:id="rId16"/>
  </p:notesMasterIdLst>
  <p:handoutMasterIdLst>
    <p:handoutMasterId r:id="rId17"/>
  </p:handoutMasterIdLst>
  <p:sldIdLst>
    <p:sldId id="582" r:id="rId2"/>
    <p:sldId id="640" r:id="rId3"/>
    <p:sldId id="626" r:id="rId4"/>
    <p:sldId id="634" r:id="rId5"/>
    <p:sldId id="639" r:id="rId6"/>
    <p:sldId id="633" r:id="rId7"/>
    <p:sldId id="607" r:id="rId8"/>
    <p:sldId id="623" r:id="rId9"/>
    <p:sldId id="627" r:id="rId10"/>
    <p:sldId id="641" r:id="rId11"/>
    <p:sldId id="636" r:id="rId12"/>
    <p:sldId id="637" r:id="rId13"/>
    <p:sldId id="638" r:id="rId14"/>
    <p:sldId id="612" r:id="rId15"/>
  </p:sldIdLst>
  <p:sldSz cx="10693400" cy="7561263"/>
  <p:notesSz cx="6808788" cy="9929813"/>
  <p:defaultTextStyle>
    <a:defPPr>
      <a:defRPr lang="ru-RU"/>
    </a:defPPr>
    <a:lvl1pPr marL="0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344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688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032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376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6719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064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49408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0751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1D8050C9-833E-4D19-B821-47BA574DBA6A}">
          <p14:sldIdLst>
            <p14:sldId id="582"/>
            <p14:sldId id="640"/>
            <p14:sldId id="626"/>
            <p14:sldId id="634"/>
            <p14:sldId id="639"/>
            <p14:sldId id="633"/>
            <p14:sldId id="607"/>
            <p14:sldId id="623"/>
            <p14:sldId id="627"/>
            <p14:sldId id="641"/>
            <p14:sldId id="636"/>
            <p14:sldId id="637"/>
            <p14:sldId id="638"/>
            <p14:sldId id="612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382">
          <p15:clr>
            <a:srgbClr val="A4A3A4"/>
          </p15:clr>
        </p15:guide>
        <p15:guide id="2" orient="horz" pos="1116">
          <p15:clr>
            <a:srgbClr val="A4A3A4"/>
          </p15:clr>
        </p15:guide>
        <p15:guide id="3" orient="horz" pos="348">
          <p15:clr>
            <a:srgbClr val="A4A3A4"/>
          </p15:clr>
        </p15:guide>
        <p15:guide id="4" orient="horz" pos="4470">
          <p15:clr>
            <a:srgbClr val="A4A3A4"/>
          </p15:clr>
        </p15:guide>
        <p15:guide id="5" pos="3368">
          <p15:clr>
            <a:srgbClr val="A4A3A4"/>
          </p15:clr>
        </p15:guide>
        <p15:guide id="6" pos="828">
          <p15:clr>
            <a:srgbClr val="A4A3A4"/>
          </p15:clr>
        </p15:guide>
        <p15:guide id="7" pos="1824">
          <p15:clr>
            <a:srgbClr val="A4A3A4"/>
          </p15:clr>
        </p15:guide>
        <p15:guide id="8" pos="6011">
          <p15:clr>
            <a:srgbClr val="A4A3A4"/>
          </p15:clr>
        </p15:guide>
        <p15:guide id="9" pos="6457">
          <p15:clr>
            <a:srgbClr val="A4A3A4"/>
          </p15:clr>
        </p15:guide>
        <p15:guide id="10" pos="60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8" userDrawn="1">
          <p15:clr>
            <a:srgbClr val="A4A3A4"/>
          </p15:clr>
        </p15:guide>
        <p15:guide id="2" pos="211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30EC"/>
    <a:srgbClr val="21115B"/>
    <a:srgbClr val="28285E"/>
    <a:srgbClr val="480000"/>
    <a:srgbClr val="D0D8E8"/>
    <a:srgbClr val="A8ADB7"/>
    <a:srgbClr val="E9EDF4"/>
    <a:srgbClr val="FF9999"/>
    <a:srgbClr val="FF5050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26" autoAdjust="0"/>
    <p:restoredTop sz="94737" autoAdjust="0"/>
  </p:normalViewPr>
  <p:slideViewPr>
    <p:cSldViewPr showGuides="1">
      <p:cViewPr>
        <p:scale>
          <a:sx n="75" d="100"/>
          <a:sy n="75" d="100"/>
        </p:scale>
        <p:origin x="-2466" y="-702"/>
      </p:cViewPr>
      <p:guideLst>
        <p:guide orient="horz" pos="2382"/>
        <p:guide orient="horz" pos="1116"/>
        <p:guide orient="horz" pos="348"/>
        <p:guide orient="horz" pos="4470"/>
        <p:guide pos="3368"/>
        <p:guide pos="828"/>
        <p:guide pos="1824"/>
        <p:guide pos="6011"/>
        <p:guide pos="6457"/>
        <p:guide pos="606"/>
      </p:guideLst>
    </p:cSldViewPr>
  </p:slideViewPr>
  <p:outlineViewPr>
    <p:cViewPr>
      <p:scale>
        <a:sx n="33" d="100"/>
        <a:sy n="33" d="100"/>
      </p:scale>
      <p:origin x="0" y="2028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3138" y="-108"/>
      </p:cViewPr>
      <p:guideLst>
        <p:guide orient="horz" pos="3128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51217" cy="496491"/>
          </a:xfrm>
          <a:prstGeom prst="rect">
            <a:avLst/>
          </a:prstGeom>
        </p:spPr>
        <p:txBody>
          <a:bodyPr vert="horz" lIns="91797" tIns="45898" rIns="91797" bIns="458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5981" y="1"/>
            <a:ext cx="2951217" cy="496491"/>
          </a:xfrm>
          <a:prstGeom prst="rect">
            <a:avLst/>
          </a:prstGeom>
        </p:spPr>
        <p:txBody>
          <a:bodyPr vert="horz" lIns="91797" tIns="45898" rIns="91797" bIns="45898" rtlCol="0"/>
          <a:lstStyle>
            <a:lvl1pPr algn="r">
              <a:defRPr sz="1200"/>
            </a:lvl1pPr>
          </a:lstStyle>
          <a:p>
            <a:fld id="{099D59FA-7F36-4028-BF6D-E71658C5A90B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1726"/>
            <a:ext cx="2951217" cy="496491"/>
          </a:xfrm>
          <a:prstGeom prst="rect">
            <a:avLst/>
          </a:prstGeom>
        </p:spPr>
        <p:txBody>
          <a:bodyPr vert="horz" lIns="91797" tIns="45898" rIns="91797" bIns="458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5981" y="9431726"/>
            <a:ext cx="2951217" cy="496491"/>
          </a:xfrm>
          <a:prstGeom prst="rect">
            <a:avLst/>
          </a:prstGeom>
        </p:spPr>
        <p:txBody>
          <a:bodyPr vert="horz" lIns="91797" tIns="45898" rIns="91797" bIns="45898" rtlCol="0" anchor="b"/>
          <a:lstStyle>
            <a:lvl1pPr algn="r">
              <a:defRPr sz="1200"/>
            </a:lvl1pPr>
          </a:lstStyle>
          <a:p>
            <a:fld id="{B04CB218-8A98-4A4B-B575-B1D2737CF1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9013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0" y="15"/>
            <a:ext cx="2950477" cy="496491"/>
          </a:xfrm>
          <a:prstGeom prst="rect">
            <a:avLst/>
          </a:prstGeom>
        </p:spPr>
        <p:txBody>
          <a:bodyPr vert="horz" lIns="92166" tIns="46083" rIns="92166" bIns="46083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49" y="15"/>
            <a:ext cx="2950477" cy="496491"/>
          </a:xfrm>
          <a:prstGeom prst="rect">
            <a:avLst/>
          </a:prstGeom>
        </p:spPr>
        <p:txBody>
          <a:bodyPr vert="horz" lIns="92166" tIns="46083" rIns="92166" bIns="46083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15.01.2025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69938" y="746125"/>
            <a:ext cx="5268912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66" tIns="46083" rIns="92166" bIns="46083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2" y="4716676"/>
            <a:ext cx="5447030" cy="4468416"/>
          </a:xfrm>
          <a:prstGeom prst="rect">
            <a:avLst/>
          </a:prstGeom>
        </p:spPr>
        <p:txBody>
          <a:bodyPr vert="horz" lIns="92166" tIns="46083" rIns="92166" bIns="46083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0" y="9431613"/>
            <a:ext cx="2950477" cy="496491"/>
          </a:xfrm>
          <a:prstGeom prst="rect">
            <a:avLst/>
          </a:prstGeom>
        </p:spPr>
        <p:txBody>
          <a:bodyPr vert="horz" lIns="92166" tIns="46083" rIns="92166" bIns="46083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49" y="9431613"/>
            <a:ext cx="2950477" cy="496491"/>
          </a:xfrm>
          <a:prstGeom prst="rect">
            <a:avLst/>
          </a:prstGeom>
        </p:spPr>
        <p:txBody>
          <a:bodyPr vert="horz" lIns="92166" tIns="46083" rIns="92166" bIns="46083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3256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1344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2688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4032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5376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6719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8064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49408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0751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AF5B9-CC1E-4A3E-B04F-728BB30B0B5D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0948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AF5B9-CC1E-4A3E-B04F-728BB30B0B5D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0948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AF5B9-CC1E-4A3E-B04F-728BB30B0B5D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0948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8" y="1574"/>
            <a:ext cx="10691812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802005" y="3708625"/>
            <a:ext cx="9089390" cy="1620771"/>
          </a:xfrm>
        </p:spPr>
        <p:txBody>
          <a:bodyPr>
            <a:normAutofit/>
          </a:bodyPr>
          <a:lstStyle>
            <a:lvl1pPr>
              <a:defRPr sz="5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604010" y="5364807"/>
            <a:ext cx="7485380" cy="1932323"/>
          </a:xfrm>
        </p:spPr>
        <p:txBody>
          <a:bodyPr>
            <a:normAutofit/>
          </a:bodyPr>
          <a:lstStyle>
            <a:lvl1pPr marL="0" indent="0" algn="ctr"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 marL="5213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0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5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67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8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494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07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05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344" indent="0">
              <a:buNone/>
              <a:defRPr sz="3200"/>
            </a:lvl2pPr>
            <a:lvl3pPr marL="1042688" indent="0">
              <a:buNone/>
              <a:defRPr sz="2700"/>
            </a:lvl3pPr>
            <a:lvl4pPr marL="1564032" indent="0">
              <a:buNone/>
              <a:defRPr sz="2300"/>
            </a:lvl4pPr>
            <a:lvl5pPr marL="2085376" indent="0">
              <a:buNone/>
              <a:defRPr sz="2300"/>
            </a:lvl5pPr>
            <a:lvl6pPr marL="2606719" indent="0">
              <a:buNone/>
              <a:defRPr sz="2300"/>
            </a:lvl6pPr>
            <a:lvl7pPr marL="3128064" indent="0">
              <a:buNone/>
              <a:defRPr sz="2300"/>
            </a:lvl7pPr>
            <a:lvl8pPr marL="3649408" indent="0">
              <a:buNone/>
              <a:defRPr sz="2300"/>
            </a:lvl8pPr>
            <a:lvl9pPr marL="4170751" indent="0">
              <a:buNone/>
              <a:defRPr sz="2300"/>
            </a:lvl9pPr>
          </a:lstStyle>
          <a:p>
            <a:r>
              <a:rPr lang="ru-RU" dirty="0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344" indent="0">
              <a:buNone/>
              <a:defRPr sz="1400"/>
            </a:lvl2pPr>
            <a:lvl3pPr marL="1042688" indent="0">
              <a:buNone/>
              <a:defRPr sz="1100"/>
            </a:lvl3pPr>
            <a:lvl4pPr marL="1564032" indent="0">
              <a:buNone/>
              <a:defRPr sz="1000"/>
            </a:lvl4pPr>
            <a:lvl5pPr marL="2085376" indent="0">
              <a:buNone/>
              <a:defRPr sz="1000"/>
            </a:lvl5pPr>
            <a:lvl6pPr marL="2606719" indent="0">
              <a:buNone/>
              <a:defRPr sz="1000"/>
            </a:lvl6pPr>
            <a:lvl7pPr marL="3128064" indent="0">
              <a:buNone/>
              <a:defRPr sz="1000"/>
            </a:lvl7pPr>
            <a:lvl8pPr marL="3649408" indent="0">
              <a:buNone/>
              <a:defRPr sz="1000"/>
            </a:lvl8pPr>
            <a:lvl9pPr marL="4170751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38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8185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5214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9" y="211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8" y="1771652"/>
            <a:ext cx="8561139" cy="5324475"/>
          </a:xfrm>
        </p:spPr>
        <p:txBody>
          <a:bodyPr/>
          <a:lstStyle>
            <a:lvl1pPr marL="363410" indent="0">
              <a:buFontTx/>
              <a:buNone/>
              <a:defRPr b="1">
                <a:latin typeface="+mj-lt"/>
              </a:defRPr>
            </a:lvl1pPr>
            <a:lvl2pPr marL="360235" indent="3175">
              <a:defRPr>
                <a:latin typeface="+mj-lt"/>
              </a:defRPr>
            </a:lvl2pPr>
            <a:lvl3pPr marL="628428" indent="-260258">
              <a:tabLst/>
              <a:defRPr>
                <a:latin typeface="+mj-lt"/>
              </a:defRPr>
            </a:lvl3pPr>
            <a:lvl4pPr marL="0" indent="360235">
              <a:lnSpc>
                <a:spcPts val="1800"/>
              </a:lnSpc>
              <a:spcBef>
                <a:spcPts val="400"/>
              </a:spcBef>
              <a:defRPr>
                <a:latin typeface="+mj-lt"/>
              </a:defRPr>
            </a:lvl4pPr>
            <a:lvl5pPr>
              <a:lnSpc>
                <a:spcPts val="1800"/>
              </a:lnSpc>
              <a:spcBef>
                <a:spcPts val="400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6930876" y="5652841"/>
            <a:ext cx="1080120" cy="415498"/>
          </a:xfrm>
          <a:prstGeom prst="rect">
            <a:avLst/>
          </a:prstGeom>
          <a:noFill/>
        </p:spPr>
        <p:txBody>
          <a:bodyPr wrap="square" lIns="91408" tIns="45704" rIns="91408" bIns="45704" rtlCol="0">
            <a:noAutofit/>
          </a:bodyPr>
          <a:lstStyle/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962026" y="552454"/>
            <a:ext cx="8580438" cy="1219199"/>
          </a:xfrm>
        </p:spPr>
        <p:txBody>
          <a:bodyPr/>
          <a:lstStyle>
            <a:lvl1pPr marL="0" marR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9166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2" y="52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8" y="1771652"/>
            <a:ext cx="8561139" cy="5324475"/>
          </a:xfrm>
        </p:spPr>
        <p:txBody>
          <a:bodyPr/>
          <a:lstStyle>
            <a:lvl1pPr marL="363410" indent="0">
              <a:buFontTx/>
              <a:buNone/>
              <a:defRPr b="1">
                <a:latin typeface="+mj-lt"/>
              </a:defRPr>
            </a:lvl1pPr>
            <a:lvl2pPr marL="363410" indent="0">
              <a:defRPr>
                <a:latin typeface="+mj-lt"/>
              </a:defRPr>
            </a:lvl2pPr>
            <a:lvl3pPr marL="628428" indent="-260258">
              <a:defRPr>
                <a:latin typeface="+mj-lt"/>
              </a:defRPr>
            </a:lvl3pPr>
            <a:lvl4pPr marL="0" indent="360235">
              <a:defRPr>
                <a:latin typeface="+mj-lt"/>
              </a:defRPr>
            </a:lvl4pPr>
            <a:lvl5pPr marL="1434593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961197" y="552454"/>
            <a:ext cx="8581268" cy="1219199"/>
          </a:xfrm>
        </p:spPr>
        <p:txBody>
          <a:bodyPr/>
          <a:lstStyle>
            <a:lvl1pPr marL="0" marR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027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2" y="2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8" y="1116335"/>
            <a:ext cx="8561139" cy="223224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8" y="3781425"/>
            <a:ext cx="8561139" cy="3314700"/>
          </a:xfrm>
        </p:spPr>
        <p:txBody>
          <a:bodyPr anchor="t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3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6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0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53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671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80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494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07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210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9" y="2110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62026" y="1771650"/>
            <a:ext cx="4234282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9960" y="1771650"/>
            <a:ext cx="4262505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252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0"/>
            <a:ext cx="9196705" cy="12192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7" y="1771650"/>
            <a:ext cx="4297419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344" indent="0">
              <a:buNone/>
              <a:defRPr sz="2300" b="1"/>
            </a:lvl2pPr>
            <a:lvl3pPr marL="1042688" indent="0">
              <a:buNone/>
              <a:defRPr sz="2100" b="1"/>
            </a:lvl3pPr>
            <a:lvl4pPr marL="1564032" indent="0">
              <a:buNone/>
              <a:defRPr sz="1800" b="1"/>
            </a:lvl4pPr>
            <a:lvl5pPr marL="2085376" indent="0">
              <a:buNone/>
              <a:defRPr sz="1800" b="1"/>
            </a:lvl5pPr>
            <a:lvl6pPr marL="2606719" indent="0">
              <a:buNone/>
              <a:defRPr sz="1800" b="1"/>
            </a:lvl6pPr>
            <a:lvl7pPr marL="3128064" indent="0">
              <a:buNone/>
              <a:defRPr sz="1800" b="1"/>
            </a:lvl7pPr>
            <a:lvl8pPr marL="3649408" indent="0">
              <a:buNone/>
              <a:defRPr sz="1800" b="1"/>
            </a:lvl8pPr>
            <a:lvl9pPr marL="4170751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62027" y="2397901"/>
            <a:ext cx="4297419" cy="469822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46703" y="1771650"/>
            <a:ext cx="4195762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344" indent="0">
              <a:buNone/>
              <a:defRPr sz="2300" b="1"/>
            </a:lvl2pPr>
            <a:lvl3pPr marL="1042688" indent="0">
              <a:buNone/>
              <a:defRPr sz="2100" b="1"/>
            </a:lvl3pPr>
            <a:lvl4pPr marL="1564032" indent="0">
              <a:buNone/>
              <a:defRPr sz="1800" b="1"/>
            </a:lvl4pPr>
            <a:lvl5pPr marL="2085376" indent="0">
              <a:buNone/>
              <a:defRPr sz="1800" b="1"/>
            </a:lvl5pPr>
            <a:lvl6pPr marL="2606719" indent="0">
              <a:buNone/>
              <a:defRPr sz="1800" b="1"/>
            </a:lvl6pPr>
            <a:lvl7pPr marL="3128064" indent="0">
              <a:buNone/>
              <a:defRPr sz="1800" b="1"/>
            </a:lvl7pPr>
            <a:lvl8pPr marL="3649408" indent="0">
              <a:buNone/>
              <a:defRPr sz="1800" b="1"/>
            </a:lvl8pPr>
            <a:lvl9pPr marL="4170751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46703" y="2412479"/>
            <a:ext cx="4195762" cy="4683646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661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9" y="2110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9196705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6174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578975" y="6474804"/>
            <a:ext cx="663576" cy="720080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>
            <a:lvl1pPr algn="ctr">
              <a:defRPr sz="2700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998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3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3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344" indent="0">
              <a:buNone/>
              <a:defRPr sz="1400"/>
            </a:lvl2pPr>
            <a:lvl3pPr marL="1042688" indent="0">
              <a:buNone/>
              <a:defRPr sz="1100"/>
            </a:lvl3pPr>
            <a:lvl4pPr marL="1564032" indent="0">
              <a:buNone/>
              <a:defRPr sz="1000"/>
            </a:lvl4pPr>
            <a:lvl5pPr marL="2085376" indent="0">
              <a:buNone/>
              <a:defRPr sz="1000"/>
            </a:lvl5pPr>
            <a:lvl6pPr marL="2606719" indent="0">
              <a:buNone/>
              <a:defRPr sz="1000"/>
            </a:lvl6pPr>
            <a:lvl7pPr marL="3128064" indent="0">
              <a:buNone/>
              <a:defRPr sz="1000"/>
            </a:lvl7pPr>
            <a:lvl8pPr marL="3649408" indent="0">
              <a:buNone/>
              <a:defRPr sz="1000"/>
            </a:lvl8pPr>
            <a:lvl9pPr marL="4170751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789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4214" y="540273"/>
            <a:ext cx="8588251" cy="1224136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4214" y="1764295"/>
            <a:ext cx="8588251" cy="5331830"/>
          </a:xfrm>
          <a:prstGeom prst="rect">
            <a:avLst/>
          </a:prstGeom>
        </p:spPr>
        <p:txBody>
          <a:bodyPr vert="horz" lIns="104269" tIns="52135" rIns="104269" bIns="52135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1" y="7008173"/>
            <a:ext cx="2495127" cy="402567"/>
          </a:xfrm>
          <a:prstGeom prst="rect">
            <a:avLst/>
          </a:prstGeom>
        </p:spPr>
        <p:txBody>
          <a:bodyPr vert="horz" lIns="104269" tIns="52135" rIns="104269" bIns="52135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81" y="7008173"/>
            <a:ext cx="3386243" cy="402567"/>
          </a:xfrm>
          <a:prstGeom prst="rect">
            <a:avLst/>
          </a:prstGeom>
        </p:spPr>
        <p:txBody>
          <a:bodyPr vert="horz" lIns="104269" tIns="52135" rIns="104269" bIns="52135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734552" y="6660951"/>
            <a:ext cx="724718" cy="696626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>
            <a:lvl1pPr algn="ctr">
              <a:lnSpc>
                <a:spcPts val="2400"/>
              </a:lnSpc>
              <a:defRPr sz="2700">
                <a:solidFill>
                  <a:schemeClr val="bg1"/>
                </a:solidFill>
              </a:defRPr>
            </a:lvl1pPr>
          </a:lstStyle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931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hf hdr="0" ftr="0" dt="0"/>
  <p:txStyles>
    <p:titleStyle>
      <a:lvl1pPr algn="l" defTabSz="1042688" rtl="0" eaLnBrk="1" latinLnBrk="0" hangingPunct="1">
        <a:lnSpc>
          <a:spcPts val="5198"/>
        </a:lnSpc>
        <a:spcBef>
          <a:spcPct val="0"/>
        </a:spcBef>
        <a:buNone/>
        <a:defRPr sz="42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363410" indent="0" algn="l" defTabSz="1042688" rtl="0" eaLnBrk="1" latinLnBrk="0" hangingPunct="1">
        <a:spcBef>
          <a:spcPct val="20000"/>
        </a:spcBef>
        <a:buFont typeface="+mj-lt"/>
        <a:buNone/>
        <a:defRPr sz="37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363410" indent="0" algn="l" defTabSz="1042688" rtl="0" eaLnBrk="1" latinLnBrk="0" hangingPunct="1">
        <a:spcBef>
          <a:spcPct val="20000"/>
        </a:spcBef>
        <a:buFont typeface="Arial" pitchFamily="34" charset="0"/>
        <a:buNone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712537" indent="-260258" algn="l" defTabSz="1042688" rtl="0" eaLnBrk="1" latinLnBrk="0" hangingPunct="1">
        <a:spcBef>
          <a:spcPct val="20000"/>
        </a:spcBef>
        <a:buFont typeface="Arial" pitchFamily="34" charset="0"/>
        <a:buChar char="•"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360235" algn="just" defTabSz="1042688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tabLst/>
        <a:defRPr sz="16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434593" indent="0" algn="l" defTabSz="1042688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defRPr sz="14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867392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8735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080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1424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344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688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032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376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6719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064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9408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0751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login.consultant.ru/link/?req=doc&amp;base=LAW&amp;n=471306" TargetMode="External"/><Relationship Id="rId2" Type="http://schemas.openxmlformats.org/officeDocument/2006/relationships/hyperlink" Target="mailto:&#1041;&#1057;-4-11/15922@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login.consultant.ru/link/?req=doc&amp;base=LAW&amp;n=469334&amp;dst=509" TargetMode="External"/><Relationship Id="rId2" Type="http://schemas.openxmlformats.org/officeDocument/2006/relationships/hyperlink" Target="https://login.consultant.ru/link/?req=doc&amp;base=LAW&amp;n=469334&amp;dst=39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login.consultant.ru/link/?req=doc&amp;base=LAW&amp;n=469334&amp;dst=49" TargetMode="External"/><Relationship Id="rId4" Type="http://schemas.openxmlformats.org/officeDocument/2006/relationships/hyperlink" Target="https://login.consultant.ru/link/?req=doc&amp;base=LAW&amp;n=469334&amp;dst=44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login.consultant.ru/link/?req=doc&amp;base=LAW&amp;n=469334&amp;dst=77" TargetMode="External"/><Relationship Id="rId2" Type="http://schemas.openxmlformats.org/officeDocument/2006/relationships/hyperlink" Target="https://login.consultant.ru/link/?req=doc&amp;base=LAW&amp;n=469334&amp;dst=7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ogin.consultant.ru/link/?req=doc&amp;base=LAW&amp;n=469334&amp;dst=107" TargetMode="External"/><Relationship Id="rId5" Type="http://schemas.openxmlformats.org/officeDocument/2006/relationships/hyperlink" Target="https://login.consultant.ru/link/?req=doc&amp;base=LAW&amp;n=469334&amp;dst=94" TargetMode="External"/><Relationship Id="rId4" Type="http://schemas.openxmlformats.org/officeDocument/2006/relationships/hyperlink" Target="https://login.consultant.ru/link/?req=doc&amp;base=LAW&amp;n=469334&amp;dst=86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login.consultant.ru/link/?req=doc&amp;base=LAW&amp;n=469334&amp;dst=71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ogin.consultant.ru/link/?req=doc&amp;base=LAW&amp;n=466890&amp;dst=26106" TargetMode="External"/><Relationship Id="rId2" Type="http://schemas.openxmlformats.org/officeDocument/2006/relationships/hyperlink" Target="https://login.consultant.ru/link/?req=doc&amp;base=LAW&amp;n=466890&amp;dst=19911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login.consultant.ru/link/?req=doc&amp;base=LAW&amp;n=466890&amp;dst=26084" TargetMode="External"/><Relationship Id="rId4" Type="http://schemas.openxmlformats.org/officeDocument/2006/relationships/hyperlink" Target="https://login.consultant.ru/link/?req=doc&amp;base=LAW&amp;n=466890&amp;dst=26081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2800" u="sng" dirty="0" smtClean="0"/>
              <a:t/>
            </a:r>
            <a:br>
              <a:rPr lang="ru-RU" sz="2800" u="sng" dirty="0" smtClean="0"/>
            </a:br>
            <a:r>
              <a:rPr lang="ru-RU" sz="2800" u="sng" dirty="0" smtClean="0"/>
              <a:t>Об </a:t>
            </a:r>
            <a:r>
              <a:rPr lang="ru-RU" sz="2800" u="sng" dirty="0"/>
              <a:t>изменениях, </a:t>
            </a:r>
            <a:r>
              <a:rPr lang="ru-RU" sz="2800" u="sng" dirty="0" smtClean="0"/>
              <a:t>вступающих </a:t>
            </a:r>
            <a:r>
              <a:rPr lang="ru-RU" sz="2800" u="sng" dirty="0"/>
              <a:t>в силу с </a:t>
            </a:r>
            <a:r>
              <a:rPr lang="ru-RU" sz="2800" u="sng" dirty="0" smtClean="0"/>
              <a:t>01.01.2025 </a:t>
            </a:r>
            <a:br>
              <a:rPr lang="ru-RU" sz="2800" u="sng" dirty="0" smtClean="0"/>
            </a:br>
            <a:r>
              <a:rPr lang="ru-RU" sz="2800" u="sng" dirty="0" smtClean="0"/>
              <a:t>по Налогу на доходы физических лиц, </a:t>
            </a:r>
            <a:r>
              <a:rPr lang="ru-RU" sz="2800" u="sng" dirty="0"/>
              <a:t>уплачиваемому налоговыми </a:t>
            </a:r>
            <a:r>
              <a:rPr lang="ru-RU" sz="2800" u="sng" dirty="0" smtClean="0"/>
              <a:t>агентами (НДФЛ) </a:t>
            </a:r>
            <a:r>
              <a:rPr lang="ru-RU" sz="2800" u="sng" dirty="0"/>
              <a:t/>
            </a:r>
            <a:br>
              <a:rPr lang="ru-RU" sz="2800" u="sng" dirty="0"/>
            </a:br>
            <a:r>
              <a:rPr lang="ru-RU" sz="2800" u="sng" dirty="0"/>
              <a:t>Представление </a:t>
            </a:r>
            <a:r>
              <a:rPr lang="ru-RU" sz="2800" u="sng" dirty="0" smtClean="0"/>
              <a:t>Расчета 6-НДФЛ  </a:t>
            </a:r>
            <a:r>
              <a:rPr lang="ru-RU" sz="2800" u="sng" dirty="0"/>
              <a:t>за 2024 </a:t>
            </a:r>
            <a:r>
              <a:rPr lang="ru-RU" sz="2800" u="sng" dirty="0" smtClean="0"/>
              <a:t>год, сроки </a:t>
            </a:r>
            <a:r>
              <a:rPr lang="ru-RU" sz="2800" u="sng" dirty="0"/>
              <a:t>и периодичность представления налоговой отчетности </a:t>
            </a:r>
            <a:r>
              <a:rPr lang="ru-RU" sz="2800" u="sng" dirty="0" smtClean="0"/>
              <a:t>(Уведомлений</a:t>
            </a:r>
            <a:r>
              <a:rPr lang="ru-RU" sz="2800" u="sng" dirty="0"/>
              <a:t>, </a:t>
            </a:r>
            <a:r>
              <a:rPr lang="ru-RU" sz="2800" u="sng" dirty="0" smtClean="0"/>
              <a:t>Расчета 6-НДФЛ).</a:t>
            </a:r>
            <a:r>
              <a:rPr lang="ru-RU" sz="2800" u="sng" dirty="0"/>
              <a:t/>
            </a:r>
            <a:br>
              <a:rPr lang="ru-RU" sz="2800" u="sng" dirty="0"/>
            </a:br>
            <a:r>
              <a:rPr lang="ru-RU" sz="2800" dirty="0"/>
              <a:t/>
            </a:r>
            <a:br>
              <a:rPr lang="ru-RU" sz="2800" dirty="0"/>
            </a:br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endPara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Горева Наталья Валерьевна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l">
              <a:spcBef>
                <a:spcPts val="0"/>
              </a:spcBef>
            </a:pP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главный государственный налоговый инспектор отдела камерального контроля НДФЛ и СВ </a:t>
            </a:r>
          </a:p>
          <a:p>
            <a:pPr algn="l">
              <a:spcBef>
                <a:spcPts val="0"/>
              </a:spcBef>
            </a:pP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Федеральной налоговой службы по Республике Хакасия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71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62028" y="1764407"/>
            <a:ext cx="8561139" cy="4968552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Начиная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1 квартала 2024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Расчет по форме 6-НДФЛ предоставляется по  форме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утвержденной Приказом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ФНС России 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19.09.2023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ЕД-7-11/649@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(с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изменениями от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09.01.2024 Приказ № ЕД-7-11/1@) .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Расчет по форме 6 НДФЛ за 12 месяцев 2024 необходимо представить  с приложением Справок о доходах физических лиц (до включения в состав Расчета справка называлась  форма 2-НДФЛ).</a:t>
            </a:r>
          </a:p>
          <a:p>
            <a:pPr algn="just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12 месяцев 2024 года срок предоставления Расчета по форме 6-НДФЛ не позднее 25.02.2025.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Приказ ФНС России от 10.09.2015 № ММВ-7-11/387@  (ред. от 18.10.2024)  «Об утверждении кодов видов доходов и вычетов»</a:t>
            </a:r>
          </a:p>
          <a:p>
            <a:pPr algn="just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Контрольные соотношения показателей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Расчета по форме 6-НДФЛ доведены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письмами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ФНС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Росии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 20.12.2023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БС-4-11/15922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@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 28.02.2024 №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БС-4-11/2234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@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от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05.04.2024 №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БС-4-11/4009@.</a:t>
            </a:r>
          </a:p>
          <a:p>
            <a:pPr algn="just"/>
            <a:endParaRPr lang="ru-RU" sz="2000" dirty="0"/>
          </a:p>
          <a:p>
            <a:pPr algn="just"/>
            <a:endParaRPr lang="ru-RU" sz="2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6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dirty="0"/>
              <a:t/>
            </a:r>
            <a:br>
              <a:rPr lang="ru-RU" sz="2800" dirty="0"/>
            </a:br>
            <a:r>
              <a:rPr lang="ru-RU" sz="3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орядок  </a:t>
            </a:r>
            <a:r>
              <a:rPr lang="ru-RU" sz="3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заполнения и 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предоставления  Расчета по форме 6-НДФЛ за 2024 год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10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120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62028" y="1548382"/>
            <a:ext cx="8561139" cy="5547745"/>
          </a:xfrm>
        </p:spPr>
        <p:txBody>
          <a:bodyPr>
            <a:noAutofit/>
          </a:bodyPr>
          <a:lstStyle/>
          <a:p>
            <a:pPr algn="just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Доход не соответствует отчетному периоду</a:t>
            </a:r>
          </a:p>
          <a:p>
            <a:pPr algn="just"/>
            <a:r>
              <a:rPr lang="ru-RU" sz="17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Сумма дохода за отчетный период, выплаченная в следующем периоде   должна отражаться в Расчете и в Справке того периода, когда фактически произведена выплата (Например: заработная плата за сентябрь 2024, выплаченная  5 октября 2024, подлежит отражению в Расчете за 12 месяцев 2024 по  1 сроку уплаты (код строки 021)  и в Справке  о доходах за 2024 год отражена как доход за октябрь 2024).</a:t>
            </a:r>
          </a:p>
          <a:p>
            <a:pPr algn="just"/>
            <a:r>
              <a:rPr lang="ru-RU" sz="17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Фактическая дата выплаты ЗП = дата исчисления НДФЛ = дата удержания НДФЛ, далее от этой даты зависит заполнение строк 021-026 (Раздел 1 Расчета 6-НДФЛ)</a:t>
            </a:r>
          </a:p>
          <a:p>
            <a:pPr algn="just"/>
            <a:r>
              <a:rPr lang="ru-RU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Неправильно отражен налог по срокам перечисления</a:t>
            </a:r>
          </a:p>
          <a:p>
            <a:pPr algn="just"/>
            <a:r>
              <a:rPr lang="ru-RU" sz="17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7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разделе 1</a:t>
            </a:r>
            <a:r>
              <a:rPr lang="ru-RU" sz="17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расчета отражаются суммы НДФЛ, ПОДЛЕЖАЩИЕ перечислению, независимо перечислены они в бюджет или нет.</a:t>
            </a:r>
          </a:p>
          <a:p>
            <a:pPr algn="just"/>
            <a:r>
              <a:rPr lang="ru-RU" sz="17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Эти данные переносятся начислениями в карточку по НДФЛ и формируют налоговую обязанность на ЕНС.  	</a:t>
            </a:r>
          </a:p>
          <a:p>
            <a:pPr algn="just"/>
            <a:r>
              <a:rPr lang="ru-RU" sz="17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Строка </a:t>
            </a:r>
            <a:r>
              <a:rPr lang="ru-RU" sz="1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020</a:t>
            </a:r>
            <a:r>
              <a:rPr lang="ru-RU" sz="1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7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это общая сумма </a:t>
            </a:r>
            <a:r>
              <a:rPr lang="ru-RU" sz="1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налога, подлежащая перечислению нарастающим </a:t>
            </a:r>
            <a:r>
              <a:rPr lang="ru-RU" sz="17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итогом с начала года. </a:t>
            </a:r>
            <a:r>
              <a:rPr lang="ru-RU" sz="1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Аналогично заполняется строка 030.</a:t>
            </a:r>
            <a:endParaRPr lang="ru-RU" sz="17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7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Строки 021</a:t>
            </a:r>
            <a:r>
              <a:rPr lang="ru-RU" sz="17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7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026</a:t>
            </a:r>
            <a:r>
              <a:rPr lang="ru-RU" sz="17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нужно заполнить суммами налога, удержанного по срокам  ОТЧЕТНОГО КВАРТАЛА</a:t>
            </a:r>
            <a:r>
              <a:rPr lang="ru-RU" sz="1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7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Аналогично </a:t>
            </a:r>
            <a:r>
              <a:rPr lang="ru-RU" sz="1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заполняются строки 031-036.</a:t>
            </a:r>
            <a:endParaRPr lang="ru-RU" sz="17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7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Разделе 1  Сумма налога, подлежащая перечислению (значения строк </a:t>
            </a:r>
            <a:r>
              <a:rPr lang="ru-RU" sz="1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020-026)  </a:t>
            </a:r>
            <a:r>
              <a:rPr lang="ru-RU" sz="17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подлежит  уменьшению  на  сумму возвращенного налога (значения строк  </a:t>
            </a:r>
            <a:r>
              <a:rPr lang="ru-RU" sz="1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030-036).</a:t>
            </a:r>
            <a:endParaRPr lang="ru-RU" sz="17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7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. </a:t>
            </a:r>
            <a:endParaRPr lang="ru-RU" sz="17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2026" y="552454"/>
            <a:ext cx="8580438" cy="707897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Ошибки 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заполнения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Расчета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форме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6-НДФЛ</a:t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11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14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62028" y="1548382"/>
            <a:ext cx="8561139" cy="5547745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Неточности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разделе 2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Расчета по форме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6-НДФЛ</a:t>
            </a:r>
          </a:p>
          <a:p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Раздел 2 заполняется нарастающим итогом с начала года. Ошибки допускают в том, что указывают сумму за отчетный период.</a:t>
            </a:r>
          </a:p>
          <a:p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Сумма зарплаты, отпускных, больничных и т.д., а также НДФЛ с них попадает в следующие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основные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строки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раздела 2:</a:t>
            </a:r>
          </a:p>
          <a:p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строка 110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общее количество физлиц, которым в отчетном периоде начислен облагаемый налогом доход;</a:t>
            </a:r>
          </a:p>
          <a:p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строка 140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общая по всем лицам сумма исчисленного НДФЛ нарастающим итогом;</a:t>
            </a:r>
          </a:p>
          <a:p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строка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160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общая сумма налога удержанная нарастающим итогом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49160" indent="-285750">
              <a:buFontTx/>
              <a:buChar char="-"/>
            </a:pP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строки 161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6"/>
              </a:rPr>
              <a:t>166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НДФЛ по срокам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перечисления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Специальные строки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111,121,141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высококвалифицированным специалистам (ВКС) налоговые агенты заполняют только в отношении иностранных граждан, имеющих особый статус ВКС в соответствии с ФЗ  № 115-ФЗ от 25.07.2002г.</a:t>
            </a:r>
          </a:p>
          <a:p>
            <a:pPr algn="just"/>
            <a:r>
              <a:rPr lang="ru-RU" sz="1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7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2026" y="552454"/>
            <a:ext cx="8580438" cy="707897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Ошибки 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заполнения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Расчета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форме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6-НДФЛ</a:t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12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01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62028" y="1548382"/>
            <a:ext cx="8561139" cy="5547745"/>
          </a:xfrm>
        </p:spPr>
        <p:txBody>
          <a:bodyPr>
            <a:noAutofit/>
          </a:bodyPr>
          <a:lstStyle/>
          <a:p>
            <a:pPr algn="just"/>
            <a:r>
              <a:rPr lang="ru-RU" sz="17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Отражение  неудержанного НДФЛ.</a:t>
            </a:r>
          </a:p>
          <a:p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Разделе 2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строка 170, а также в Разделе 4 «Справка о доходах..», </a:t>
            </a:r>
            <a:r>
              <a:rPr lang="ru-RU" sz="2000" b="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необоснованно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заполнены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данные по сумме неудержанного 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налога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поле 170 и в справке подлежит отражению сумма исчисленного НДФЛ, которую невозможно удержать,  это может быть  доход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натуральной форме или выплата по решению суда, согласно которого сумма налога не выделена, при этом других денежных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выплат указанному лицу не производится.</a:t>
            </a:r>
          </a:p>
          <a:p>
            <a:pPr algn="just"/>
            <a:endParaRPr lang="ru-RU" sz="17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7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2026" y="552454"/>
            <a:ext cx="8580438" cy="707897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Ошибки 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заполнения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Расчета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форме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6-НДФЛ</a:t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13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2061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0196" y="2340471"/>
            <a:ext cx="9196705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400" dirty="0" smtClean="0">
                <a:solidFill>
                  <a:srgbClr val="2111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</a:t>
            </a:r>
            <a:r>
              <a:rPr lang="ru-RU" sz="3400" dirty="0" smtClean="0">
                <a:solidFill>
                  <a:srgbClr val="2111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br>
              <a:rPr lang="ru-RU" sz="3400" dirty="0" smtClean="0">
                <a:solidFill>
                  <a:srgbClr val="2111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400" dirty="0">
                <a:solidFill>
                  <a:srgbClr val="2111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400" dirty="0">
                <a:solidFill>
                  <a:srgbClr val="2111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0" dirty="0">
                <a:solidFill>
                  <a:srgbClr val="2111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700" b="0" dirty="0">
                <a:solidFill>
                  <a:srgbClr val="2111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возникновения вопросов просьба обращаться по </a:t>
            </a:r>
            <a:r>
              <a:rPr lang="ru-RU" sz="2700" b="0" dirty="0" smtClean="0">
                <a:solidFill>
                  <a:srgbClr val="2111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телефонам 8 (3902) 24-84-05, доб. 31-30  </a:t>
            </a:r>
            <a:r>
              <a:rPr lang="ru-RU" sz="3600" u="sng" dirty="0" smtClean="0"/>
              <a:t/>
            </a:r>
            <a:br>
              <a:rPr lang="ru-RU" sz="3600" u="sng" dirty="0" smtClean="0"/>
            </a:br>
            <a:endParaRPr lang="ru-RU" sz="3400" dirty="0">
              <a:solidFill>
                <a:srgbClr val="21115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849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10196" y="1404368"/>
            <a:ext cx="8712971" cy="5691760"/>
          </a:xfrm>
        </p:spPr>
        <p:txBody>
          <a:bodyPr/>
          <a:lstStyle/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По-прежнему налоговая база по НДФЛ определяется отдельно по каждому виду доходов, в отношении которых установлены различные налоговые ставки.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2026" y="1116335"/>
            <a:ext cx="8580438" cy="21602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/>
              <a:t>Налоговые базы по НДФЛ с 2025 года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2</a:t>
            </a:fld>
            <a:endParaRPr lang="ru-RU" dirty="0">
              <a:solidFill>
                <a:prstClr val="white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6841647"/>
              </p:ext>
            </p:extLst>
          </p:nvPr>
        </p:nvGraphicFramePr>
        <p:xfrm>
          <a:off x="666180" y="2484487"/>
          <a:ext cx="9217024" cy="468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8552"/>
                <a:gridCol w="4248472"/>
              </a:tblGrid>
              <a:tr h="1268739">
                <a:tc>
                  <a:txBody>
                    <a:bodyPr/>
                    <a:lstStyle/>
                    <a:p>
                      <a:r>
                        <a:rPr lang="ru-RU" sz="21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 2025 года в совокупность налоговых баз включены (</a:t>
                      </a:r>
                      <a:r>
                        <a:rPr lang="ru-RU" sz="21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2"/>
                        </a:rPr>
                        <a:t>п. 2.1 ст. 210</a:t>
                      </a:r>
                      <a:r>
                        <a:rPr lang="ru-RU" sz="21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НК РФ в новой редакции):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1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 2025 года в совокупность налоговых баз не включаются: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1781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2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доходы в виде выигрышей;</a:t>
                      </a:r>
                    </a:p>
                    <a:p>
                      <a:r>
                        <a:rPr lang="ru-RU" sz="2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-доходы, полученные участниками инвестиционного товарищества;</a:t>
                      </a:r>
                    </a:p>
                    <a:p>
                      <a:r>
                        <a:rPr lang="ru-RU" sz="2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-доходы в виде сумм прибыли контролируемой иностранной компании;</a:t>
                      </a:r>
                    </a:p>
                    <a:p>
                      <a:pPr marL="0" marR="0" indent="0" algn="l" defTabSz="10426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-иные доходы, в отношении которых применяется налоговая ставка, предусмотренная </a:t>
                      </a:r>
                      <a:r>
                        <a:rPr lang="ru-RU" sz="2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3"/>
                        </a:rPr>
                        <a:t>п. 1 ст. 224</a:t>
                      </a:r>
                      <a:r>
                        <a:rPr lang="ru-RU" sz="2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НК РФ (это основная налоговая база: зарплата, отпускные, премии и т.д.).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доходы в виде дивидендов;</a:t>
                      </a:r>
                    </a:p>
                    <a:p>
                      <a:r>
                        <a:rPr lang="ru-RU" sz="2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доходы, облагаемые по ставкам 30% и 35%;</a:t>
                      </a:r>
                    </a:p>
                    <a:p>
                      <a:r>
                        <a:rPr lang="ru-RU" sz="2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доходы от продажи имущества;</a:t>
                      </a:r>
                    </a:p>
                    <a:p>
                      <a:r>
                        <a:rPr lang="ru-RU" sz="2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доходы от продажи долей в организациях и акций, предусмотренные </a:t>
                      </a:r>
                      <a:r>
                        <a:rPr lang="ru-RU" sz="2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4"/>
                        </a:rPr>
                        <a:t>п. 17.2</a:t>
                      </a:r>
                      <a:r>
                        <a:rPr lang="ru-RU" sz="2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5"/>
                        </a:rPr>
                        <a:t>17.2-1 ст. 217</a:t>
                      </a:r>
                      <a:r>
                        <a:rPr lang="ru-RU" sz="2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НК РФ;</a:t>
                      </a:r>
                    </a:p>
                    <a:p>
                      <a:r>
                        <a:rPr lang="ru-RU" sz="2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-доходы в виде процентов по вкладам в банках.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836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62028" y="1764406"/>
            <a:ext cx="8561139" cy="5331721"/>
          </a:xfrm>
        </p:spPr>
        <p:txBody>
          <a:bodyPr>
            <a:noAutofit/>
          </a:bodyPr>
          <a:lstStyle/>
          <a:p>
            <a:pPr algn="just"/>
            <a: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Вводится прогрессивная шкала ставок НДФЛ.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До 2025                                                  С 2025 </a:t>
            </a:r>
            <a:endParaRPr lang="ru-RU" sz="1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2026" y="552454"/>
            <a:ext cx="8580438" cy="851913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Изменения, внесенные Федеральным Законом № 176-ФЗ от 12.07.2024</a:t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3</a:t>
            </a:fld>
            <a:endParaRPr lang="ru-RU" dirty="0">
              <a:solidFill>
                <a:prstClr val="white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8803594"/>
              </p:ext>
            </p:extLst>
          </p:nvPr>
        </p:nvGraphicFramePr>
        <p:xfrm>
          <a:off x="1098228" y="2556495"/>
          <a:ext cx="8856984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0"/>
                <a:gridCol w="5256584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Основные доходы (ЗП, отпускные, премии, больничные, ГПХ, аренда и т.п.)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0426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Основные доходы (ЗП, отпускные, премии, больничные, ГПХ, аренда и т.п.)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1092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– 5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млн.руб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                13%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0 -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2,4 </a:t>
                      </a:r>
                      <a:r>
                        <a:rPr lang="ru-RU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млн.руб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- 13%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1092">
                <a:tc>
                  <a:txBody>
                    <a:bodyPr/>
                    <a:lstStyle/>
                    <a:p>
                      <a:pPr marL="0" indent="0">
                        <a:buFont typeface="Wingdings"/>
                        <a:buNone/>
                      </a:pP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&gt; 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млн.руб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                  15% </a:t>
                      </a:r>
                    </a:p>
                    <a:p>
                      <a:pPr marL="0" indent="0">
                        <a:buFont typeface="Wingdings"/>
                        <a:buNone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(650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т.р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+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15 % с дохода прев 5 млн)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 – 5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млн.руб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- 15% </a:t>
                      </a:r>
                      <a:endParaRPr lang="en-US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(312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т.р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+15% с дохода прев. 2,4 до 5 млн)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1092">
                <a:tc>
                  <a:txBody>
                    <a:bodyPr/>
                    <a:lstStyle/>
                    <a:p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– 20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млн.руб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 - 18% </a:t>
                      </a:r>
                      <a:endParaRPr lang="en-US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(702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т.р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+18% с дохода прев. 5 до 20 млн)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1092"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20 - 50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млн.руб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 - 20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(3 402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т.р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+20% с дохода прев. 20 до 50 млн)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1092"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"/>
                        <a:buNone/>
                      </a:pP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&gt; 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млн.руб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-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22%  </a:t>
                      </a:r>
                      <a:endParaRPr lang="en-US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 typeface="Wingdings"/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(9 402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т.р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+22% с дохода прев. 50 млн)   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15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38188" y="1548383"/>
            <a:ext cx="8784979" cy="5688631"/>
          </a:xfrm>
        </p:spPr>
        <p:txBody>
          <a:bodyPr>
            <a:noAutofit/>
          </a:bodyPr>
          <a:lstStyle/>
          <a:p>
            <a:pPr algn="just"/>
            <a: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Повышенная ставка применяется не ко всему доходу, а только к сумме выше порога. То есть с повышением дохода увеличивается сумма НДФЛ.</a:t>
            </a:r>
          </a:p>
          <a:p>
            <a:pPr algn="just"/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/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Ставка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НДФЛ будет расти у тех работников, которые получают доход свыше 2,4 млн руб. Поэтому для работников, у которых зарплата не превышает 200 000 руб.,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уплаты НДФЛ не изменится, т.е. также 13% от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зарплаты.</a:t>
            </a:r>
          </a:p>
          <a:p>
            <a:pPr algn="just"/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Налоговая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реформа сохраняет нынешние ставки (13% и 15% с дохода свыше 5 млн руб.) для участников СВО, а также в отношении надбавок к заработной плате за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работу (службу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в районах Крайнего Севера и приравненных к ним местностях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2026" y="552454"/>
            <a:ext cx="8580438" cy="707897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Изменения, внесенные Федеральным Законом 176-ФЗ от 12.07.2024</a:t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4</a:t>
            </a:fld>
            <a:endParaRPr lang="ru-RU" dirty="0">
              <a:solidFill>
                <a:prstClr val="white"/>
              </a:solidFill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2209846"/>
              </p:ext>
            </p:extLst>
          </p:nvPr>
        </p:nvGraphicFramePr>
        <p:xfrm>
          <a:off x="882204" y="2340471"/>
          <a:ext cx="8208912" cy="23785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68352"/>
                <a:gridCol w="1728192"/>
                <a:gridCol w="3312368"/>
              </a:tblGrid>
              <a:tr h="5040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дохода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Ставка НДФЛ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 работника в месяц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</a:tr>
              <a:tr h="3703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2 400 000 руб.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13%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200 000 руб.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</a:tr>
              <a:tr h="3703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2 400 000 руб. до 5 000 000 руб.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15%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200 000 до 417 000 руб.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</a:tr>
              <a:tr h="3703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5 000 000 руб. до 20 000 000 руб.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18%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417 000 до 1 667 000 руб.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</a:tr>
              <a:tr h="3703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20 000 000 руб. до 50 000 000 руб.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1 667 000 руб. до 4 167 000 руб.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</a:tr>
              <a:tr h="3703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свыше 50 000 000 руб.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22%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свыше 4 167 000 руб.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751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66180" y="1404368"/>
            <a:ext cx="8856987" cy="5691760"/>
          </a:xfrm>
        </p:spPr>
        <p:txBody>
          <a:bodyPr>
            <a:noAutofit/>
          </a:bodyPr>
          <a:lstStyle/>
          <a:p>
            <a:pPr algn="just"/>
            <a: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Вводится прогрессивная шкала налогообложения по НДФЛ.</a:t>
            </a:r>
            <a:r>
              <a:rPr lang="ru-RU" sz="1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До 2025                                                  С 2025 </a:t>
            </a:r>
            <a:endParaRPr lang="ru-RU" sz="1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2026" y="552454"/>
            <a:ext cx="8580438" cy="779905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Изменения, внесенные Федеральным Законом № 176-ФЗ от 12.07.2024</a:t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5</a:t>
            </a:fld>
            <a:endParaRPr lang="ru-RU" dirty="0">
              <a:solidFill>
                <a:prstClr val="white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9671268"/>
              </p:ext>
            </p:extLst>
          </p:nvPr>
        </p:nvGraphicFramePr>
        <p:xfrm>
          <a:off x="810196" y="2124447"/>
          <a:ext cx="9145016" cy="21452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0"/>
                <a:gridCol w="5544616"/>
              </a:tblGrid>
              <a:tr h="864096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Пассивные доходы (дивиденды, ЦБ, % по вкладам)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Пассивные доходы (дивиденды,  ЦБ, % по вкладам, продажа недвижимости)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21869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– 5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млн.руб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                13%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0 -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2,4 </a:t>
                      </a:r>
                      <a:r>
                        <a:rPr lang="ru-RU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млн.руб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           13%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71865">
                <a:tc>
                  <a:txBody>
                    <a:bodyPr/>
                    <a:lstStyle/>
                    <a:p>
                      <a:pPr marL="0" marR="0" indent="0" algn="l" defTabSz="10426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&gt; 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млн.руб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                   15%</a:t>
                      </a:r>
                      <a:endParaRPr lang="en-US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10426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(650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т.р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+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15 % с дохода прев. 5 млн.)</a:t>
                      </a:r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0426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&gt; 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млн.руб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             15%</a:t>
                      </a:r>
                      <a:endParaRPr lang="en-US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10426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(312т.р. +15% с дохода прев 2,4 млн.)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3028094"/>
              </p:ext>
            </p:extLst>
          </p:nvPr>
        </p:nvGraphicFramePr>
        <p:xfrm>
          <a:off x="4410597" y="4356695"/>
          <a:ext cx="5544615" cy="29342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44615"/>
              </a:tblGrid>
              <a:tr h="1368152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Отдельные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виды доходов (выплаты, связанные с участием в СВО, для работников Крайнего Севера и </a:t>
                      </a:r>
                      <a:r>
                        <a:rPr lang="ru-RU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приравн.мест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в части РК и </a:t>
                      </a:r>
                      <a:r>
                        <a:rPr lang="ru-RU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процент.надбавкам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работу в данных районах)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08691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0 -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 </a:t>
                      </a:r>
                      <a:r>
                        <a:rPr lang="ru-RU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млн.руб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           13%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10137">
                <a:tc>
                  <a:txBody>
                    <a:bodyPr/>
                    <a:lstStyle/>
                    <a:p>
                      <a:pPr marL="0" marR="0" indent="0" algn="l" defTabSz="10426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&gt;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млн.руб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             15%</a:t>
                      </a:r>
                      <a:endParaRPr lang="en-US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10426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(650т.р. +15% с дохода прев  5млн.)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9146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62028" y="1188343"/>
            <a:ext cx="8849168" cy="6192689"/>
          </a:xfrm>
          <a:noFill/>
          <a:ln>
            <a:noFill/>
          </a:ln>
        </p:spPr>
        <p:txBody>
          <a:bodyPr>
            <a:normAutofit fontScale="92500" lnSpcReduction="10000"/>
          </a:bodyPr>
          <a:lstStyle/>
          <a:p>
            <a:r>
              <a:rPr lang="ru-RU" altLang="ru-RU" sz="2800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1 января 2025 года </a:t>
            </a:r>
            <a:r>
              <a:rPr lang="ru-RU" altLang="ru-RU" sz="2800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увеличены стандартные вычеты на детей</a:t>
            </a:r>
            <a:r>
              <a:rPr lang="ru-RU" altLang="ru-RU" sz="2800" dirty="0" smtClean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ru-RU" sz="2800" dirty="0" smtClean="0">
              <a:solidFill>
                <a:srgbClr val="1F49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just">
              <a:spcBef>
                <a:spcPts val="0"/>
              </a:spcBef>
              <a:defRPr/>
            </a:pPr>
            <a:r>
              <a:rPr lang="ru-RU" altLang="ru-RU" sz="2800" dirty="0">
                <a:solidFill>
                  <a:schemeClr val="tx1"/>
                </a:solidFill>
              </a:rPr>
              <a:t> 1 400 </a:t>
            </a:r>
            <a:r>
              <a:rPr lang="ru-RU" altLang="ru-RU" sz="2800" dirty="0" smtClean="0">
                <a:solidFill>
                  <a:schemeClr val="tx1"/>
                </a:solidFill>
              </a:rPr>
              <a:t>руб.         </a:t>
            </a:r>
            <a:r>
              <a:rPr lang="ru-RU" altLang="ru-RU" sz="2400" dirty="0">
                <a:solidFill>
                  <a:schemeClr val="tx1"/>
                </a:solidFill>
              </a:rPr>
              <a:t>на первого </a:t>
            </a:r>
            <a:r>
              <a:rPr lang="ru-RU" altLang="ru-RU" sz="2400" dirty="0" smtClean="0">
                <a:solidFill>
                  <a:schemeClr val="tx1"/>
                </a:solidFill>
              </a:rPr>
              <a:t>ребенка (было 1 400 руб.)</a:t>
            </a:r>
            <a:endParaRPr lang="ru-RU" altLang="ru-RU" sz="2400" dirty="0">
              <a:solidFill>
                <a:schemeClr val="tx1"/>
              </a:solidFill>
            </a:endParaRPr>
          </a:p>
          <a:p>
            <a:pPr marL="0">
              <a:spcBef>
                <a:spcPts val="0"/>
              </a:spcBef>
              <a:defRPr/>
            </a:pPr>
            <a:r>
              <a:rPr lang="ru-RU" altLang="ru-RU" sz="2800" dirty="0" smtClean="0">
                <a:solidFill>
                  <a:schemeClr val="tx1"/>
                </a:solidFill>
              </a:rPr>
              <a:t> </a:t>
            </a:r>
            <a:r>
              <a:rPr lang="ru-RU" altLang="ru-RU" sz="3200" dirty="0" smtClean="0">
                <a:solidFill>
                  <a:schemeClr val="tx1"/>
                </a:solidFill>
              </a:rPr>
              <a:t>2 800 руб.      </a:t>
            </a:r>
            <a:r>
              <a:rPr lang="ru-RU" altLang="ru-RU" sz="2400" dirty="0" smtClean="0">
                <a:solidFill>
                  <a:schemeClr val="tx1"/>
                </a:solidFill>
              </a:rPr>
              <a:t>на второго ребенка (было 1 400 руб.) </a:t>
            </a:r>
          </a:p>
          <a:p>
            <a:pPr marL="0">
              <a:spcBef>
                <a:spcPts val="0"/>
              </a:spcBef>
              <a:defRPr/>
            </a:pPr>
            <a:r>
              <a:rPr lang="ru-RU" altLang="ru-RU" sz="2800" dirty="0" smtClean="0">
                <a:solidFill>
                  <a:schemeClr val="tx1"/>
                </a:solidFill>
              </a:rPr>
              <a:t> </a:t>
            </a:r>
            <a:r>
              <a:rPr lang="ru-RU" altLang="ru-RU" sz="3200" dirty="0">
                <a:solidFill>
                  <a:schemeClr val="tx1"/>
                </a:solidFill>
              </a:rPr>
              <a:t>6 000 руб.  </a:t>
            </a:r>
            <a:r>
              <a:rPr lang="ru-RU" altLang="ru-RU" sz="3200" dirty="0" smtClean="0">
                <a:solidFill>
                  <a:schemeClr val="tx1"/>
                </a:solidFill>
              </a:rPr>
              <a:t>    </a:t>
            </a:r>
            <a:r>
              <a:rPr lang="ru-RU" altLang="ru-RU" sz="2400" dirty="0">
                <a:solidFill>
                  <a:schemeClr val="tx1"/>
                </a:solidFill>
              </a:rPr>
              <a:t>на третьего и каждого </a:t>
            </a:r>
            <a:r>
              <a:rPr lang="ru-RU" altLang="ru-RU" sz="2400" dirty="0" smtClean="0">
                <a:solidFill>
                  <a:schemeClr val="tx1"/>
                </a:solidFill>
              </a:rPr>
              <a:t>последующего ребенка 		    (было 3 000 руб.)</a:t>
            </a:r>
            <a:endParaRPr lang="ru-RU" altLang="ru-RU" sz="2400" dirty="0">
              <a:solidFill>
                <a:schemeClr val="tx1"/>
              </a:solidFill>
            </a:endParaRPr>
          </a:p>
          <a:p>
            <a:pPr marL="0">
              <a:spcBef>
                <a:spcPts val="0"/>
              </a:spcBef>
              <a:defRPr/>
            </a:pPr>
            <a:r>
              <a:rPr lang="ru-RU" altLang="ru-RU" sz="2400" dirty="0" smtClean="0">
                <a:solidFill>
                  <a:schemeClr val="tx1"/>
                </a:solidFill>
              </a:rPr>
              <a:t> </a:t>
            </a:r>
            <a:r>
              <a:rPr lang="ru-RU" altLang="ru-RU" sz="3200" dirty="0">
                <a:solidFill>
                  <a:schemeClr val="tx1"/>
                </a:solidFill>
              </a:rPr>
              <a:t>12 </a:t>
            </a:r>
            <a:r>
              <a:rPr lang="ru-RU" altLang="ru-RU" sz="3200" dirty="0" smtClean="0">
                <a:solidFill>
                  <a:schemeClr val="tx1"/>
                </a:solidFill>
              </a:rPr>
              <a:t>000 </a:t>
            </a:r>
            <a:r>
              <a:rPr lang="ru-RU" altLang="ru-RU" sz="3200" dirty="0">
                <a:solidFill>
                  <a:schemeClr val="tx1"/>
                </a:solidFill>
              </a:rPr>
              <a:t>руб</a:t>
            </a:r>
            <a:r>
              <a:rPr lang="ru-RU" altLang="ru-RU" sz="3200" dirty="0" smtClean="0">
                <a:solidFill>
                  <a:schemeClr val="tx1"/>
                </a:solidFill>
              </a:rPr>
              <a:t>.    </a:t>
            </a:r>
            <a:r>
              <a:rPr lang="ru-RU" altLang="ru-RU" sz="2400" dirty="0">
                <a:solidFill>
                  <a:schemeClr val="tx1"/>
                </a:solidFill>
              </a:rPr>
              <a:t>на </a:t>
            </a:r>
            <a:r>
              <a:rPr lang="ru-RU" altLang="ru-RU" sz="2400" dirty="0" smtClean="0">
                <a:solidFill>
                  <a:schemeClr val="tx1"/>
                </a:solidFill>
              </a:rPr>
              <a:t>каждого ребёнка-инвалида (было 6 000 руб.)</a:t>
            </a:r>
          </a:p>
          <a:p>
            <a:pPr marL="0" algn="ctr">
              <a:defRPr/>
            </a:pPr>
            <a:r>
              <a:rPr lang="ru-RU" altLang="ru-RU" sz="2400" dirty="0" smtClean="0">
                <a:solidFill>
                  <a:srgbClr val="1F497D"/>
                </a:solidFill>
              </a:rPr>
              <a:t>Сумма </a:t>
            </a:r>
            <a:r>
              <a:rPr lang="ru-RU" altLang="ru-RU" sz="2400" dirty="0">
                <a:solidFill>
                  <a:srgbClr val="1F497D"/>
                </a:solidFill>
              </a:rPr>
              <a:t>дохода, при превышении которой стандартные вычеты на детей перестают предоставляться, увеличена</a:t>
            </a:r>
          </a:p>
          <a:p>
            <a:pPr marL="0" algn="ctr">
              <a:defRPr/>
            </a:pPr>
            <a:r>
              <a:rPr lang="ru-RU" altLang="ru-RU" sz="2400" dirty="0">
                <a:solidFill>
                  <a:srgbClr val="1F497D"/>
                </a:solidFill>
              </a:rPr>
              <a:t> до </a:t>
            </a:r>
            <a:r>
              <a:rPr lang="ru-RU" altLang="ru-RU" sz="2400" dirty="0">
                <a:solidFill>
                  <a:srgbClr val="A50021"/>
                </a:solidFill>
              </a:rPr>
              <a:t>450 000 рублей </a:t>
            </a:r>
            <a:r>
              <a:rPr lang="ru-RU" altLang="ru-RU" sz="2000" i="1" dirty="0">
                <a:solidFill>
                  <a:srgbClr val="1F497D"/>
                </a:solidFill>
              </a:rPr>
              <a:t>(нарастающим итогом с начала налогового периода</a:t>
            </a:r>
            <a:r>
              <a:rPr lang="ru-RU" altLang="ru-RU" sz="2000" i="1" dirty="0" smtClean="0">
                <a:solidFill>
                  <a:srgbClr val="1F497D"/>
                </a:solidFill>
              </a:rPr>
              <a:t>) (было 350 000 руб.)</a:t>
            </a:r>
          </a:p>
          <a:p>
            <a:pPr marL="185738" algn="just">
              <a:defRPr/>
            </a:pPr>
            <a:r>
              <a:rPr lang="ru-RU" altLang="ru-RU" sz="2400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Новый стандартный вычет за 2025 год </a:t>
            </a:r>
            <a:r>
              <a:rPr lang="ru-RU" altLang="ru-RU" sz="24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смогут получить лица, выполнившие нормативы ГТО, получившие (подтвердившие) знак отличия и прошедшие диспансеризацию в данном периоде.</a:t>
            </a:r>
            <a:endParaRPr lang="ru-RU" altLang="ru-RU" sz="2400" dirty="0">
              <a:solidFill>
                <a:srgbClr val="1F497D"/>
              </a:solidFill>
            </a:endParaRPr>
          </a:p>
          <a:p>
            <a:pPr algn="ctr">
              <a:defRPr/>
            </a:pPr>
            <a:r>
              <a:rPr lang="ru-RU" sz="2400" dirty="0">
                <a:solidFill>
                  <a:schemeClr val="tx1"/>
                </a:solidFill>
              </a:rPr>
              <a:t>Размер вычета - </a:t>
            </a:r>
            <a:r>
              <a:rPr lang="ru-RU" sz="2400" dirty="0">
                <a:solidFill>
                  <a:srgbClr val="C00000"/>
                </a:solidFill>
              </a:rPr>
              <a:t>18 000 руб.</a:t>
            </a:r>
            <a:r>
              <a:rPr lang="ru-RU" sz="2400" dirty="0">
                <a:solidFill>
                  <a:schemeClr val="tx1"/>
                </a:solidFill>
              </a:rPr>
              <a:t> за налоговый период </a:t>
            </a:r>
          </a:p>
          <a:p>
            <a:pPr marL="0" algn="ctr">
              <a:defRPr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2026" y="396256"/>
            <a:ext cx="8580438" cy="864095"/>
          </a:xfrm>
        </p:spPr>
        <p:txBody>
          <a:bodyPr/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Вычеты с 2025 года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6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909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962028" y="1476374"/>
            <a:ext cx="8561139" cy="5619753"/>
          </a:xfrm>
        </p:spPr>
        <p:txBody>
          <a:bodyPr>
            <a:normAutofit/>
          </a:bodyPr>
          <a:lstStyle/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соответствии с Федеральным законом №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539-ФЗ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27.11.2023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01.01.2024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налоговые агенты обязаны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представлять в налоговый орган  уведомления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раза в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месяц:</a:t>
            </a:r>
            <a:endParaRPr lang="ru-RU" sz="2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820610" indent="-457200" algn="just">
              <a:buAutoNum type="arabicPeriod"/>
            </a:pP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позднее 25 числа текущего месяца</a:t>
            </a:r>
          </a:p>
          <a:p>
            <a:pPr marL="820610" indent="-457200" algn="just">
              <a:buAutoNum type="arabicPeriod"/>
            </a:pP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позднее 3 числа следующего месяца </a:t>
            </a:r>
          </a:p>
          <a:p>
            <a:pPr algn="just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удержанному с 23 декабря по 31 декабря – не позднее последнего рабочего дня года.</a:t>
            </a:r>
          </a:p>
          <a:p>
            <a:pPr lvl="0"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Сроки перечисления налога в соответствии с Уведомлением :</a:t>
            </a:r>
          </a:p>
          <a:p>
            <a:pPr marL="820610" lvl="0" indent="-457200" algn="just">
              <a:buAutoNum type="arabicPeriod"/>
            </a:pP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позднее 28 числа за период с 1 по 22 текущего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месяца; </a:t>
            </a:r>
          </a:p>
          <a:p>
            <a:pPr lvl="0" algn="just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не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позднее 5 числа следующего месяца за период с 23 по последнее число текущего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месяца</a:t>
            </a:r>
            <a:endParaRPr lang="ru-RU" sz="2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период с 23 по 31 декабря срок перечисления НДФЛ сохраняется в действующей редакции - не позднее последнего рабочего дня текущего года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2024 году –последний рабочий день -28.12.2024.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2000" dirty="0"/>
          </a:p>
          <a:p>
            <a:endParaRPr lang="ru-RU" sz="2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4212" y="468263"/>
            <a:ext cx="8580438" cy="77990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предоставления отчетности за </a:t>
            </a:r>
            <a:r>
              <a:rPr lang="en-US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</a:t>
            </a:r>
            <a:r>
              <a:rPr lang="ru-RU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7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333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594172" y="1044327"/>
            <a:ext cx="9217024" cy="6051800"/>
          </a:xfrm>
        </p:spPr>
        <p:txBody>
          <a:bodyPr>
            <a:normAutofit fontScale="70000" lnSpcReduction="20000"/>
          </a:bodyPr>
          <a:lstStyle/>
          <a:p>
            <a:r>
              <a:rPr lang="ru-RU" sz="31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1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31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квартале </a:t>
            </a:r>
            <a:r>
              <a:rPr lang="ru-RU" sz="31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31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года </a:t>
            </a:r>
            <a:r>
              <a:rPr lang="ru-RU" sz="31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сроки предоставления уведомлений и сроки уплаты по НДФЛ следующие</a:t>
            </a:r>
            <a:r>
              <a:rPr lang="ru-RU" sz="31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sz="3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4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endParaRPr lang="ru-RU" sz="3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34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3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4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3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31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1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Форма </a:t>
            </a:r>
            <a:r>
              <a:rPr lang="ru-RU" sz="31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Уведомления  утверждена Приказом ФНС России от 02.11.2022 </a:t>
            </a:r>
            <a:r>
              <a:rPr lang="ru-RU" sz="31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31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ЕД-7-8/1047@ "Об утверждении формы, порядка заполнения и формата представления уведомления</a:t>
            </a:r>
            <a:r>
              <a:rPr lang="ru-RU" sz="31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…»</a:t>
            </a:r>
          </a:p>
          <a:p>
            <a:pPr algn="just"/>
            <a:r>
              <a:rPr lang="ru-RU" sz="31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Контрольные соотношения по уведомлению доведены письмом ФНС от 31.01.2024 №  ЕА-4-15/971@ </a:t>
            </a:r>
            <a:endParaRPr lang="ru-RU" sz="31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34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4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2204" y="468263"/>
            <a:ext cx="8580438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Уведомления (КНД 1110355) в 2025</a:t>
            </a:r>
            <a:r>
              <a:rPr lang="ru-RU" sz="5400" dirty="0" smtClean="0">
                <a:solidFill>
                  <a:schemeClr val="tx2"/>
                </a:solidFill>
              </a:rPr>
              <a:t/>
            </a:r>
            <a:br>
              <a:rPr lang="ru-RU" sz="5400" dirty="0" smtClean="0">
                <a:solidFill>
                  <a:schemeClr val="tx2"/>
                </a:solidFill>
              </a:rPr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8</a:t>
            </a:fld>
            <a:endParaRPr lang="ru-RU" dirty="0">
              <a:solidFill>
                <a:prstClr val="white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8972632"/>
              </p:ext>
            </p:extLst>
          </p:nvPr>
        </p:nvGraphicFramePr>
        <p:xfrm>
          <a:off x="810196" y="1980429"/>
          <a:ext cx="8712968" cy="3200376"/>
        </p:xfrm>
        <a:graphic>
          <a:graphicData uri="http://schemas.openxmlformats.org/drawingml/2006/table">
            <a:tbl>
              <a:tblPr firstRow="1" firstCol="1" bandRow="1"/>
              <a:tblGrid>
                <a:gridCol w="3744416"/>
                <a:gridCol w="1584176"/>
                <a:gridCol w="2160240"/>
                <a:gridCol w="1224136"/>
              </a:tblGrid>
              <a:tr h="8162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Период, за который исчисляется НДФЛ (отчетный период)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Срок подачи Уведомления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Срок уплаты НДФЛ в качестве ЕНП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Код периода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973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01 января 2025 - 22</a:t>
                      </a:r>
                      <a:r>
                        <a:rPr lang="ru-RU" sz="18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января 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2025  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25.01.2025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28.01.2025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21/01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73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23 января 2025 - 31 января 2025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03.02.2025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05.02.2025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21/11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73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01 февраля 2025 - 22 февраля 2025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25.02.2025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28.02.2025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21/02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973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23 февраля 2025 - 28 февраля 2025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03.03.2025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05.03.2025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21/12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973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01 марта 2025 - 22 марта 2025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25.03.2025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28.03.2025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21/03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73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23 марта 2025 - 31 марта 2025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03.04.2025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05.04.2025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21/13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359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34132" y="1620391"/>
            <a:ext cx="9937104" cy="5112568"/>
          </a:xfrm>
        </p:spPr>
        <p:txBody>
          <a:bodyPr>
            <a:noAutofit/>
          </a:bodyPr>
          <a:lstStyle/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Неверно указан налоговый (отчетный) период </a:t>
            </a:r>
          </a:p>
          <a:p>
            <a:pPr algn="just"/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Указание периода необходимо для правильного определения срока уплаты, а также однозначной связи с </a:t>
            </a:r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Расчетов по форме 6-НДФЛ или 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новым уведомлением.</a:t>
            </a:r>
          </a:p>
          <a:p>
            <a:pPr algn="just"/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Указан неверный КБК или ОКТМО либо КБК, по которому не требуется представление уведомления </a:t>
            </a:r>
          </a:p>
          <a:p>
            <a:pPr algn="just"/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Если указан неправильный КБК и (или) ОКТМО, то следует сформировать уведомление с верными реквизитами и представить его заново.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Уведомление представлено после подачи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Расчета по форме 6-НДФЛ за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этот период или одновременно с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ним. 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Уведомление необходимо для определения исчисленной суммы по налогу (авансовому платежу по налогу, взносу), по которому уплата осуществляется до представления </a:t>
            </a:r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расчета.</a:t>
            </a:r>
            <a:endParaRPr lang="ru-RU" sz="18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Поэтому если </a:t>
            </a:r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расчет представлен, 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 для налогового органа достаточно информации об исчисленных суммах из </a:t>
            </a:r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расчета. 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связи с этим в приеме такого уведомления будет отказано. Налогоплательщику придет сообщение, что декларация по данным, указанным в уведомлении, принята.</a:t>
            </a:r>
          </a:p>
          <a:p>
            <a:pPr algn="just"/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/>
          </a:p>
          <a:p>
            <a:pPr algn="just"/>
            <a:endParaRPr lang="ru-RU" sz="2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6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2026" y="612279"/>
            <a:ext cx="8580438" cy="648072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Основные ошибки допускаемые в уведомлениях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9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954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26409</TotalTime>
  <Words>1251</Words>
  <Application>Microsoft Office PowerPoint</Application>
  <PresentationFormat>Произвольный</PresentationFormat>
  <Paragraphs>207</Paragraphs>
  <Slides>14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1_Present_FNS2012_A4</vt:lpstr>
      <vt:lpstr> Об изменениях, вступающих в силу с 01.01.2025  по Налогу на доходы физических лиц, уплачиваемому налоговыми агентами (НДФЛ)  Представление Расчета 6-НДФЛ  за 2024 год, сроки и периодичность представления налоговой отчетности (Уведомлений, Расчета 6-НДФЛ).  </vt:lpstr>
      <vt:lpstr>Налоговые базы по НДФЛ с 2025 года </vt:lpstr>
      <vt:lpstr>  Изменения, внесенные Федеральным Законом № 176-ФЗ от 12.07.2024 </vt:lpstr>
      <vt:lpstr>  Изменения, внесенные Федеральным Законом 176-ФЗ от 12.07.2024 </vt:lpstr>
      <vt:lpstr>  Изменения, внесенные Федеральным Законом № 176-ФЗ от 12.07.2024 </vt:lpstr>
      <vt:lpstr>Вычеты с 2025 года</vt:lpstr>
      <vt:lpstr> Порядок предоставления отчетности за 2024 год</vt:lpstr>
      <vt:lpstr> Уведомления (КНД 1110355) в 2025 </vt:lpstr>
      <vt:lpstr>Основные ошибки допускаемые в уведомлениях</vt:lpstr>
      <vt:lpstr> Порядок  заполнения и предоставления  Расчета по форме 6-НДФЛ за 2024 год </vt:lpstr>
      <vt:lpstr> Ошибки  заполнения Расчета по форме 6-НДФЛ </vt:lpstr>
      <vt:lpstr> Ошибки  заполнения Расчета по форме 6-НДФЛ </vt:lpstr>
      <vt:lpstr> Ошибки  заполнения Расчета по форме 6-НДФЛ </vt:lpstr>
      <vt:lpstr>Спасибо за внимание!  В случае возникновения вопросов просьба обращаться по телефонам 8 (3902) 24-84-05, доб. 31-30   </vt:lpstr>
    </vt:vector>
  </TitlesOfParts>
  <Company>Kraftway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GEG</dc:creator>
  <cp:lastModifiedBy>Горева Наталья Валерьевна</cp:lastModifiedBy>
  <cp:revision>2161</cp:revision>
  <cp:lastPrinted>2025-01-14T11:09:28Z</cp:lastPrinted>
  <dcterms:created xsi:type="dcterms:W3CDTF">2013-04-18T07:19:29Z</dcterms:created>
  <dcterms:modified xsi:type="dcterms:W3CDTF">2025-01-15T03:39:14Z</dcterms:modified>
</cp:coreProperties>
</file>