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63" r:id="rId1"/>
  </p:sldMasterIdLst>
  <p:notesMasterIdLst>
    <p:notesMasterId r:id="rId14"/>
  </p:notesMasterIdLst>
  <p:sldIdLst>
    <p:sldId id="582" r:id="rId2"/>
    <p:sldId id="607" r:id="rId3"/>
    <p:sldId id="627" r:id="rId4"/>
    <p:sldId id="628" r:id="rId5"/>
    <p:sldId id="622" r:id="rId6"/>
    <p:sldId id="621" r:id="rId7"/>
    <p:sldId id="630" r:id="rId8"/>
    <p:sldId id="631" r:id="rId9"/>
    <p:sldId id="632" r:id="rId10"/>
    <p:sldId id="633" r:id="rId11"/>
    <p:sldId id="629" r:id="rId12"/>
    <p:sldId id="612" r:id="rId13"/>
  </p:sldIdLst>
  <p:sldSz cx="10693400" cy="7561263"/>
  <p:notesSz cx="6808788" cy="9940925"/>
  <p:defaultTextStyle>
    <a:defPPr>
      <a:defRPr lang="ru-RU"/>
    </a:defPPr>
    <a:lvl1pPr marL="0" algn="l" defTabSz="1042688" rtl="0" eaLnBrk="1" latinLnBrk="0" hangingPunct="1">
      <a:defRPr sz="2100" kern="1200">
        <a:solidFill>
          <a:schemeClr val="tx1"/>
        </a:solidFill>
        <a:latin typeface="+mn-lt"/>
        <a:ea typeface="+mn-ea"/>
        <a:cs typeface="+mn-cs"/>
      </a:defRPr>
    </a:lvl1pPr>
    <a:lvl2pPr marL="521344" algn="l" defTabSz="1042688" rtl="0" eaLnBrk="1" latinLnBrk="0" hangingPunct="1">
      <a:defRPr sz="2100" kern="1200">
        <a:solidFill>
          <a:schemeClr val="tx1"/>
        </a:solidFill>
        <a:latin typeface="+mn-lt"/>
        <a:ea typeface="+mn-ea"/>
        <a:cs typeface="+mn-cs"/>
      </a:defRPr>
    </a:lvl2pPr>
    <a:lvl3pPr marL="1042688" algn="l" defTabSz="1042688" rtl="0" eaLnBrk="1" latinLnBrk="0" hangingPunct="1">
      <a:defRPr sz="2100" kern="1200">
        <a:solidFill>
          <a:schemeClr val="tx1"/>
        </a:solidFill>
        <a:latin typeface="+mn-lt"/>
        <a:ea typeface="+mn-ea"/>
        <a:cs typeface="+mn-cs"/>
      </a:defRPr>
    </a:lvl3pPr>
    <a:lvl4pPr marL="1564032" algn="l" defTabSz="1042688" rtl="0" eaLnBrk="1" latinLnBrk="0" hangingPunct="1">
      <a:defRPr sz="2100" kern="1200">
        <a:solidFill>
          <a:schemeClr val="tx1"/>
        </a:solidFill>
        <a:latin typeface="+mn-lt"/>
        <a:ea typeface="+mn-ea"/>
        <a:cs typeface="+mn-cs"/>
      </a:defRPr>
    </a:lvl4pPr>
    <a:lvl5pPr marL="2085376" algn="l" defTabSz="1042688" rtl="0" eaLnBrk="1" latinLnBrk="0" hangingPunct="1">
      <a:defRPr sz="2100" kern="1200">
        <a:solidFill>
          <a:schemeClr val="tx1"/>
        </a:solidFill>
        <a:latin typeface="+mn-lt"/>
        <a:ea typeface="+mn-ea"/>
        <a:cs typeface="+mn-cs"/>
      </a:defRPr>
    </a:lvl5pPr>
    <a:lvl6pPr marL="2606719" algn="l" defTabSz="1042688" rtl="0" eaLnBrk="1" latinLnBrk="0" hangingPunct="1">
      <a:defRPr sz="2100" kern="1200">
        <a:solidFill>
          <a:schemeClr val="tx1"/>
        </a:solidFill>
        <a:latin typeface="+mn-lt"/>
        <a:ea typeface="+mn-ea"/>
        <a:cs typeface="+mn-cs"/>
      </a:defRPr>
    </a:lvl6pPr>
    <a:lvl7pPr marL="3128064" algn="l" defTabSz="1042688" rtl="0" eaLnBrk="1" latinLnBrk="0" hangingPunct="1">
      <a:defRPr sz="2100" kern="1200">
        <a:solidFill>
          <a:schemeClr val="tx1"/>
        </a:solidFill>
        <a:latin typeface="+mn-lt"/>
        <a:ea typeface="+mn-ea"/>
        <a:cs typeface="+mn-cs"/>
      </a:defRPr>
    </a:lvl7pPr>
    <a:lvl8pPr marL="3649408" algn="l" defTabSz="1042688" rtl="0" eaLnBrk="1" latinLnBrk="0" hangingPunct="1">
      <a:defRPr sz="2100" kern="1200">
        <a:solidFill>
          <a:schemeClr val="tx1"/>
        </a:solidFill>
        <a:latin typeface="+mn-lt"/>
        <a:ea typeface="+mn-ea"/>
        <a:cs typeface="+mn-cs"/>
      </a:defRPr>
    </a:lvl8pPr>
    <a:lvl9pPr marL="4170751" algn="l" defTabSz="1042688"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382">
          <p15:clr>
            <a:srgbClr val="A4A3A4"/>
          </p15:clr>
        </p15:guide>
        <p15:guide id="2" orient="horz" pos="1116">
          <p15:clr>
            <a:srgbClr val="A4A3A4"/>
          </p15:clr>
        </p15:guide>
        <p15:guide id="3" orient="horz" pos="348">
          <p15:clr>
            <a:srgbClr val="A4A3A4"/>
          </p15:clr>
        </p15:guide>
        <p15:guide id="4" orient="horz" pos="4470">
          <p15:clr>
            <a:srgbClr val="A4A3A4"/>
          </p15:clr>
        </p15:guide>
        <p15:guide id="5" pos="3368">
          <p15:clr>
            <a:srgbClr val="A4A3A4"/>
          </p15:clr>
        </p15:guide>
        <p15:guide id="6" pos="828">
          <p15:clr>
            <a:srgbClr val="A4A3A4"/>
          </p15:clr>
        </p15:guide>
        <p15:guide id="7" pos="1824">
          <p15:clr>
            <a:srgbClr val="A4A3A4"/>
          </p15:clr>
        </p15:guide>
        <p15:guide id="8" pos="6011">
          <p15:clr>
            <a:srgbClr val="A4A3A4"/>
          </p15:clr>
        </p15:guide>
        <p15:guide id="9" pos="6457">
          <p15:clr>
            <a:srgbClr val="A4A3A4"/>
          </p15:clr>
        </p15:guide>
        <p15:guide id="10" pos="606">
          <p15:clr>
            <a:srgbClr val="A4A3A4"/>
          </p15:clr>
        </p15:guide>
      </p15:sldGuideLst>
    </p:ext>
    <p:ext uri="{2D200454-40CA-4A62-9FC3-DE9A4176ACB9}">
      <p15:notesGuideLst xmlns:p15="http://schemas.microsoft.com/office/powerpoint/2012/main" xmlns="">
        <p15:guide id="1" orient="horz" pos="3108" userDrawn="1">
          <p15:clr>
            <a:srgbClr val="A4A3A4"/>
          </p15:clr>
        </p15:guide>
        <p15:guide id="2" pos="211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30EC"/>
    <a:srgbClr val="28285E"/>
    <a:srgbClr val="21115B"/>
    <a:srgbClr val="480000"/>
    <a:srgbClr val="D0D8E8"/>
    <a:srgbClr val="A8ADB7"/>
    <a:srgbClr val="E9EDF4"/>
    <a:srgbClr val="FF9999"/>
    <a:srgbClr val="FF5050"/>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EC20E35-A176-4012-BC5E-935CFFF8708E}" styleName="Средний стиль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851" autoAdjust="0"/>
  </p:normalViewPr>
  <p:slideViewPr>
    <p:cSldViewPr showGuides="1">
      <p:cViewPr>
        <p:scale>
          <a:sx n="88" d="100"/>
          <a:sy n="88" d="100"/>
        </p:scale>
        <p:origin x="-2046" y="-402"/>
      </p:cViewPr>
      <p:guideLst>
        <p:guide orient="horz" pos="2382"/>
        <p:guide orient="horz" pos="1116"/>
        <p:guide orient="horz" pos="348"/>
        <p:guide orient="horz" pos="4470"/>
        <p:guide pos="3368"/>
        <p:guide pos="828"/>
        <p:guide pos="1824"/>
        <p:guide pos="6011"/>
        <p:guide pos="6457"/>
        <p:guide pos="606"/>
      </p:guideLst>
    </p:cSldViewPr>
  </p:slideViewPr>
  <p:outlineViewPr>
    <p:cViewPr>
      <p:scale>
        <a:sx n="33" d="100"/>
        <a:sy n="33" d="100"/>
      </p:scale>
      <p:origin x="0" y="0"/>
    </p:cViewPr>
  </p:outlineViewPr>
  <p:notesTextViewPr>
    <p:cViewPr>
      <p:scale>
        <a:sx n="75" d="100"/>
        <a:sy n="75" d="100"/>
      </p:scale>
      <p:origin x="0" y="0"/>
    </p:cViewPr>
  </p:notesTextViewPr>
  <p:notesViewPr>
    <p:cSldViewPr>
      <p:cViewPr varScale="1">
        <p:scale>
          <a:sx n="52" d="100"/>
          <a:sy n="52" d="100"/>
        </p:scale>
        <p:origin x="-1932"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0" y="14"/>
            <a:ext cx="2950477" cy="497047"/>
          </a:xfrm>
          <a:prstGeom prst="rect">
            <a:avLst/>
          </a:prstGeom>
        </p:spPr>
        <p:txBody>
          <a:bodyPr vert="horz" lIns="92230" tIns="46115" rIns="92230" bIns="46115" rtlCol="0"/>
          <a:lstStyle>
            <a:lvl1pPr algn="l">
              <a:defRPr sz="1200"/>
            </a:lvl1pPr>
          </a:lstStyle>
          <a:p>
            <a:endParaRPr lang="ru-RU" dirty="0"/>
          </a:p>
        </p:txBody>
      </p:sp>
      <p:sp>
        <p:nvSpPr>
          <p:cNvPr id="3" name="Дата 2"/>
          <p:cNvSpPr>
            <a:spLocks noGrp="1"/>
          </p:cNvSpPr>
          <p:nvPr>
            <p:ph type="dt" idx="1"/>
          </p:nvPr>
        </p:nvSpPr>
        <p:spPr>
          <a:xfrm>
            <a:off x="3856749" y="14"/>
            <a:ext cx="2950477" cy="497047"/>
          </a:xfrm>
          <a:prstGeom prst="rect">
            <a:avLst/>
          </a:prstGeom>
        </p:spPr>
        <p:txBody>
          <a:bodyPr vert="horz" lIns="92230" tIns="46115" rIns="92230" bIns="46115" rtlCol="0"/>
          <a:lstStyle>
            <a:lvl1pPr algn="r">
              <a:defRPr sz="1200"/>
            </a:lvl1pPr>
          </a:lstStyle>
          <a:p>
            <a:fld id="{54B2CB9A-35A0-44DF-9563-3B4294FF58F5}" type="datetimeFigureOut">
              <a:rPr lang="ru-RU" smtClean="0"/>
              <a:pPr/>
              <a:t>15.01.2025</a:t>
            </a:fld>
            <a:endParaRPr lang="ru-RU" dirty="0"/>
          </a:p>
        </p:txBody>
      </p:sp>
      <p:sp>
        <p:nvSpPr>
          <p:cNvPr id="4" name="Образ слайда 3"/>
          <p:cNvSpPr>
            <a:spLocks noGrp="1" noRot="1" noChangeAspect="1"/>
          </p:cNvSpPr>
          <p:nvPr>
            <p:ph type="sldImg" idx="2"/>
          </p:nvPr>
        </p:nvSpPr>
        <p:spPr>
          <a:xfrm>
            <a:off x="766763" y="746125"/>
            <a:ext cx="5275262" cy="3732213"/>
          </a:xfrm>
          <a:prstGeom prst="rect">
            <a:avLst/>
          </a:prstGeom>
          <a:noFill/>
          <a:ln w="12700">
            <a:solidFill>
              <a:prstClr val="black"/>
            </a:solidFill>
          </a:ln>
        </p:spPr>
        <p:txBody>
          <a:bodyPr vert="horz" lIns="92230" tIns="46115" rIns="92230" bIns="46115" rtlCol="0" anchor="ctr"/>
          <a:lstStyle/>
          <a:p>
            <a:endParaRPr lang="ru-RU" dirty="0"/>
          </a:p>
        </p:txBody>
      </p:sp>
      <p:sp>
        <p:nvSpPr>
          <p:cNvPr id="5" name="Заметки 4"/>
          <p:cNvSpPr>
            <a:spLocks noGrp="1"/>
          </p:cNvSpPr>
          <p:nvPr>
            <p:ph type="body" sz="quarter" idx="3"/>
          </p:nvPr>
        </p:nvSpPr>
        <p:spPr>
          <a:xfrm>
            <a:off x="680882" y="4721954"/>
            <a:ext cx="5447030" cy="4473417"/>
          </a:xfrm>
          <a:prstGeom prst="rect">
            <a:avLst/>
          </a:prstGeom>
        </p:spPr>
        <p:txBody>
          <a:bodyPr vert="horz" lIns="92230" tIns="46115" rIns="92230" bIns="46115"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0" y="9442167"/>
            <a:ext cx="2950477" cy="497047"/>
          </a:xfrm>
          <a:prstGeom prst="rect">
            <a:avLst/>
          </a:prstGeom>
        </p:spPr>
        <p:txBody>
          <a:bodyPr vert="horz" lIns="92230" tIns="46115" rIns="92230" bIns="46115" rtlCol="0" anchor="b"/>
          <a:lstStyle>
            <a:lvl1pPr algn="l">
              <a:defRPr sz="1200"/>
            </a:lvl1pPr>
          </a:lstStyle>
          <a:p>
            <a:endParaRPr lang="ru-RU" dirty="0"/>
          </a:p>
        </p:txBody>
      </p:sp>
      <p:sp>
        <p:nvSpPr>
          <p:cNvPr id="7" name="Номер слайда 6"/>
          <p:cNvSpPr>
            <a:spLocks noGrp="1"/>
          </p:cNvSpPr>
          <p:nvPr>
            <p:ph type="sldNum" sz="quarter" idx="5"/>
          </p:nvPr>
        </p:nvSpPr>
        <p:spPr>
          <a:xfrm>
            <a:off x="3856749" y="9442167"/>
            <a:ext cx="2950477" cy="497047"/>
          </a:xfrm>
          <a:prstGeom prst="rect">
            <a:avLst/>
          </a:prstGeom>
        </p:spPr>
        <p:txBody>
          <a:bodyPr vert="horz" lIns="92230" tIns="46115" rIns="92230" bIns="46115" rtlCol="0" anchor="b"/>
          <a:lstStyle>
            <a:lvl1pPr algn="r">
              <a:defRPr sz="1200"/>
            </a:lvl1pPr>
          </a:lstStyle>
          <a:p>
            <a:fld id="{67CAF5B9-CC1E-4A3E-B04F-728BB30B0B5D}" type="slidenum">
              <a:rPr lang="ru-RU" smtClean="0"/>
              <a:pPr/>
              <a:t>‹#›</a:t>
            </a:fld>
            <a:endParaRPr lang="ru-RU" dirty="0"/>
          </a:p>
        </p:txBody>
      </p:sp>
    </p:spTree>
    <p:extLst>
      <p:ext uri="{BB962C8B-B14F-4D97-AF65-F5344CB8AC3E}">
        <p14:creationId xmlns:p14="http://schemas.microsoft.com/office/powerpoint/2010/main" val="1123256011"/>
      </p:ext>
    </p:extLst>
  </p:cSld>
  <p:clrMap bg1="lt1" tx1="dk1" bg2="lt2" tx2="dk2" accent1="accent1" accent2="accent2" accent3="accent3" accent4="accent4" accent5="accent5" accent6="accent6" hlink="hlink" folHlink="folHlink"/>
  <p:notesStyle>
    <a:lvl1pPr marL="0" algn="l" defTabSz="1042688" rtl="0" eaLnBrk="1" latinLnBrk="0" hangingPunct="1">
      <a:defRPr sz="1400" kern="1200">
        <a:solidFill>
          <a:schemeClr val="tx1"/>
        </a:solidFill>
        <a:latin typeface="+mn-lt"/>
        <a:ea typeface="+mn-ea"/>
        <a:cs typeface="+mn-cs"/>
      </a:defRPr>
    </a:lvl1pPr>
    <a:lvl2pPr marL="521344" algn="l" defTabSz="1042688" rtl="0" eaLnBrk="1" latinLnBrk="0" hangingPunct="1">
      <a:defRPr sz="1400" kern="1200">
        <a:solidFill>
          <a:schemeClr val="tx1"/>
        </a:solidFill>
        <a:latin typeface="+mn-lt"/>
        <a:ea typeface="+mn-ea"/>
        <a:cs typeface="+mn-cs"/>
      </a:defRPr>
    </a:lvl2pPr>
    <a:lvl3pPr marL="1042688" algn="l" defTabSz="1042688" rtl="0" eaLnBrk="1" latinLnBrk="0" hangingPunct="1">
      <a:defRPr sz="1400" kern="1200">
        <a:solidFill>
          <a:schemeClr val="tx1"/>
        </a:solidFill>
        <a:latin typeface="+mn-lt"/>
        <a:ea typeface="+mn-ea"/>
        <a:cs typeface="+mn-cs"/>
      </a:defRPr>
    </a:lvl3pPr>
    <a:lvl4pPr marL="1564032" algn="l" defTabSz="1042688" rtl="0" eaLnBrk="1" latinLnBrk="0" hangingPunct="1">
      <a:defRPr sz="1400" kern="1200">
        <a:solidFill>
          <a:schemeClr val="tx1"/>
        </a:solidFill>
        <a:latin typeface="+mn-lt"/>
        <a:ea typeface="+mn-ea"/>
        <a:cs typeface="+mn-cs"/>
      </a:defRPr>
    </a:lvl4pPr>
    <a:lvl5pPr marL="2085376" algn="l" defTabSz="1042688" rtl="0" eaLnBrk="1" latinLnBrk="0" hangingPunct="1">
      <a:defRPr sz="1400" kern="1200">
        <a:solidFill>
          <a:schemeClr val="tx1"/>
        </a:solidFill>
        <a:latin typeface="+mn-lt"/>
        <a:ea typeface="+mn-ea"/>
        <a:cs typeface="+mn-cs"/>
      </a:defRPr>
    </a:lvl5pPr>
    <a:lvl6pPr marL="2606719" algn="l" defTabSz="1042688" rtl="0" eaLnBrk="1" latinLnBrk="0" hangingPunct="1">
      <a:defRPr sz="1400" kern="1200">
        <a:solidFill>
          <a:schemeClr val="tx1"/>
        </a:solidFill>
        <a:latin typeface="+mn-lt"/>
        <a:ea typeface="+mn-ea"/>
        <a:cs typeface="+mn-cs"/>
      </a:defRPr>
    </a:lvl6pPr>
    <a:lvl7pPr marL="3128064" algn="l" defTabSz="1042688" rtl="0" eaLnBrk="1" latinLnBrk="0" hangingPunct="1">
      <a:defRPr sz="1400" kern="1200">
        <a:solidFill>
          <a:schemeClr val="tx1"/>
        </a:solidFill>
        <a:latin typeface="+mn-lt"/>
        <a:ea typeface="+mn-ea"/>
        <a:cs typeface="+mn-cs"/>
      </a:defRPr>
    </a:lvl7pPr>
    <a:lvl8pPr marL="3649408" algn="l" defTabSz="1042688" rtl="0" eaLnBrk="1" latinLnBrk="0" hangingPunct="1">
      <a:defRPr sz="1400" kern="1200">
        <a:solidFill>
          <a:schemeClr val="tx1"/>
        </a:solidFill>
        <a:latin typeface="+mn-lt"/>
        <a:ea typeface="+mn-ea"/>
        <a:cs typeface="+mn-cs"/>
      </a:defRPr>
    </a:lvl8pPr>
    <a:lvl9pPr marL="4170751" algn="l" defTabSz="1042688"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5"/>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7"/>
            <a:ext cx="7485380" cy="1932323"/>
          </a:xfrm>
        </p:spPr>
        <p:txBody>
          <a:bodyPr>
            <a:normAutofit/>
          </a:bodyPr>
          <a:lstStyle>
            <a:lvl1pPr marL="0" indent="0" algn="ctr">
              <a:buNone/>
              <a:defRPr sz="3200" b="0">
                <a:solidFill>
                  <a:schemeClr val="bg1"/>
                </a:solidFill>
                <a:latin typeface="+mj-lt"/>
              </a:defRPr>
            </a:lvl1pPr>
            <a:lvl2pPr marL="521344" indent="0" algn="ctr">
              <a:buNone/>
              <a:defRPr>
                <a:solidFill>
                  <a:schemeClr val="tx1">
                    <a:tint val="75000"/>
                  </a:schemeClr>
                </a:solidFill>
              </a:defRPr>
            </a:lvl2pPr>
            <a:lvl3pPr marL="1042688" indent="0" algn="ctr">
              <a:buNone/>
              <a:defRPr>
                <a:solidFill>
                  <a:schemeClr val="tx1">
                    <a:tint val="75000"/>
                  </a:schemeClr>
                </a:solidFill>
              </a:defRPr>
            </a:lvl3pPr>
            <a:lvl4pPr marL="1564032" indent="0" algn="ctr">
              <a:buNone/>
              <a:defRPr>
                <a:solidFill>
                  <a:schemeClr val="tx1">
                    <a:tint val="75000"/>
                  </a:schemeClr>
                </a:solidFill>
              </a:defRPr>
            </a:lvl4pPr>
            <a:lvl5pPr marL="2085376" indent="0" algn="ctr">
              <a:buNone/>
              <a:defRPr>
                <a:solidFill>
                  <a:schemeClr val="tx1">
                    <a:tint val="75000"/>
                  </a:schemeClr>
                </a:solidFill>
              </a:defRPr>
            </a:lvl5pPr>
            <a:lvl6pPr marL="2606719" indent="0" algn="ctr">
              <a:buNone/>
              <a:defRPr>
                <a:solidFill>
                  <a:schemeClr val="tx1">
                    <a:tint val="75000"/>
                  </a:schemeClr>
                </a:solidFill>
              </a:defRPr>
            </a:lvl6pPr>
            <a:lvl7pPr marL="3128064" indent="0" algn="ctr">
              <a:buNone/>
              <a:defRPr>
                <a:solidFill>
                  <a:schemeClr val="tx1">
                    <a:tint val="75000"/>
                  </a:schemeClr>
                </a:solidFill>
              </a:defRPr>
            </a:lvl7pPr>
            <a:lvl8pPr marL="3649408" indent="0" algn="ctr">
              <a:buNone/>
              <a:defRPr>
                <a:solidFill>
                  <a:schemeClr val="tx1">
                    <a:tint val="75000"/>
                  </a:schemeClr>
                </a:solidFill>
              </a:defRPr>
            </a:lvl8pPr>
            <a:lvl9pPr marL="4170751" indent="0" algn="ctr">
              <a:buNone/>
              <a:defRPr>
                <a:solidFill>
                  <a:schemeClr val="tx1">
                    <a:tint val="75000"/>
                  </a:schemeClr>
                </a:solidFill>
              </a:defRPr>
            </a:lvl9pPr>
          </a:lstStyle>
          <a:p>
            <a:r>
              <a:rPr lang="ru-RU" dirty="0" smtClean="0"/>
              <a:t>22.12.2012</a:t>
            </a:r>
            <a:endParaRPr lang="ru-RU" dirty="0"/>
          </a:p>
        </p:txBody>
      </p:sp>
    </p:spTree>
    <p:extLst>
      <p:ext uri="{BB962C8B-B14F-4D97-AF65-F5344CB8AC3E}">
        <p14:creationId xmlns:p14="http://schemas.microsoft.com/office/powerpoint/2010/main" val="237050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5"/>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3"/>
            <a:ext cx="6416040" cy="4536758"/>
          </a:xfrm>
        </p:spPr>
        <p:txBody>
          <a:bodyPr/>
          <a:lstStyle>
            <a:lvl1pPr marL="0" indent="0">
              <a:buNone/>
              <a:defRPr sz="3700"/>
            </a:lvl1pPr>
            <a:lvl2pPr marL="521344" indent="0">
              <a:buNone/>
              <a:defRPr sz="3200"/>
            </a:lvl2pPr>
            <a:lvl3pPr marL="1042688" indent="0">
              <a:buNone/>
              <a:defRPr sz="2700"/>
            </a:lvl3pPr>
            <a:lvl4pPr marL="1564032" indent="0">
              <a:buNone/>
              <a:defRPr sz="2300"/>
            </a:lvl4pPr>
            <a:lvl5pPr marL="2085376" indent="0">
              <a:buNone/>
              <a:defRPr sz="2300"/>
            </a:lvl5pPr>
            <a:lvl6pPr marL="2606719" indent="0">
              <a:buNone/>
              <a:defRPr sz="2300"/>
            </a:lvl6pPr>
            <a:lvl7pPr marL="3128064" indent="0">
              <a:buNone/>
              <a:defRPr sz="2300"/>
            </a:lvl7pPr>
            <a:lvl8pPr marL="3649408" indent="0">
              <a:buNone/>
              <a:defRPr sz="2300"/>
            </a:lvl8pPr>
            <a:lvl9pPr marL="4170751" indent="0">
              <a:buNone/>
              <a:defRPr sz="2300"/>
            </a:lvl9pPr>
          </a:lstStyle>
          <a:p>
            <a:r>
              <a:rPr lang="ru-RU" dirty="0" smtClean="0"/>
              <a:t>Вставка рисунка</a:t>
            </a:r>
            <a:endParaRPr lang="ru-RU" dirty="0"/>
          </a:p>
        </p:txBody>
      </p:sp>
      <p:sp>
        <p:nvSpPr>
          <p:cNvPr id="4" name="Текст 3"/>
          <p:cNvSpPr>
            <a:spLocks noGrp="1"/>
          </p:cNvSpPr>
          <p:nvPr>
            <p:ph type="body" sz="half" idx="2"/>
          </p:nvPr>
        </p:nvSpPr>
        <p:spPr>
          <a:xfrm>
            <a:off x="2095981" y="5917739"/>
            <a:ext cx="6416040" cy="887398"/>
          </a:xfrm>
        </p:spPr>
        <p:txBody>
          <a:bodyPr/>
          <a:lstStyle>
            <a:lvl1pPr marL="0" indent="0">
              <a:buNone/>
              <a:defRPr sz="1600"/>
            </a:lvl1pPr>
            <a:lvl2pPr marL="521344" indent="0">
              <a:buNone/>
              <a:defRPr sz="1400"/>
            </a:lvl2pPr>
            <a:lvl3pPr marL="1042688" indent="0">
              <a:buNone/>
              <a:defRPr sz="1100"/>
            </a:lvl3pPr>
            <a:lvl4pPr marL="1564032" indent="0">
              <a:buNone/>
              <a:defRPr sz="1000"/>
            </a:lvl4pPr>
            <a:lvl5pPr marL="2085376" indent="0">
              <a:buNone/>
              <a:defRPr sz="1000"/>
            </a:lvl5pPr>
            <a:lvl6pPr marL="2606719" indent="0">
              <a:buNone/>
              <a:defRPr sz="1000"/>
            </a:lvl6pPr>
            <a:lvl7pPr marL="3128064" indent="0">
              <a:buNone/>
              <a:defRPr sz="1000"/>
            </a:lvl7pPr>
            <a:lvl8pPr marL="3649408" indent="0">
              <a:buNone/>
              <a:defRPr sz="1000"/>
            </a:lvl8pPr>
            <a:lvl9pPr marL="4170751"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73338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238185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6"/>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6"/>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865214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3" name="Содержимое 2"/>
          <p:cNvSpPr>
            <a:spLocks noGrp="1"/>
          </p:cNvSpPr>
          <p:nvPr>
            <p:ph idx="1"/>
          </p:nvPr>
        </p:nvSpPr>
        <p:spPr>
          <a:xfrm>
            <a:off x="962028" y="1771652"/>
            <a:ext cx="8561139" cy="5324475"/>
          </a:xfrm>
        </p:spPr>
        <p:txBody>
          <a:bodyPr/>
          <a:lstStyle>
            <a:lvl1pPr marL="363410" indent="0">
              <a:buFontTx/>
              <a:buNone/>
              <a:defRPr b="1">
                <a:latin typeface="+mj-lt"/>
              </a:defRPr>
            </a:lvl1pPr>
            <a:lvl2pPr marL="360235" indent="3175">
              <a:defRPr>
                <a:latin typeface="+mj-lt"/>
              </a:defRPr>
            </a:lvl2pPr>
            <a:lvl3pPr marL="628428" indent="-260258">
              <a:tabLst/>
              <a:defRPr>
                <a:latin typeface="+mj-lt"/>
              </a:defRPr>
            </a:lvl3pPr>
            <a:lvl4pPr marL="0" indent="360235">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41"/>
            <a:ext cx="1080120" cy="415498"/>
          </a:xfrm>
          <a:prstGeom prst="rect">
            <a:avLst/>
          </a:prstGeom>
          <a:noFill/>
        </p:spPr>
        <p:txBody>
          <a:bodyPr wrap="square" lIns="91408" tIns="45704" rIns="91408" bIns="45704" rtlCol="0">
            <a:noAutofit/>
          </a:bodyPr>
          <a:lstStyle/>
          <a:p>
            <a:endParaRPr lang="ru-RU" dirty="0">
              <a:solidFill>
                <a:prstClr val="black"/>
              </a:solidFill>
            </a:endParaRPr>
          </a:p>
        </p:txBody>
      </p:sp>
      <p:sp>
        <p:nvSpPr>
          <p:cNvPr id="13" name="Заголовок 12"/>
          <p:cNvSpPr>
            <a:spLocks noGrp="1"/>
          </p:cNvSpPr>
          <p:nvPr>
            <p:ph type="title" hasCustomPrompt="1"/>
          </p:nvPr>
        </p:nvSpPr>
        <p:spPr>
          <a:xfrm>
            <a:off x="962026" y="552454"/>
            <a:ext cx="8580438" cy="1219199"/>
          </a:xfrm>
        </p:spPr>
        <p:txBody>
          <a:bodyPr/>
          <a:lstStyle>
            <a:lvl1pPr marL="0" marR="0" indent="0" defTabSz="1042688" rtl="0" eaLnBrk="1" fontAlgn="auto" latinLnBrk="0" hangingPunct="1">
              <a:lnSpc>
                <a:spcPct val="100000"/>
              </a:lnSpc>
              <a:spcBef>
                <a:spcPct val="0"/>
              </a:spcBef>
              <a:spcAft>
                <a:spcPts val="0"/>
              </a:spcAft>
              <a:tabLst/>
              <a:defRPr sz="5400"/>
            </a:lvl1pPr>
          </a:lstStyle>
          <a:p>
            <a:pPr marL="0" marR="0" lvl="0" indent="0" defTabSz="1042688"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629166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2" y="520"/>
            <a:ext cx="10691813" cy="7558635"/>
          </a:xfrm>
          <a:prstGeom prst="rect">
            <a:avLst/>
          </a:prstGeom>
          <a:noFill/>
        </p:spPr>
      </p:pic>
      <p:sp>
        <p:nvSpPr>
          <p:cNvPr id="3" name="Содержимое 2"/>
          <p:cNvSpPr>
            <a:spLocks noGrp="1"/>
          </p:cNvSpPr>
          <p:nvPr>
            <p:ph idx="1"/>
          </p:nvPr>
        </p:nvSpPr>
        <p:spPr>
          <a:xfrm>
            <a:off x="962028" y="1771652"/>
            <a:ext cx="8561139" cy="5324475"/>
          </a:xfrm>
        </p:spPr>
        <p:txBody>
          <a:bodyPr/>
          <a:lstStyle>
            <a:lvl1pPr marL="363410" indent="0">
              <a:buFontTx/>
              <a:buNone/>
              <a:defRPr b="1">
                <a:latin typeface="+mj-lt"/>
              </a:defRPr>
            </a:lvl1pPr>
            <a:lvl2pPr marL="363410" indent="0">
              <a:defRPr>
                <a:latin typeface="+mj-lt"/>
              </a:defRPr>
            </a:lvl2pPr>
            <a:lvl3pPr marL="628428" indent="-260258">
              <a:defRPr>
                <a:latin typeface="+mj-lt"/>
              </a:defRPr>
            </a:lvl3pPr>
            <a:lvl4pPr marL="0" indent="360235">
              <a:defRPr>
                <a:latin typeface="+mj-lt"/>
              </a:defRPr>
            </a:lvl4pPr>
            <a:lvl5pPr marL="1434593"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7" y="552454"/>
            <a:ext cx="8581268" cy="1219199"/>
          </a:xfrm>
        </p:spPr>
        <p:txBody>
          <a:bodyPr/>
          <a:lstStyle>
            <a:lvl1pPr marL="0" marR="0" indent="0" defTabSz="1042688" rtl="0" eaLnBrk="1" fontAlgn="auto" latinLnBrk="0" hangingPunct="1">
              <a:lnSpc>
                <a:spcPct val="100000"/>
              </a:lnSpc>
              <a:spcBef>
                <a:spcPct val="0"/>
              </a:spcBef>
              <a:spcAft>
                <a:spcPts val="0"/>
              </a:spcAft>
              <a:tabLst/>
              <a:defRPr sz="5400"/>
            </a:lvl1pPr>
          </a:lstStyle>
          <a:p>
            <a:pPr marL="0" marR="0" lvl="0" indent="0" defTabSz="1042688"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393027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2" y="2"/>
            <a:ext cx="10691813" cy="7558635"/>
          </a:xfrm>
          <a:prstGeom prst="rect">
            <a:avLst/>
          </a:prstGeom>
          <a:noFill/>
        </p:spPr>
      </p:pic>
      <p:sp>
        <p:nvSpPr>
          <p:cNvPr id="2" name="Заголовок 1"/>
          <p:cNvSpPr>
            <a:spLocks noGrp="1"/>
          </p:cNvSpPr>
          <p:nvPr>
            <p:ph type="title"/>
          </p:nvPr>
        </p:nvSpPr>
        <p:spPr>
          <a:xfrm>
            <a:off x="962028"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28" y="3781425"/>
            <a:ext cx="8561139" cy="3314700"/>
          </a:xfrm>
        </p:spPr>
        <p:txBody>
          <a:bodyPr anchor="t"/>
          <a:lstStyle>
            <a:lvl1pPr marL="0" indent="0">
              <a:buNone/>
              <a:defRPr sz="2300">
                <a:solidFill>
                  <a:schemeClr val="tx1">
                    <a:tint val="75000"/>
                  </a:schemeClr>
                </a:solidFill>
              </a:defRPr>
            </a:lvl1pPr>
            <a:lvl2pPr marL="521344" indent="0">
              <a:buNone/>
              <a:defRPr sz="2100">
                <a:solidFill>
                  <a:schemeClr val="tx1">
                    <a:tint val="75000"/>
                  </a:schemeClr>
                </a:solidFill>
              </a:defRPr>
            </a:lvl2pPr>
            <a:lvl3pPr marL="1042688" indent="0">
              <a:buNone/>
              <a:defRPr sz="1800">
                <a:solidFill>
                  <a:schemeClr val="tx1">
                    <a:tint val="75000"/>
                  </a:schemeClr>
                </a:solidFill>
              </a:defRPr>
            </a:lvl3pPr>
            <a:lvl4pPr marL="1564032" indent="0">
              <a:buNone/>
              <a:defRPr sz="1600">
                <a:solidFill>
                  <a:schemeClr val="tx1">
                    <a:tint val="75000"/>
                  </a:schemeClr>
                </a:solidFill>
              </a:defRPr>
            </a:lvl4pPr>
            <a:lvl5pPr marL="2085376" indent="0">
              <a:buNone/>
              <a:defRPr sz="1600">
                <a:solidFill>
                  <a:schemeClr val="tx1">
                    <a:tint val="75000"/>
                  </a:schemeClr>
                </a:solidFill>
              </a:defRPr>
            </a:lvl5pPr>
            <a:lvl6pPr marL="2606719" indent="0">
              <a:buNone/>
              <a:defRPr sz="1600">
                <a:solidFill>
                  <a:schemeClr val="tx1">
                    <a:tint val="75000"/>
                  </a:schemeClr>
                </a:solidFill>
              </a:defRPr>
            </a:lvl6pPr>
            <a:lvl7pPr marL="3128064" indent="0">
              <a:buNone/>
              <a:defRPr sz="1600">
                <a:solidFill>
                  <a:schemeClr val="tx1">
                    <a:tint val="75000"/>
                  </a:schemeClr>
                </a:solidFill>
              </a:defRPr>
            </a:lvl7pPr>
            <a:lvl8pPr marL="3649408" indent="0">
              <a:buNone/>
              <a:defRPr sz="1600">
                <a:solidFill>
                  <a:schemeClr val="tx1">
                    <a:tint val="75000"/>
                  </a:schemeClr>
                </a:solidFill>
              </a:defRPr>
            </a:lvl8pPr>
            <a:lvl9pPr marL="4170751" indent="0">
              <a:buNone/>
              <a:defRPr sz="16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851210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2" name="Заголовок 1"/>
          <p:cNvSpPr>
            <a:spLocks noGrp="1"/>
          </p:cNvSpPr>
          <p:nvPr>
            <p:ph type="title"/>
          </p:nvPr>
        </p:nvSpPr>
        <p:spPr>
          <a:xfrm>
            <a:off x="962026" y="552451"/>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60" y="1771650"/>
            <a:ext cx="4262505"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3105252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6"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27" y="1771650"/>
            <a:ext cx="4297419" cy="626250"/>
          </a:xfrm>
        </p:spPr>
        <p:txBody>
          <a:bodyPr anchor="b"/>
          <a:lstStyle>
            <a:lvl1pPr marL="0" indent="0">
              <a:buNone/>
              <a:defRPr sz="2700" b="1"/>
            </a:lvl1pPr>
            <a:lvl2pPr marL="521344" indent="0">
              <a:buNone/>
              <a:defRPr sz="2300" b="1"/>
            </a:lvl2pPr>
            <a:lvl3pPr marL="1042688" indent="0">
              <a:buNone/>
              <a:defRPr sz="2100" b="1"/>
            </a:lvl3pPr>
            <a:lvl4pPr marL="1564032" indent="0">
              <a:buNone/>
              <a:defRPr sz="1800" b="1"/>
            </a:lvl4pPr>
            <a:lvl5pPr marL="2085376" indent="0">
              <a:buNone/>
              <a:defRPr sz="1800" b="1"/>
            </a:lvl5pPr>
            <a:lvl6pPr marL="2606719" indent="0">
              <a:buNone/>
              <a:defRPr sz="1800" b="1"/>
            </a:lvl6pPr>
            <a:lvl7pPr marL="3128064" indent="0">
              <a:buNone/>
              <a:defRPr sz="1800" b="1"/>
            </a:lvl7pPr>
            <a:lvl8pPr marL="3649408" indent="0">
              <a:buNone/>
              <a:defRPr sz="1800" b="1"/>
            </a:lvl8pPr>
            <a:lvl9pPr marL="4170751"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27" y="2397901"/>
            <a:ext cx="4297419" cy="4698224"/>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3" y="1771650"/>
            <a:ext cx="4195762" cy="626250"/>
          </a:xfrm>
        </p:spPr>
        <p:txBody>
          <a:bodyPr anchor="b"/>
          <a:lstStyle>
            <a:lvl1pPr marL="0" indent="0">
              <a:buNone/>
              <a:defRPr sz="2700" b="1"/>
            </a:lvl1pPr>
            <a:lvl2pPr marL="521344" indent="0">
              <a:buNone/>
              <a:defRPr sz="2300" b="1"/>
            </a:lvl2pPr>
            <a:lvl3pPr marL="1042688" indent="0">
              <a:buNone/>
              <a:defRPr sz="2100" b="1"/>
            </a:lvl3pPr>
            <a:lvl4pPr marL="1564032" indent="0">
              <a:buNone/>
              <a:defRPr sz="1800" b="1"/>
            </a:lvl4pPr>
            <a:lvl5pPr marL="2085376" indent="0">
              <a:buNone/>
              <a:defRPr sz="1800" b="1"/>
            </a:lvl5pPr>
            <a:lvl6pPr marL="2606719" indent="0">
              <a:buNone/>
              <a:defRPr sz="1800" b="1"/>
            </a:lvl6pPr>
            <a:lvl7pPr marL="3128064" indent="0">
              <a:buNone/>
              <a:defRPr sz="1800" b="1"/>
            </a:lvl7pPr>
            <a:lvl8pPr marL="3649408" indent="0">
              <a:buNone/>
              <a:defRPr sz="1800" b="1"/>
            </a:lvl8pPr>
            <a:lvl9pPr marL="4170751"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3" y="2412479"/>
            <a:ext cx="4195762" cy="4683646"/>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2062661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9" y="2110"/>
            <a:ext cx="10691813" cy="7558635"/>
          </a:xfrm>
          <a:prstGeom prst="rect">
            <a:avLst/>
          </a:prstGeom>
          <a:noFill/>
        </p:spPr>
      </p:pic>
      <p:sp>
        <p:nvSpPr>
          <p:cNvPr id="2" name="Заголовок 1"/>
          <p:cNvSpPr>
            <a:spLocks noGrp="1"/>
          </p:cNvSpPr>
          <p:nvPr>
            <p:ph type="title"/>
          </p:nvPr>
        </p:nvSpPr>
        <p:spPr>
          <a:xfrm>
            <a:off x="962026" y="552451"/>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dirty="0">
              <a:solidFill>
                <a:prstClr val="black">
                  <a:tint val="75000"/>
                </a:prstClr>
              </a:solidFill>
            </a:endParaRPr>
          </a:p>
        </p:txBody>
      </p:sp>
      <p:sp>
        <p:nvSpPr>
          <p:cNvPr id="12" name="Номер слайда 11"/>
          <p:cNvSpPr>
            <a:spLocks noGrp="1"/>
          </p:cNvSpPr>
          <p:nvPr>
            <p:ph type="sldNum" sz="quarter" idx="11"/>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
        <p:nvSpPr>
          <p:cNvPr id="13" name="Нижний колонтитул 12"/>
          <p:cNvSpPr>
            <a:spLocks noGrp="1"/>
          </p:cNvSpPr>
          <p:nvPr>
            <p:ph type="ftr" sz="quarter" idx="12"/>
          </p:nvPr>
        </p:nvSpPr>
        <p:spPr/>
        <p:txBody>
          <a:bodyPr/>
          <a:lstStyle/>
          <a:p>
            <a:endParaRPr lang="ru-RU" dirty="0">
              <a:solidFill>
                <a:prstClr val="black">
                  <a:tint val="75000"/>
                </a:prstClr>
              </a:solidFill>
            </a:endParaRPr>
          </a:p>
        </p:txBody>
      </p:sp>
    </p:spTree>
    <p:extLst>
      <p:ext uri="{BB962C8B-B14F-4D97-AF65-F5344CB8AC3E}">
        <p14:creationId xmlns:p14="http://schemas.microsoft.com/office/powerpoint/2010/main" val="182617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dirty="0">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dirty="0">
              <a:solidFill>
                <a:prstClr val="black">
                  <a:tint val="75000"/>
                </a:prstClr>
              </a:solidFill>
            </a:endParaRPr>
          </a:p>
        </p:txBody>
      </p:sp>
      <p:sp>
        <p:nvSpPr>
          <p:cNvPr id="5" name="Номер слайда 5"/>
          <p:cNvSpPr>
            <a:spLocks noGrp="1"/>
          </p:cNvSpPr>
          <p:nvPr>
            <p:ph type="sldNum" sz="quarter" idx="4"/>
          </p:nvPr>
        </p:nvSpPr>
        <p:spPr>
          <a:xfrm>
            <a:off x="9578975" y="6474804"/>
            <a:ext cx="663576" cy="720080"/>
          </a:xfrm>
          <a:prstGeom prst="rect">
            <a:avLst/>
          </a:prstGeom>
        </p:spPr>
        <p:txBody>
          <a:bodyPr vert="horz" lIns="104269" tIns="52135" rIns="104269" bIns="52135" rtlCol="0" anchor="ctr">
            <a:normAutofit/>
          </a:bodyPr>
          <a:lstStyle>
            <a:lvl1pPr algn="ctr">
              <a:defRPr sz="2700" i="0">
                <a:solidFill>
                  <a:schemeClr val="bg1"/>
                </a:solidFill>
                <a:latin typeface="+mj-lt"/>
              </a:defRPr>
            </a:lvl1p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110599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3" y="301050"/>
            <a:ext cx="3518055" cy="1281214"/>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3" y="1582265"/>
            <a:ext cx="3518055" cy="5172114"/>
          </a:xfrm>
        </p:spPr>
        <p:txBody>
          <a:bodyPr/>
          <a:lstStyle>
            <a:lvl1pPr marL="0" indent="0">
              <a:buNone/>
              <a:defRPr sz="1600"/>
            </a:lvl1pPr>
            <a:lvl2pPr marL="521344" indent="0">
              <a:buNone/>
              <a:defRPr sz="1400"/>
            </a:lvl2pPr>
            <a:lvl3pPr marL="1042688" indent="0">
              <a:buNone/>
              <a:defRPr sz="1100"/>
            </a:lvl3pPr>
            <a:lvl4pPr marL="1564032" indent="0">
              <a:buNone/>
              <a:defRPr sz="1000"/>
            </a:lvl4pPr>
            <a:lvl5pPr marL="2085376" indent="0">
              <a:buNone/>
              <a:defRPr sz="1000"/>
            </a:lvl5pPr>
            <a:lvl6pPr marL="2606719" indent="0">
              <a:buNone/>
              <a:defRPr sz="1000"/>
            </a:lvl6pPr>
            <a:lvl7pPr marL="3128064" indent="0">
              <a:buNone/>
              <a:defRPr sz="1000"/>
            </a:lvl7pPr>
            <a:lvl8pPr marL="3649408" indent="0">
              <a:buNone/>
              <a:defRPr sz="1000"/>
            </a:lvl8pPr>
            <a:lvl9pPr marL="4170751"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dirty="0">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dirty="0">
              <a:solidFill>
                <a:prstClr val="black">
                  <a:tint val="75000"/>
                </a:prstClr>
              </a:solidFill>
            </a:endParaRPr>
          </a:p>
        </p:txBody>
      </p:sp>
      <p:sp>
        <p:nvSpPr>
          <p:cNvPr id="7" name="Номер слайда 6"/>
          <p:cNvSpPr>
            <a:spLocks noGrp="1"/>
          </p:cNvSpPr>
          <p:nvPr>
            <p:ph type="sldNum" sz="quarter" idx="12"/>
          </p:nvPr>
        </p:nvSpPr>
        <p:spPr/>
        <p:txBody>
          <a:body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07378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4" y="540273"/>
            <a:ext cx="8588251" cy="1224136"/>
          </a:xfrm>
          <a:prstGeom prst="rect">
            <a:avLst/>
          </a:prstGeom>
        </p:spPr>
        <p:txBody>
          <a:bodyPr vert="horz" lIns="104269" tIns="52135" rIns="104269" bIns="52135"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4" y="1764295"/>
            <a:ext cx="8588251" cy="5331830"/>
          </a:xfrm>
          <a:prstGeom prst="rect">
            <a:avLst/>
          </a:prstGeom>
        </p:spPr>
        <p:txBody>
          <a:bodyPr vert="horz" lIns="104269" tIns="52135" rIns="104269" bIns="52135"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1" y="7008173"/>
            <a:ext cx="2495127" cy="402567"/>
          </a:xfrm>
          <a:prstGeom prst="rect">
            <a:avLst/>
          </a:prstGeom>
        </p:spPr>
        <p:txBody>
          <a:bodyPr vert="horz" lIns="104269" tIns="52135" rIns="104269" bIns="52135" rtlCol="0" anchor="ctr"/>
          <a:lstStyle>
            <a:lvl1pPr algn="l">
              <a:defRPr sz="1400">
                <a:solidFill>
                  <a:schemeClr val="tx1">
                    <a:tint val="75000"/>
                  </a:schemeClr>
                </a:solidFill>
              </a:defRPr>
            </a:lvl1pPr>
          </a:lstStyle>
          <a:p>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3653581" y="7008173"/>
            <a:ext cx="3386243" cy="402567"/>
          </a:xfrm>
          <a:prstGeom prst="rect">
            <a:avLst/>
          </a:prstGeom>
        </p:spPr>
        <p:txBody>
          <a:bodyPr vert="horz" lIns="104269" tIns="52135" rIns="104269" bIns="52135" rtlCol="0" anchor="ctr"/>
          <a:lstStyle>
            <a:lvl1pPr algn="ctr">
              <a:defRPr sz="1400">
                <a:solidFill>
                  <a:schemeClr val="tx1">
                    <a:tint val="75000"/>
                  </a:schemeClr>
                </a:solidFill>
              </a:defRPr>
            </a:lvl1pPr>
          </a:lstStyle>
          <a:p>
            <a:endParaRPr lang="ru-RU" dirty="0">
              <a:solidFill>
                <a:prstClr val="black">
                  <a:tint val="75000"/>
                </a:prstClr>
              </a:solidFill>
            </a:endParaRPr>
          </a:p>
        </p:txBody>
      </p:sp>
      <p:sp>
        <p:nvSpPr>
          <p:cNvPr id="6" name="Номер слайда 5"/>
          <p:cNvSpPr>
            <a:spLocks noGrp="1"/>
          </p:cNvSpPr>
          <p:nvPr>
            <p:ph type="sldNum" sz="quarter" idx="4"/>
          </p:nvPr>
        </p:nvSpPr>
        <p:spPr>
          <a:xfrm>
            <a:off x="9734552" y="6660951"/>
            <a:ext cx="724718" cy="696626"/>
          </a:xfrm>
          <a:prstGeom prst="rect">
            <a:avLst/>
          </a:prstGeom>
        </p:spPr>
        <p:txBody>
          <a:bodyPr vert="horz" lIns="104269" tIns="52135" rIns="104269" bIns="52135" rtlCol="0" anchor="ctr">
            <a:normAutofit/>
          </a:bodyPr>
          <a:lstStyle>
            <a:lvl1pPr algn="ctr">
              <a:lnSpc>
                <a:spcPts val="2400"/>
              </a:lnSpc>
              <a:defRPr sz="2700">
                <a:solidFill>
                  <a:schemeClr val="bg1"/>
                </a:solidFill>
              </a:defRPr>
            </a:lvl1pPr>
          </a:lstStyle>
          <a:p>
            <a:fld id="{E20E89E6-FE54-4E13-859C-1FA908D70D39}" type="slidenum">
              <a:rPr lang="ru-RU" smtClean="0">
                <a:solidFill>
                  <a:prstClr val="white"/>
                </a:solidFill>
              </a:rPr>
              <a:pPr/>
              <a:t>‹#›</a:t>
            </a:fld>
            <a:endParaRPr lang="ru-RU" dirty="0">
              <a:solidFill>
                <a:prstClr val="white"/>
              </a:solidFill>
            </a:endParaRPr>
          </a:p>
        </p:txBody>
      </p:sp>
    </p:spTree>
    <p:extLst>
      <p:ext uri="{BB962C8B-B14F-4D97-AF65-F5344CB8AC3E}">
        <p14:creationId xmlns:p14="http://schemas.microsoft.com/office/powerpoint/2010/main" val="2262931986"/>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hdr="0" ftr="0" dt="0"/>
  <p:txStyles>
    <p:titleStyle>
      <a:lvl1pPr algn="l" defTabSz="1042688" rtl="0" eaLnBrk="1" latinLnBrk="0" hangingPunct="1">
        <a:lnSpc>
          <a:spcPts val="5198"/>
        </a:lnSpc>
        <a:spcBef>
          <a:spcPct val="0"/>
        </a:spcBef>
        <a:buNone/>
        <a:defRPr sz="4200" b="1" i="0" kern="1200">
          <a:solidFill>
            <a:srgbClr val="005AA9"/>
          </a:solidFill>
          <a:latin typeface="+mj-lt"/>
          <a:ea typeface="+mj-ea"/>
          <a:cs typeface="+mj-cs"/>
        </a:defRPr>
      </a:lvl1pPr>
    </p:titleStyle>
    <p:bodyStyle>
      <a:lvl1pPr marL="363410" indent="0" algn="l" defTabSz="1042688" rtl="0" eaLnBrk="1" latinLnBrk="0" hangingPunct="1">
        <a:spcBef>
          <a:spcPct val="20000"/>
        </a:spcBef>
        <a:buFont typeface="+mj-lt"/>
        <a:buNone/>
        <a:defRPr sz="3700" b="0" i="0" kern="1200">
          <a:solidFill>
            <a:srgbClr val="005AA9"/>
          </a:solidFill>
          <a:latin typeface="+mj-lt"/>
          <a:ea typeface="+mn-ea"/>
          <a:cs typeface="+mn-cs"/>
        </a:defRPr>
      </a:lvl1pPr>
      <a:lvl2pPr marL="363410" indent="0" algn="l" defTabSz="1042688"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537" indent="-260258" algn="l" defTabSz="1042688"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235" algn="just" defTabSz="1042688" rtl="0" eaLnBrk="1" latinLnBrk="0" hangingPunct="1">
        <a:lnSpc>
          <a:spcPts val="1800"/>
        </a:lnSpc>
        <a:spcBef>
          <a:spcPts val="400"/>
        </a:spcBef>
        <a:buFont typeface="Arial" pitchFamily="34" charset="0"/>
        <a:buNone/>
        <a:tabLst/>
        <a:defRPr sz="1600" b="0" i="0" kern="1200">
          <a:solidFill>
            <a:srgbClr val="504F53"/>
          </a:solidFill>
          <a:latin typeface="+mj-lt"/>
          <a:ea typeface="+mn-ea"/>
          <a:cs typeface="+mn-cs"/>
        </a:defRPr>
      </a:lvl4pPr>
      <a:lvl5pPr marL="1434593" indent="0" algn="l" defTabSz="1042688"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7392"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8735"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0080"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1424" indent="-260672" algn="l" defTabSz="1042688"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2688" rtl="0" eaLnBrk="1" latinLnBrk="0" hangingPunct="1">
        <a:defRPr sz="2100" kern="1200">
          <a:solidFill>
            <a:schemeClr val="tx1"/>
          </a:solidFill>
          <a:latin typeface="+mn-lt"/>
          <a:ea typeface="+mn-ea"/>
          <a:cs typeface="+mn-cs"/>
        </a:defRPr>
      </a:lvl1pPr>
      <a:lvl2pPr marL="521344" algn="l" defTabSz="1042688" rtl="0" eaLnBrk="1" latinLnBrk="0" hangingPunct="1">
        <a:defRPr sz="2100" kern="1200">
          <a:solidFill>
            <a:schemeClr val="tx1"/>
          </a:solidFill>
          <a:latin typeface="+mn-lt"/>
          <a:ea typeface="+mn-ea"/>
          <a:cs typeface="+mn-cs"/>
        </a:defRPr>
      </a:lvl2pPr>
      <a:lvl3pPr marL="1042688" algn="l" defTabSz="1042688" rtl="0" eaLnBrk="1" latinLnBrk="0" hangingPunct="1">
        <a:defRPr sz="2100" kern="1200">
          <a:solidFill>
            <a:schemeClr val="tx1"/>
          </a:solidFill>
          <a:latin typeface="+mn-lt"/>
          <a:ea typeface="+mn-ea"/>
          <a:cs typeface="+mn-cs"/>
        </a:defRPr>
      </a:lvl3pPr>
      <a:lvl4pPr marL="1564032" algn="l" defTabSz="1042688" rtl="0" eaLnBrk="1" latinLnBrk="0" hangingPunct="1">
        <a:defRPr sz="2100" kern="1200">
          <a:solidFill>
            <a:schemeClr val="tx1"/>
          </a:solidFill>
          <a:latin typeface="+mn-lt"/>
          <a:ea typeface="+mn-ea"/>
          <a:cs typeface="+mn-cs"/>
        </a:defRPr>
      </a:lvl4pPr>
      <a:lvl5pPr marL="2085376" algn="l" defTabSz="1042688" rtl="0" eaLnBrk="1" latinLnBrk="0" hangingPunct="1">
        <a:defRPr sz="2100" kern="1200">
          <a:solidFill>
            <a:schemeClr val="tx1"/>
          </a:solidFill>
          <a:latin typeface="+mn-lt"/>
          <a:ea typeface="+mn-ea"/>
          <a:cs typeface="+mn-cs"/>
        </a:defRPr>
      </a:lvl5pPr>
      <a:lvl6pPr marL="2606719" algn="l" defTabSz="1042688" rtl="0" eaLnBrk="1" latinLnBrk="0" hangingPunct="1">
        <a:defRPr sz="2100" kern="1200">
          <a:solidFill>
            <a:schemeClr val="tx1"/>
          </a:solidFill>
          <a:latin typeface="+mn-lt"/>
          <a:ea typeface="+mn-ea"/>
          <a:cs typeface="+mn-cs"/>
        </a:defRPr>
      </a:lvl6pPr>
      <a:lvl7pPr marL="3128064" algn="l" defTabSz="1042688" rtl="0" eaLnBrk="1" latinLnBrk="0" hangingPunct="1">
        <a:defRPr sz="2100" kern="1200">
          <a:solidFill>
            <a:schemeClr val="tx1"/>
          </a:solidFill>
          <a:latin typeface="+mn-lt"/>
          <a:ea typeface="+mn-ea"/>
          <a:cs typeface="+mn-cs"/>
        </a:defRPr>
      </a:lvl7pPr>
      <a:lvl8pPr marL="3649408" algn="l" defTabSz="1042688" rtl="0" eaLnBrk="1" latinLnBrk="0" hangingPunct="1">
        <a:defRPr sz="2100" kern="1200">
          <a:solidFill>
            <a:schemeClr val="tx1"/>
          </a:solidFill>
          <a:latin typeface="+mn-lt"/>
          <a:ea typeface="+mn-ea"/>
          <a:cs typeface="+mn-cs"/>
        </a:defRPr>
      </a:lvl8pPr>
      <a:lvl9pPr marL="4170751" algn="l" defTabSz="1042688"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810196" y="2268463"/>
            <a:ext cx="9217024" cy="3888432"/>
          </a:xfrm>
        </p:spPr>
        <p:txBody>
          <a:bodyPr>
            <a:noAutofit/>
          </a:bodyPr>
          <a:lstStyle/>
          <a:p>
            <a:pPr algn="ctr">
              <a:lnSpc>
                <a:spcPct val="100000"/>
              </a:lnSpc>
            </a:pPr>
            <a:r>
              <a:rPr lang="ru-RU" sz="2500" dirty="0" smtClean="0">
                <a:latin typeface="Times New Roman" pitchFamily="18" charset="0"/>
                <a:cs typeface="Times New Roman" panose="02020603050405020304" pitchFamily="18" charset="0"/>
              </a:rPr>
              <a:t>Сроки и периодичность представления налоговой отчетности</a:t>
            </a:r>
            <a:r>
              <a:rPr lang="ru-RU" sz="2500" dirty="0">
                <a:latin typeface="Times New Roman" pitchFamily="18" charset="0"/>
                <a:cs typeface="Times New Roman" panose="02020603050405020304" pitchFamily="18" charset="0"/>
              </a:rPr>
              <a:t>. Изменения налогового законодательства по страховым взносам с 01.01.2025. </a:t>
            </a:r>
            <a:r>
              <a:rPr lang="ru-RU" sz="2500" dirty="0" smtClean="0">
                <a:latin typeface="Times New Roman" pitchFamily="18" charset="0"/>
                <a:cs typeface="Times New Roman" panose="02020603050405020304" pitchFamily="18" charset="0"/>
              </a:rPr>
              <a:t/>
            </a:r>
            <a:br>
              <a:rPr lang="ru-RU" sz="2500" dirty="0" smtClean="0">
                <a:latin typeface="Times New Roman" pitchFamily="18" charset="0"/>
                <a:cs typeface="Times New Roman" panose="02020603050405020304" pitchFamily="18" charset="0"/>
              </a:rPr>
            </a:br>
            <a:endParaRPr lang="ru-RU" sz="2500" dirty="0">
              <a:latin typeface="Times New Roman" pitchFamily="18" charset="0"/>
              <a:cs typeface="Times New Roman" pitchFamily="18" charset="0"/>
            </a:endParaRPr>
          </a:p>
        </p:txBody>
      </p:sp>
      <p:sp>
        <p:nvSpPr>
          <p:cNvPr id="6" name="Подзаголовок 5"/>
          <p:cNvSpPr>
            <a:spLocks noGrp="1"/>
          </p:cNvSpPr>
          <p:nvPr>
            <p:ph type="subTitle" idx="1"/>
          </p:nvPr>
        </p:nvSpPr>
        <p:spPr>
          <a:xfrm>
            <a:off x="560354" y="5868863"/>
            <a:ext cx="8529036" cy="1428267"/>
          </a:xfrm>
        </p:spPr>
        <p:txBody>
          <a:bodyPr>
            <a:normAutofit lnSpcReduction="10000"/>
          </a:bodyPr>
          <a:lstStyle/>
          <a:p>
            <a:pPr algn="l">
              <a:spcBef>
                <a:spcPts val="0"/>
              </a:spcBef>
            </a:pPr>
            <a:endParaRPr lang="ru-RU" sz="2000" b="1" dirty="0" smtClean="0">
              <a:solidFill>
                <a:schemeClr val="tx1"/>
              </a:solidFill>
              <a:latin typeface="Times New Roman" panose="02020603050405020304" pitchFamily="18" charset="0"/>
              <a:cs typeface="Times New Roman" panose="02020603050405020304" pitchFamily="18" charset="0"/>
            </a:endParaRPr>
          </a:p>
          <a:p>
            <a:pPr algn="l">
              <a:spcBef>
                <a:spcPts val="0"/>
              </a:spcBef>
            </a:pPr>
            <a:endParaRPr lang="ru-RU" sz="2000" b="1" dirty="0">
              <a:solidFill>
                <a:schemeClr val="tx1"/>
              </a:solidFill>
              <a:latin typeface="Times New Roman" panose="02020603050405020304" pitchFamily="18" charset="0"/>
              <a:cs typeface="Times New Roman" panose="02020603050405020304" pitchFamily="18" charset="0"/>
            </a:endParaRPr>
          </a:p>
          <a:p>
            <a:pPr algn="l">
              <a:spcBef>
                <a:spcPts val="0"/>
              </a:spcBef>
            </a:pPr>
            <a:r>
              <a:rPr lang="ru-RU" sz="1800" b="1" dirty="0" err="1" smtClean="0">
                <a:solidFill>
                  <a:schemeClr val="tx1"/>
                </a:solidFill>
                <a:latin typeface="Times New Roman" panose="02020603050405020304" pitchFamily="18" charset="0"/>
                <a:cs typeface="Times New Roman" panose="02020603050405020304" pitchFamily="18" charset="0"/>
              </a:rPr>
              <a:t>Передерина</a:t>
            </a:r>
            <a:r>
              <a:rPr lang="ru-RU" sz="1800" b="1" dirty="0" smtClean="0">
                <a:solidFill>
                  <a:schemeClr val="tx1"/>
                </a:solidFill>
                <a:latin typeface="Times New Roman" panose="02020603050405020304" pitchFamily="18" charset="0"/>
                <a:cs typeface="Times New Roman" panose="02020603050405020304" pitchFamily="18" charset="0"/>
              </a:rPr>
              <a:t> Анастасия </a:t>
            </a:r>
            <a:r>
              <a:rPr lang="ru-RU" sz="1800" b="1" dirty="0" err="1" smtClean="0">
                <a:solidFill>
                  <a:schemeClr val="tx1"/>
                </a:solidFill>
                <a:latin typeface="Times New Roman" panose="02020603050405020304" pitchFamily="18" charset="0"/>
                <a:cs typeface="Times New Roman" panose="02020603050405020304" pitchFamily="18" charset="0"/>
              </a:rPr>
              <a:t>Минсахаметовна</a:t>
            </a:r>
            <a:r>
              <a:rPr lang="ru-RU" sz="2000" b="1" dirty="0" smtClean="0">
                <a:solidFill>
                  <a:schemeClr val="tx1"/>
                </a:solidFill>
                <a:latin typeface="Times New Roman" panose="02020603050405020304" pitchFamily="18" charset="0"/>
                <a:cs typeface="Times New Roman" panose="02020603050405020304" pitchFamily="18" charset="0"/>
              </a:rPr>
              <a:t>,</a:t>
            </a:r>
          </a:p>
          <a:p>
            <a:pPr algn="l">
              <a:spcBef>
                <a:spcPts val="0"/>
              </a:spcBef>
            </a:pPr>
            <a:r>
              <a:rPr lang="ru-RU" sz="1800" b="1" dirty="0" smtClean="0">
                <a:solidFill>
                  <a:schemeClr val="tx1"/>
                </a:solidFill>
                <a:latin typeface="Times New Roman" panose="02020603050405020304" pitchFamily="18" charset="0"/>
                <a:cs typeface="Times New Roman" panose="02020603050405020304" pitchFamily="18" charset="0"/>
              </a:rPr>
              <a:t>Заместитель начальника отдела камерального контроля НДФЛ и СВ </a:t>
            </a:r>
          </a:p>
          <a:p>
            <a:pPr algn="l">
              <a:spcBef>
                <a:spcPts val="0"/>
              </a:spcBef>
            </a:pPr>
            <a:r>
              <a:rPr lang="ru-RU" sz="1800" b="1" dirty="0" smtClean="0">
                <a:solidFill>
                  <a:schemeClr val="tx1"/>
                </a:solidFill>
                <a:latin typeface="Times New Roman" panose="02020603050405020304" pitchFamily="18" charset="0"/>
                <a:cs typeface="Times New Roman" panose="02020603050405020304" pitchFamily="18" charset="0"/>
              </a:rPr>
              <a:t>Управления Федеральной налоговой службы по Республике Хакасия</a:t>
            </a:r>
          </a:p>
          <a:p>
            <a:pPr algn="l">
              <a:spcBef>
                <a:spcPts val="0"/>
              </a:spcBef>
            </a:pPr>
            <a:endParaRPr lang="ru-RU"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13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10</a:t>
            </a:fld>
            <a:endParaRPr lang="ru-RU" dirty="0">
              <a:solidFill>
                <a:prstClr val="white"/>
              </a:solidFill>
            </a:endParaRPr>
          </a:p>
        </p:txBody>
      </p:sp>
      <p:sp>
        <p:nvSpPr>
          <p:cNvPr id="2" name="Текст 1"/>
          <p:cNvSpPr>
            <a:spLocks noGrp="1"/>
          </p:cNvSpPr>
          <p:nvPr>
            <p:ph type="body" idx="1"/>
          </p:nvPr>
        </p:nvSpPr>
        <p:spPr>
          <a:xfrm>
            <a:off x="962028" y="468263"/>
            <a:ext cx="8561139" cy="6627862"/>
          </a:xfrm>
        </p:spPr>
        <p:txBody>
          <a:bodyPr>
            <a:normAutofit/>
          </a:bodyPr>
          <a:lstStyle/>
          <a:p>
            <a:pPr algn="ctr">
              <a:lnSpc>
                <a:spcPct val="120000"/>
              </a:lnSpc>
            </a:pPr>
            <a:r>
              <a:rPr lang="ru-RU" sz="2000" b="1" dirty="0">
                <a:solidFill>
                  <a:schemeClr val="tx1"/>
                </a:solidFill>
                <a:latin typeface="Times New Roman" panose="02020603050405020304" pitchFamily="18" charset="0"/>
                <a:cs typeface="Times New Roman" panose="02020603050405020304" pitchFamily="18" charset="0"/>
              </a:rPr>
              <a:t>Действующие пониженные тарифы страховых взносов для социальных НКО и благотворительных организаций продлеваются до 2026 года </a:t>
            </a:r>
          </a:p>
          <a:p>
            <a:pPr algn="just">
              <a:lnSpc>
                <a:spcPct val="120000"/>
              </a:lnSpc>
            </a:pPr>
            <a:r>
              <a:rPr lang="ru-RU" sz="2400" dirty="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Для </a:t>
            </a:r>
            <a:r>
              <a:rPr lang="ru-RU" sz="1800" b="1" dirty="0">
                <a:solidFill>
                  <a:schemeClr val="tx1"/>
                </a:solidFill>
                <a:latin typeface="Times New Roman" panose="02020603050405020304" pitchFamily="18" charset="0"/>
                <a:cs typeface="Times New Roman" panose="02020603050405020304" pitchFamily="18" charset="0"/>
              </a:rPr>
              <a:t>НКО</a:t>
            </a:r>
            <a:r>
              <a:rPr lang="ru-RU" sz="1800" dirty="0">
                <a:solidFill>
                  <a:schemeClr val="tx1"/>
                </a:solidFill>
                <a:latin typeface="Times New Roman" panose="02020603050405020304" pitchFamily="18" charset="0"/>
                <a:cs typeface="Times New Roman" panose="02020603050405020304" pitchFamily="18" charset="0"/>
              </a:rPr>
              <a:t> (за исключением государственных (муниципальных) учреждений), применяющих УСН и осуществляющих деятельность в области социального обслуживания граждан, научных исследований и разработок, образования, здравоохранения, культуры и искусства, массового спорта (за исключением профессионального), а также для благотворительных организаций, применяющих УСН, до 2026 года продлевается льготный пониженный тариф в размере 0% свыше единой предельной величины базы и единый пониженный тариф страховых взносов в размере 7,6% в пределах установленной единой предельной величины базы (новая редакция </a:t>
            </a:r>
            <a:r>
              <a:rPr lang="ru-RU" sz="1800" dirty="0"/>
              <a:t> </a:t>
            </a:r>
            <a:r>
              <a:rPr lang="ru-RU" sz="1800" dirty="0">
                <a:solidFill>
                  <a:schemeClr val="tx1"/>
                </a:solidFill>
                <a:latin typeface="Times New Roman" panose="02020603050405020304" pitchFamily="18" charset="0"/>
                <a:cs typeface="Times New Roman" panose="02020603050405020304" pitchFamily="18" charset="0"/>
              </a:rPr>
              <a:t>п. 2.2 ст. 427 НК РФ</a:t>
            </a:r>
            <a:r>
              <a:rPr lang="ru-RU" sz="1800" dirty="0" smtClean="0">
                <a:solidFill>
                  <a:schemeClr val="tx1"/>
                </a:solidFill>
                <a:latin typeface="Times New Roman" panose="02020603050405020304" pitchFamily="18" charset="0"/>
                <a:cs typeface="Times New Roman" panose="02020603050405020304" pitchFamily="18" charset="0"/>
              </a:rPr>
              <a:t>).</a:t>
            </a:r>
          </a:p>
          <a:p>
            <a:pPr algn="just">
              <a:lnSpc>
                <a:spcPct val="120000"/>
              </a:lnSpc>
            </a:pPr>
            <a:endParaRPr lang="ru-RU" sz="1800" dirty="0" smtClean="0">
              <a:solidFill>
                <a:schemeClr val="tx1"/>
              </a:solidFill>
              <a:latin typeface="Times New Roman" panose="02020603050405020304" pitchFamily="18" charset="0"/>
              <a:cs typeface="Times New Roman" panose="02020603050405020304" pitchFamily="18" charset="0"/>
            </a:endParaRPr>
          </a:p>
          <a:p>
            <a:pPr algn="ctr">
              <a:lnSpc>
                <a:spcPct val="120000"/>
              </a:lnSpc>
            </a:pPr>
            <a:r>
              <a:rPr lang="ru-RU" sz="1800" b="1" dirty="0" smtClean="0">
                <a:solidFill>
                  <a:schemeClr val="tx2"/>
                </a:solidFill>
                <a:latin typeface="Times New Roman" pitchFamily="18" charset="0"/>
                <a:cs typeface="Times New Roman" panose="02020603050405020304" pitchFamily="18" charset="0"/>
              </a:rPr>
              <a:t>Предельная </a:t>
            </a:r>
            <a:r>
              <a:rPr lang="ru-RU" sz="1800" b="1" dirty="0">
                <a:solidFill>
                  <a:schemeClr val="tx2"/>
                </a:solidFill>
                <a:latin typeface="Times New Roman" pitchFamily="18" charset="0"/>
                <a:cs typeface="Times New Roman" panose="02020603050405020304" pitchFamily="18" charset="0"/>
              </a:rPr>
              <a:t>величина базы для исчисления страховых </a:t>
            </a:r>
            <a:r>
              <a:rPr lang="ru-RU" sz="1800" b="1" dirty="0" smtClean="0">
                <a:solidFill>
                  <a:schemeClr val="tx2"/>
                </a:solidFill>
                <a:latin typeface="Times New Roman" pitchFamily="18" charset="0"/>
                <a:cs typeface="Times New Roman" panose="02020603050405020304" pitchFamily="18" charset="0"/>
              </a:rPr>
              <a:t>взносов</a:t>
            </a:r>
          </a:p>
          <a:p>
            <a:pPr algn="ctr">
              <a:lnSpc>
                <a:spcPct val="120000"/>
              </a:lnSpc>
            </a:pPr>
            <a:endParaRPr lang="ru-RU" sz="1800" b="1" dirty="0" smtClean="0">
              <a:solidFill>
                <a:schemeClr val="tx2"/>
              </a:solidFill>
              <a:latin typeface="Times New Roman" pitchFamily="18" charset="0"/>
              <a:cs typeface="Times New Roman" panose="02020603050405020304" pitchFamily="18" charset="0"/>
            </a:endParaRPr>
          </a:p>
          <a:p>
            <a:pPr algn="ctr">
              <a:lnSpc>
                <a:spcPct val="120000"/>
              </a:lnSpc>
            </a:pPr>
            <a:endParaRPr lang="ru-RU" sz="1800" b="1" dirty="0" smtClean="0">
              <a:solidFill>
                <a:schemeClr val="tx2"/>
              </a:solidFill>
              <a:latin typeface="Times New Roman" pitchFamily="18" charset="0"/>
              <a:cs typeface="Times New Roman" panose="02020603050405020304" pitchFamily="18" charset="0"/>
            </a:endParaRPr>
          </a:p>
          <a:p>
            <a:pPr algn="ctr">
              <a:lnSpc>
                <a:spcPct val="120000"/>
              </a:lnSpc>
            </a:pPr>
            <a:endParaRPr lang="ru-RU" sz="1800" b="1" dirty="0">
              <a:solidFill>
                <a:schemeClr val="tx2"/>
              </a:solidFill>
              <a:latin typeface="Times New Roman" pitchFamily="18" charset="0"/>
              <a:cs typeface="Times New Roman" panose="02020603050405020304" pitchFamily="18" charset="0"/>
            </a:endParaRPr>
          </a:p>
          <a:p>
            <a:pPr algn="just">
              <a:lnSpc>
                <a:spcPct val="120000"/>
              </a:lnSpc>
            </a:pPr>
            <a:endParaRPr lang="ru-RU" sz="1800" dirty="0">
              <a:solidFill>
                <a:schemeClr val="tx1"/>
              </a:solidFill>
              <a:latin typeface="Times New Roman" panose="02020603050405020304" pitchFamily="18" charset="0"/>
              <a:cs typeface="Times New Roman" panose="02020603050405020304" pitchFamily="18" charset="0"/>
            </a:endParaRPr>
          </a:p>
          <a:p>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1458025554"/>
              </p:ext>
            </p:extLst>
          </p:nvPr>
        </p:nvGraphicFramePr>
        <p:xfrm>
          <a:off x="1674292" y="5508823"/>
          <a:ext cx="7128934" cy="822960"/>
        </p:xfrm>
        <a:graphic>
          <a:graphicData uri="http://schemas.openxmlformats.org/drawingml/2006/table">
            <a:tbl>
              <a:tblPr firstRow="1" bandRow="1">
                <a:tableStyleId>{5C22544A-7EE6-4342-B048-85BDC9FD1C3A}</a:tableStyleId>
              </a:tblPr>
              <a:tblGrid>
                <a:gridCol w="3564467"/>
                <a:gridCol w="3564467"/>
              </a:tblGrid>
              <a:tr h="370840">
                <a:tc>
                  <a:txBody>
                    <a:bodyPr/>
                    <a:lstStyle/>
                    <a:p>
                      <a:pPr algn="ctr"/>
                      <a:r>
                        <a:rPr lang="ru-RU" dirty="0" smtClean="0"/>
                        <a:t>2024</a:t>
                      </a:r>
                      <a:endParaRPr lang="ru-RU" dirty="0"/>
                    </a:p>
                  </a:txBody>
                  <a:tcPr/>
                </a:tc>
                <a:tc>
                  <a:txBody>
                    <a:bodyPr/>
                    <a:lstStyle/>
                    <a:p>
                      <a:pPr algn="ctr"/>
                      <a:r>
                        <a:rPr lang="ru-RU" dirty="0" smtClean="0"/>
                        <a:t>2025</a:t>
                      </a:r>
                      <a:endParaRPr lang="ru-RU" dirty="0"/>
                    </a:p>
                  </a:txBody>
                  <a:tcPr/>
                </a:tc>
              </a:tr>
              <a:tr h="370840">
                <a:tc>
                  <a:txBody>
                    <a:bodyPr/>
                    <a:lstStyle/>
                    <a:p>
                      <a:pPr algn="ctr"/>
                      <a:r>
                        <a:rPr lang="ru-RU" b="1" dirty="0" smtClean="0"/>
                        <a:t>2 255 000</a:t>
                      </a:r>
                      <a:endParaRPr lang="ru-RU" b="1" dirty="0"/>
                    </a:p>
                  </a:txBody>
                  <a:tcPr/>
                </a:tc>
                <a:tc>
                  <a:txBody>
                    <a:bodyPr/>
                    <a:lstStyle/>
                    <a:p>
                      <a:pPr algn="ctr"/>
                      <a:r>
                        <a:rPr lang="ru-RU" b="1" dirty="0" smtClean="0"/>
                        <a:t>2 759 000</a:t>
                      </a:r>
                      <a:endParaRPr lang="ru-RU" b="1" dirty="0"/>
                    </a:p>
                  </a:txBody>
                  <a:tcPr/>
                </a:tc>
              </a:tr>
            </a:tbl>
          </a:graphicData>
        </a:graphic>
      </p:graphicFrame>
    </p:spTree>
    <p:extLst>
      <p:ext uri="{BB962C8B-B14F-4D97-AF65-F5344CB8AC3E}">
        <p14:creationId xmlns:p14="http://schemas.microsoft.com/office/powerpoint/2010/main" val="117631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62028" y="396255"/>
            <a:ext cx="8561139" cy="6912768"/>
          </a:xfrm>
        </p:spPr>
        <p:txBody>
          <a:bodyPr>
            <a:noAutofit/>
          </a:bodyPr>
          <a:lstStyle/>
          <a:p>
            <a:pPr algn="ctr"/>
            <a:r>
              <a:rPr lang="ru-RU" altLang="ru-RU" sz="2400" b="1" dirty="0" smtClean="0">
                <a:solidFill>
                  <a:srgbClr val="1F497D"/>
                </a:solidFill>
              </a:rPr>
              <a:t>Фиксированные </a:t>
            </a:r>
            <a:r>
              <a:rPr lang="ru-RU" altLang="ru-RU" sz="2400" b="1" dirty="0">
                <a:solidFill>
                  <a:srgbClr val="1F497D"/>
                </a:solidFill>
              </a:rPr>
              <a:t>размеры страховых взносов  для </a:t>
            </a:r>
            <a:r>
              <a:rPr lang="ru-RU" altLang="ru-RU" sz="2400" b="1" dirty="0" smtClean="0">
                <a:solidFill>
                  <a:srgbClr val="1F497D"/>
                </a:solidFill>
              </a:rPr>
              <a:t>ИП</a:t>
            </a:r>
          </a:p>
          <a:p>
            <a:pPr marL="342900" indent="-342900" algn="ctr">
              <a:buAutoNum type="arabicPlain" startAt="2024"/>
            </a:pPr>
            <a:r>
              <a:rPr lang="ru-RU" altLang="ru-RU" sz="1800" b="1" dirty="0" smtClean="0">
                <a:solidFill>
                  <a:srgbClr val="1F497D"/>
                </a:solidFill>
              </a:rPr>
              <a:t>                                                С 01.01.2025</a:t>
            </a:r>
          </a:p>
          <a:p>
            <a:pPr marL="342900" indent="-342900" algn="ctr">
              <a:buAutoNum type="arabicPlain" startAt="2024"/>
            </a:pPr>
            <a:endParaRPr lang="ru-RU" altLang="ru-RU" sz="1800" b="1" dirty="0">
              <a:solidFill>
                <a:srgbClr val="1F497D"/>
              </a:solidFill>
            </a:endParaRPr>
          </a:p>
          <a:p>
            <a:pPr marL="342900" indent="-342900" algn="ctr">
              <a:buAutoNum type="arabicPlain" startAt="2024"/>
            </a:pPr>
            <a:endParaRPr lang="ru-RU" altLang="ru-RU" sz="1800" b="1" dirty="0" smtClean="0">
              <a:solidFill>
                <a:srgbClr val="1F497D"/>
              </a:solidFill>
            </a:endParaRPr>
          </a:p>
          <a:p>
            <a:pPr algn="ctr"/>
            <a:endParaRPr lang="ru-RU" altLang="ru-RU" sz="1800" b="1" dirty="0">
              <a:solidFill>
                <a:srgbClr val="1F497D"/>
              </a:solidFill>
            </a:endParaRPr>
          </a:p>
          <a:p>
            <a:pPr algn="ctr"/>
            <a:endParaRPr lang="ru-RU" altLang="ru-RU" sz="1800" b="1" dirty="0" smtClean="0">
              <a:solidFill>
                <a:srgbClr val="1F497D"/>
              </a:solidFill>
            </a:endParaRPr>
          </a:p>
          <a:p>
            <a:pPr algn="ctr">
              <a:lnSpc>
                <a:spcPct val="107000"/>
              </a:lnSpc>
            </a:pPr>
            <a:endParaRPr lang="ru-RU" altLang="ru-RU" sz="1800" b="1" dirty="0" smtClean="0">
              <a:solidFill>
                <a:srgbClr val="1F497D"/>
              </a:solidFill>
            </a:endParaRPr>
          </a:p>
          <a:p>
            <a:pPr algn="ctr">
              <a:lnSpc>
                <a:spcPct val="107000"/>
              </a:lnSpc>
            </a:pPr>
            <a:r>
              <a:rPr lang="ru-RU" altLang="ru-RU" sz="1800" b="1" dirty="0" smtClean="0">
                <a:solidFill>
                  <a:srgbClr val="1F497D"/>
                </a:solidFill>
              </a:rPr>
              <a:t>Максимальный </a:t>
            </a:r>
            <a:r>
              <a:rPr lang="ru-RU" altLang="ru-RU" sz="1800" b="1" dirty="0">
                <a:solidFill>
                  <a:srgbClr val="1F497D"/>
                </a:solidFill>
              </a:rPr>
              <a:t>размер дополнительного взноса  (1%) с доходов свыше 300 000 рублей не </a:t>
            </a:r>
            <a:r>
              <a:rPr lang="ru-RU" altLang="ru-RU" sz="1800" b="1" dirty="0" smtClean="0">
                <a:solidFill>
                  <a:srgbClr val="1F497D"/>
                </a:solidFill>
              </a:rPr>
              <a:t>более</a:t>
            </a:r>
            <a:endParaRPr lang="en-US" altLang="ru-RU" sz="1800" b="1" dirty="0" smtClean="0">
              <a:solidFill>
                <a:srgbClr val="1F497D"/>
              </a:solidFill>
            </a:endParaRPr>
          </a:p>
          <a:p>
            <a:pPr algn="ctr">
              <a:lnSpc>
                <a:spcPct val="107000"/>
              </a:lnSpc>
            </a:pPr>
            <a:endParaRPr lang="en-US" altLang="ru-RU" sz="1800" b="1" dirty="0">
              <a:solidFill>
                <a:srgbClr val="1F497D"/>
              </a:solidFill>
            </a:endParaRPr>
          </a:p>
          <a:p>
            <a:pPr algn="ctr">
              <a:lnSpc>
                <a:spcPct val="107000"/>
              </a:lnSpc>
            </a:pPr>
            <a:endParaRPr lang="ru-RU" altLang="ru-RU" sz="1800" b="1" dirty="0" smtClean="0">
              <a:solidFill>
                <a:srgbClr val="1F497D"/>
              </a:solidFill>
            </a:endParaRPr>
          </a:p>
          <a:p>
            <a:pPr fontAlgn="t"/>
            <a:r>
              <a:rPr lang="ru-RU" sz="1800" b="1" dirty="0" smtClean="0"/>
              <a:t>                                </a:t>
            </a:r>
            <a:r>
              <a:rPr lang="ru-RU" sz="1800" b="1" dirty="0" smtClean="0">
                <a:solidFill>
                  <a:schemeClr val="tx1"/>
                </a:solidFill>
              </a:rPr>
              <a:t>                                                                                                 </a:t>
            </a:r>
            <a:endParaRPr lang="ru-RU" sz="1800" dirty="0">
              <a:solidFill>
                <a:schemeClr val="tx1"/>
              </a:solidFill>
            </a:endParaRPr>
          </a:p>
          <a:p>
            <a:pPr fontAlgn="t"/>
            <a:r>
              <a:rPr lang="ru-RU" sz="1800" b="1" dirty="0" smtClean="0">
                <a:solidFill>
                  <a:schemeClr val="tx1"/>
                </a:solidFill>
              </a:rPr>
              <a:t>                              </a:t>
            </a:r>
            <a:endParaRPr lang="en-US" sz="1800" b="1" dirty="0" smtClean="0">
              <a:solidFill>
                <a:schemeClr val="tx1"/>
              </a:solidFill>
            </a:endParaRPr>
          </a:p>
          <a:p>
            <a:pPr fontAlgn="t"/>
            <a:r>
              <a:rPr lang="en-US" sz="1800" b="1" dirty="0" smtClean="0">
                <a:solidFill>
                  <a:schemeClr val="tx1"/>
                </a:solidFill>
              </a:rPr>
              <a:t>                     </a:t>
            </a:r>
            <a:endParaRPr lang="ru-RU" sz="1800" b="1" dirty="0" smtClean="0">
              <a:solidFill>
                <a:schemeClr val="tx1"/>
              </a:solidFill>
            </a:endParaRPr>
          </a:p>
          <a:p>
            <a:pPr algn="ctr" fontAlgn="t"/>
            <a:r>
              <a:rPr lang="en-US" sz="1800" b="1" dirty="0" smtClean="0">
                <a:solidFill>
                  <a:schemeClr val="tx1"/>
                </a:solidFill>
              </a:rPr>
              <a:t> </a:t>
            </a:r>
            <a:r>
              <a:rPr lang="ru-RU" sz="1800" b="1" dirty="0" smtClean="0">
                <a:solidFill>
                  <a:schemeClr val="tx1"/>
                </a:solidFill>
              </a:rPr>
              <a:t> </a:t>
            </a:r>
            <a:r>
              <a:rPr lang="ru-RU" sz="1800" b="1" dirty="0" smtClean="0">
                <a:solidFill>
                  <a:srgbClr val="002060"/>
                </a:solidFill>
              </a:rPr>
              <a:t>Срок </a:t>
            </a:r>
            <a:r>
              <a:rPr lang="ru-RU" sz="1800" b="1" dirty="0">
                <a:solidFill>
                  <a:srgbClr val="002060"/>
                </a:solidFill>
              </a:rPr>
              <a:t>уплаты страховых взносов в фиксированном </a:t>
            </a:r>
            <a:r>
              <a:rPr lang="ru-RU" sz="1800" b="1" dirty="0" smtClean="0">
                <a:solidFill>
                  <a:srgbClr val="002060"/>
                </a:solidFill>
              </a:rPr>
              <a:t>размере</a:t>
            </a:r>
          </a:p>
          <a:p>
            <a:pPr algn="ctr" fontAlgn="t"/>
            <a:endParaRPr lang="en-US" sz="1800" b="1" dirty="0" smtClean="0">
              <a:solidFill>
                <a:srgbClr val="002060"/>
              </a:solidFill>
            </a:endParaRPr>
          </a:p>
          <a:p>
            <a:pPr fontAlgn="t"/>
            <a:r>
              <a:rPr lang="en-US" sz="1800" b="1" dirty="0" smtClean="0">
                <a:solidFill>
                  <a:schemeClr val="tx1"/>
                </a:solidFill>
                <a:ea typeface="Calibri" panose="020F0502020204030204" pitchFamily="34" charset="0"/>
                <a:cs typeface="Times New Roman" panose="02020603050405020304" pitchFamily="18" charset="0"/>
              </a:rPr>
              <a:t>                     </a:t>
            </a:r>
            <a:endParaRPr lang="ru-RU" sz="1800" b="1" dirty="0" smtClean="0">
              <a:solidFill>
                <a:schemeClr val="tx1"/>
              </a:solidFill>
              <a:ea typeface="Calibri" panose="020F0502020204030204" pitchFamily="34" charset="0"/>
              <a:cs typeface="Times New Roman" panose="02020603050405020304" pitchFamily="18" charset="0"/>
            </a:endParaRPr>
          </a:p>
          <a:p>
            <a:pPr fontAlgn="t"/>
            <a:endParaRPr lang="ru-RU" sz="1800" b="1" dirty="0">
              <a:solidFill>
                <a:schemeClr val="tx1"/>
              </a:solidFill>
              <a:ea typeface="Calibri" panose="020F0502020204030204" pitchFamily="34" charset="0"/>
              <a:cs typeface="Times New Roman" panose="02020603050405020304" pitchFamily="18" charset="0"/>
            </a:endParaRPr>
          </a:p>
          <a:p>
            <a:pPr algn="ctr" fontAlgn="t"/>
            <a:endParaRPr lang="ru-RU" sz="1800" b="1" dirty="0">
              <a:solidFill>
                <a:schemeClr val="tx1"/>
              </a:solidFill>
              <a:ea typeface="Calibri" panose="020F0502020204030204" pitchFamily="34" charset="0"/>
              <a:cs typeface="Times New Roman" panose="02020603050405020304" pitchFamily="18" charset="0"/>
            </a:endParaRPr>
          </a:p>
          <a:p>
            <a:pPr algn="ctr" fontAlgn="t"/>
            <a:endParaRPr lang="ru-RU" sz="1800" b="1" dirty="0">
              <a:solidFill>
                <a:schemeClr val="tx1"/>
              </a:solidFill>
              <a:ea typeface="Calibri" panose="020F0502020204030204" pitchFamily="34" charset="0"/>
              <a:cs typeface="Times New Roman" panose="02020603050405020304" pitchFamily="18" charset="0"/>
            </a:endParaRPr>
          </a:p>
          <a:p>
            <a:pPr fontAlgn="t"/>
            <a:endParaRPr lang="ru-RU" sz="1800" b="1" dirty="0">
              <a:solidFill>
                <a:schemeClr val="tx1"/>
              </a:solidFill>
              <a:ea typeface="Calibri" panose="020F0502020204030204" pitchFamily="34" charset="0"/>
              <a:cs typeface="Times New Roman" panose="02020603050405020304" pitchFamily="18" charset="0"/>
            </a:endParaRPr>
          </a:p>
          <a:p>
            <a:pPr fontAlgn="t"/>
            <a:endParaRPr lang="ru-RU" sz="1800" b="1" dirty="0">
              <a:solidFill>
                <a:schemeClr val="tx1"/>
              </a:solidFill>
              <a:ea typeface="Calibri" panose="020F0502020204030204" pitchFamily="34" charset="0"/>
              <a:cs typeface="Times New Roman" panose="02020603050405020304" pitchFamily="18" charset="0"/>
            </a:endParaRPr>
          </a:p>
          <a:p>
            <a:pPr fontAlgn="t"/>
            <a:endParaRPr lang="ru-RU" sz="1800" b="1" dirty="0">
              <a:solidFill>
                <a:srgbClr val="002060"/>
              </a:solidFill>
              <a:ea typeface="Calibri" panose="020F0502020204030204" pitchFamily="34" charset="0"/>
              <a:cs typeface="Times New Roman" panose="02020603050405020304" pitchFamily="18" charset="0"/>
            </a:endParaRPr>
          </a:p>
          <a:p>
            <a:pPr fontAlgn="t"/>
            <a:endParaRPr lang="ru-RU" sz="1800" dirty="0"/>
          </a:p>
          <a:p>
            <a:pPr fontAlgn="t"/>
            <a:endParaRPr lang="ru-RU" sz="1800" dirty="0"/>
          </a:p>
          <a:p>
            <a:pPr algn="ctr">
              <a:lnSpc>
                <a:spcPct val="107000"/>
              </a:lnSpc>
            </a:pPr>
            <a:endParaRPr lang="ru-RU" sz="1800" b="1" dirty="0">
              <a:solidFill>
                <a:srgbClr val="1F497D"/>
              </a:solidFill>
              <a:ea typeface="Calibri" panose="020F0502020204030204" pitchFamily="34" charset="0"/>
              <a:cs typeface="Times New Roman" panose="02020603050405020304" pitchFamily="18" charset="0"/>
            </a:endParaRPr>
          </a:p>
          <a:p>
            <a:pPr algn="ctr">
              <a:lnSpc>
                <a:spcPct val="107000"/>
              </a:lnSpc>
              <a:spcAft>
                <a:spcPts val="0"/>
              </a:spcAft>
            </a:pPr>
            <a:endParaRPr lang="ru-RU" sz="1800" b="1" dirty="0">
              <a:solidFill>
                <a:schemeClr val="tx1"/>
              </a:solidFill>
              <a:ea typeface="Calibri" panose="020F0502020204030204" pitchFamily="34" charset="0"/>
              <a:cs typeface="Times New Roman" panose="02020603050405020304" pitchFamily="18" charset="0"/>
            </a:endParaRPr>
          </a:p>
          <a:p>
            <a:endParaRPr lang="ru-RU" sz="1800" b="1" dirty="0">
              <a:solidFill>
                <a:schemeClr val="tx1"/>
              </a:solidFill>
              <a:ea typeface="Calibri" panose="020F0502020204030204" pitchFamily="34" charset="0"/>
              <a:cs typeface="Times New Roman" panose="02020603050405020304" pitchFamily="18" charset="0"/>
            </a:endParaRPr>
          </a:p>
          <a:p>
            <a:endParaRPr lang="ru-RU" altLang="ru-RU" sz="1800" b="1" dirty="0">
              <a:solidFill>
                <a:srgbClr val="1F497D"/>
              </a:solidFill>
            </a:endParaRPr>
          </a:p>
          <a:p>
            <a:pPr algn="just"/>
            <a:endParaRPr lang="ru-RU" sz="1800" dirty="0">
              <a:ea typeface="Calibri" panose="020F0502020204030204" pitchFamily="34" charset="0"/>
              <a:cs typeface="Times New Roman" panose="02020603050405020304" pitchFamily="18" charset="0"/>
            </a:endParaRPr>
          </a:p>
          <a:p>
            <a:pPr algn="just"/>
            <a:endParaRPr lang="ru-RU" sz="1800" dirty="0">
              <a:ea typeface="Calibri" panose="020F0502020204030204" pitchFamily="34" charset="0"/>
              <a:cs typeface="Times New Roman" panose="02020603050405020304" pitchFamily="18" charset="0"/>
            </a:endParaRPr>
          </a:p>
          <a:p>
            <a:pPr algn="just"/>
            <a:endParaRPr lang="ru-RU" sz="1800" dirty="0" smtClean="0">
              <a:solidFill>
                <a:schemeClr val="tx1"/>
              </a:solidFill>
              <a:latin typeface="Times New Roman" pitchFamily="18" charset="0"/>
              <a:cs typeface="Times New Roman" pitchFamily="18" charset="0"/>
            </a:endParaRPr>
          </a:p>
          <a:p>
            <a:endParaRPr lang="ru-RU" sz="1800"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11</a:t>
            </a:fld>
            <a:endParaRPr lang="ru-RU" dirty="0">
              <a:solidFill>
                <a:prstClr val="white"/>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267433096"/>
              </p:ext>
            </p:extLst>
          </p:nvPr>
        </p:nvGraphicFramePr>
        <p:xfrm>
          <a:off x="1890316" y="1332359"/>
          <a:ext cx="7128934" cy="1112520"/>
        </p:xfrm>
        <a:graphic>
          <a:graphicData uri="http://schemas.openxmlformats.org/drawingml/2006/table">
            <a:tbl>
              <a:tblPr firstRow="1" bandRow="1">
                <a:tableStyleId>{5C22544A-7EE6-4342-B048-85BDC9FD1C3A}</a:tableStyleId>
              </a:tblPr>
              <a:tblGrid>
                <a:gridCol w="3564467"/>
                <a:gridCol w="3564467"/>
              </a:tblGrid>
              <a:tr h="370840">
                <a:tc>
                  <a:txBody>
                    <a:bodyPr/>
                    <a:lstStyle/>
                    <a:p>
                      <a:r>
                        <a:rPr lang="ru-RU" sz="1800" b="1" dirty="0" smtClean="0">
                          <a:solidFill>
                            <a:schemeClr val="tx1"/>
                          </a:solidFill>
                        </a:rPr>
                        <a:t>               49 500 рублей </a:t>
                      </a:r>
                      <a:endParaRPr lang="ru-RU" sz="1800" dirty="0"/>
                    </a:p>
                  </a:txBody>
                  <a:tcPr/>
                </a:tc>
                <a:tc>
                  <a:txBody>
                    <a:bodyPr/>
                    <a:lstStyle/>
                    <a:p>
                      <a:pPr marL="0" marR="0" indent="0" algn="l" defTabSz="1042688" rtl="0" eaLnBrk="1" fontAlgn="auto" latinLnBrk="0" hangingPunct="1">
                        <a:lnSpc>
                          <a:spcPct val="100000"/>
                        </a:lnSpc>
                        <a:spcBef>
                          <a:spcPts val="0"/>
                        </a:spcBef>
                        <a:spcAft>
                          <a:spcPts val="0"/>
                        </a:spcAft>
                        <a:buClrTx/>
                        <a:buSzTx/>
                        <a:buFontTx/>
                        <a:buNone/>
                        <a:tabLst/>
                        <a:defRPr/>
                      </a:pPr>
                      <a:r>
                        <a:rPr lang="ru-RU" sz="1800" b="1" dirty="0" smtClean="0">
                          <a:solidFill>
                            <a:schemeClr val="tx1"/>
                          </a:solidFill>
                          <a:ea typeface="Calibri" panose="020F0502020204030204" pitchFamily="34" charset="0"/>
                          <a:cs typeface="Times New Roman" panose="02020603050405020304" pitchFamily="18" charset="0"/>
                        </a:rPr>
                        <a:t>        2025 г. – 53 658 рублей</a:t>
                      </a:r>
                      <a:endParaRPr lang="ru-RU" sz="1800" dirty="0"/>
                    </a:p>
                  </a:txBody>
                  <a:tcPr/>
                </a:tc>
              </a:tr>
              <a:tr h="370840">
                <a:tc>
                  <a:txBody>
                    <a:bodyPr/>
                    <a:lstStyle/>
                    <a:p>
                      <a:endParaRPr lang="ru-RU" sz="1800" dirty="0"/>
                    </a:p>
                  </a:txBody>
                  <a:tcPr>
                    <a:solidFill>
                      <a:schemeClr val="accent1"/>
                    </a:solidFill>
                  </a:tcPr>
                </a:tc>
                <a:tc>
                  <a:txBody>
                    <a:bodyPr/>
                    <a:lstStyle/>
                    <a:p>
                      <a:pPr marL="0" marR="0" indent="0" algn="l" defTabSz="1042688" rtl="0" eaLnBrk="1" fontAlgn="auto" latinLnBrk="0" hangingPunct="1">
                        <a:lnSpc>
                          <a:spcPct val="100000"/>
                        </a:lnSpc>
                        <a:spcBef>
                          <a:spcPts val="0"/>
                        </a:spcBef>
                        <a:spcAft>
                          <a:spcPts val="0"/>
                        </a:spcAft>
                        <a:buClrTx/>
                        <a:buSzTx/>
                        <a:buFontTx/>
                        <a:buNone/>
                        <a:tabLst/>
                        <a:defRPr/>
                      </a:pPr>
                      <a:r>
                        <a:rPr lang="ru-RU" sz="1800" b="1" dirty="0" smtClean="0">
                          <a:solidFill>
                            <a:schemeClr val="tx1"/>
                          </a:solidFill>
                          <a:ea typeface="Calibri" panose="020F0502020204030204" pitchFamily="34" charset="0"/>
                          <a:cs typeface="Times New Roman" panose="02020603050405020304" pitchFamily="18" charset="0"/>
                        </a:rPr>
                        <a:t>        2026 г. – 57 390 рублей</a:t>
                      </a:r>
                      <a:endParaRPr lang="ru-RU" sz="1800" dirty="0"/>
                    </a:p>
                  </a:txBody>
                  <a:tcPr>
                    <a:solidFill>
                      <a:schemeClr val="accent1"/>
                    </a:solidFill>
                  </a:tcPr>
                </a:tc>
              </a:tr>
              <a:tr h="370840">
                <a:tc>
                  <a:txBody>
                    <a:bodyPr/>
                    <a:lstStyle/>
                    <a:p>
                      <a:endParaRPr lang="ru-RU" sz="1800" dirty="0"/>
                    </a:p>
                  </a:txBody>
                  <a:tcPr>
                    <a:solidFill>
                      <a:schemeClr val="accent1"/>
                    </a:solidFill>
                  </a:tcPr>
                </a:tc>
                <a:tc>
                  <a:txBody>
                    <a:bodyPr/>
                    <a:lstStyle/>
                    <a:p>
                      <a:pPr marL="0" marR="0" indent="0" algn="l" defTabSz="1042688" rtl="0" eaLnBrk="1" fontAlgn="auto" latinLnBrk="0" hangingPunct="1">
                        <a:lnSpc>
                          <a:spcPct val="100000"/>
                        </a:lnSpc>
                        <a:spcBef>
                          <a:spcPts val="0"/>
                        </a:spcBef>
                        <a:spcAft>
                          <a:spcPts val="0"/>
                        </a:spcAft>
                        <a:buClrTx/>
                        <a:buSzTx/>
                        <a:buFontTx/>
                        <a:buNone/>
                        <a:tabLst/>
                        <a:defRPr/>
                      </a:pPr>
                      <a:r>
                        <a:rPr lang="ru-RU" sz="1800" b="1" dirty="0" smtClean="0">
                          <a:solidFill>
                            <a:schemeClr val="tx1"/>
                          </a:solidFill>
                          <a:ea typeface="Calibri" panose="020F0502020204030204" pitchFamily="34" charset="0"/>
                          <a:cs typeface="Times New Roman" panose="02020603050405020304" pitchFamily="18" charset="0"/>
                        </a:rPr>
                        <a:t>        2027 г. – 61 157 рублей</a:t>
                      </a:r>
                      <a:endParaRPr lang="ru-RU" sz="1800" dirty="0"/>
                    </a:p>
                  </a:txBody>
                  <a:tcPr>
                    <a:solidFill>
                      <a:schemeClr val="accent1"/>
                    </a:solidFill>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399731083"/>
              </p:ext>
            </p:extLst>
          </p:nvPr>
        </p:nvGraphicFramePr>
        <p:xfrm>
          <a:off x="1818308" y="3564607"/>
          <a:ext cx="7128934" cy="1112520"/>
        </p:xfrm>
        <a:graphic>
          <a:graphicData uri="http://schemas.openxmlformats.org/drawingml/2006/table">
            <a:tbl>
              <a:tblPr firstRow="1" bandRow="1">
                <a:tableStyleId>{5C22544A-7EE6-4342-B048-85BDC9FD1C3A}</a:tableStyleId>
              </a:tblPr>
              <a:tblGrid>
                <a:gridCol w="3564467"/>
                <a:gridCol w="3564467"/>
              </a:tblGrid>
              <a:tr h="370840">
                <a:tc>
                  <a:txBody>
                    <a:bodyPr/>
                    <a:lstStyle/>
                    <a:p>
                      <a:pPr fontAlgn="t"/>
                      <a:r>
                        <a:rPr lang="ru-RU" sz="1800" b="1" dirty="0" smtClean="0">
                          <a:solidFill>
                            <a:schemeClr val="tx1"/>
                          </a:solidFill>
                        </a:rPr>
                        <a:t>               277 571 рублей</a:t>
                      </a:r>
                      <a:endParaRPr lang="ru-RU" sz="1800" dirty="0">
                        <a:solidFill>
                          <a:schemeClr val="tx1"/>
                        </a:solidFill>
                      </a:endParaRPr>
                    </a:p>
                  </a:txBody>
                  <a:tcPr/>
                </a:tc>
                <a:tc>
                  <a:txBody>
                    <a:bodyPr/>
                    <a:lstStyle/>
                    <a:p>
                      <a:r>
                        <a:rPr lang="ru-RU" sz="1800" b="1" dirty="0" smtClean="0">
                          <a:solidFill>
                            <a:schemeClr val="tx1"/>
                          </a:solidFill>
                        </a:rPr>
                        <a:t>2025 г. – 300 888 рублей</a:t>
                      </a:r>
                      <a:endParaRPr lang="ru-RU" sz="1800" dirty="0"/>
                    </a:p>
                  </a:txBody>
                  <a:tcPr/>
                </a:tc>
              </a:tr>
              <a:tr h="370840">
                <a:tc>
                  <a:txBody>
                    <a:bodyPr/>
                    <a:lstStyle/>
                    <a:p>
                      <a:endParaRPr lang="ru-RU" sz="1800" dirty="0"/>
                    </a:p>
                  </a:txBody>
                  <a:tcPr>
                    <a:solidFill>
                      <a:schemeClr val="accent1"/>
                    </a:solidFill>
                  </a:tcPr>
                </a:tc>
                <a:tc>
                  <a:txBody>
                    <a:bodyPr/>
                    <a:lstStyle/>
                    <a:p>
                      <a:r>
                        <a:rPr lang="ru-RU" sz="1800" b="1" dirty="0" smtClean="0">
                          <a:solidFill>
                            <a:schemeClr val="tx1"/>
                          </a:solidFill>
                        </a:rPr>
                        <a:t>2026 г. – 321 818 рублей</a:t>
                      </a:r>
                      <a:endParaRPr lang="ru-RU" sz="1800" dirty="0"/>
                    </a:p>
                  </a:txBody>
                  <a:tcPr>
                    <a:solidFill>
                      <a:schemeClr val="accent1"/>
                    </a:solidFill>
                  </a:tcPr>
                </a:tc>
              </a:tr>
              <a:tr h="370840">
                <a:tc>
                  <a:txBody>
                    <a:bodyPr/>
                    <a:lstStyle/>
                    <a:p>
                      <a:endParaRPr lang="ru-RU" sz="1800" dirty="0"/>
                    </a:p>
                  </a:txBody>
                  <a:tcPr>
                    <a:solidFill>
                      <a:schemeClr val="accent1"/>
                    </a:solidFill>
                  </a:tcPr>
                </a:tc>
                <a:tc>
                  <a:txBody>
                    <a:bodyPr/>
                    <a:lstStyle/>
                    <a:p>
                      <a:r>
                        <a:rPr lang="ru-RU" sz="1800" b="1" dirty="0" smtClean="0">
                          <a:solidFill>
                            <a:schemeClr val="tx1"/>
                          </a:solidFill>
                        </a:rPr>
                        <a:t>2027 г. – 342 923 рублей</a:t>
                      </a:r>
                      <a:endParaRPr lang="ru-RU" sz="1800" dirty="0"/>
                    </a:p>
                  </a:txBody>
                  <a:tcPr>
                    <a:solidFill>
                      <a:schemeClr val="accent1"/>
                    </a:solidFill>
                  </a:tcPr>
                </a:tc>
              </a:tr>
            </a:tbl>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3456258806"/>
              </p:ext>
            </p:extLst>
          </p:nvPr>
        </p:nvGraphicFramePr>
        <p:xfrm>
          <a:off x="1818308" y="5724847"/>
          <a:ext cx="7128934" cy="365760"/>
        </p:xfrm>
        <a:graphic>
          <a:graphicData uri="http://schemas.openxmlformats.org/drawingml/2006/table">
            <a:tbl>
              <a:tblPr firstRow="1" bandRow="1">
                <a:tableStyleId>{5C22544A-7EE6-4342-B048-85BDC9FD1C3A}</a:tableStyleId>
              </a:tblPr>
              <a:tblGrid>
                <a:gridCol w="3564467"/>
                <a:gridCol w="3564467"/>
              </a:tblGrid>
              <a:tr h="216024">
                <a:tc>
                  <a:txBody>
                    <a:bodyPr/>
                    <a:lstStyle/>
                    <a:p>
                      <a:pPr algn="ctr"/>
                      <a:r>
                        <a:rPr lang="ru-RU" sz="1800" b="1" dirty="0" smtClean="0">
                          <a:solidFill>
                            <a:schemeClr val="tx1"/>
                          </a:solidFill>
                          <a:ea typeface="Calibri" panose="020F0502020204030204" pitchFamily="34" charset="0"/>
                          <a:cs typeface="Times New Roman" panose="02020603050405020304" pitchFamily="18" charset="0"/>
                        </a:rPr>
                        <a:t>31 декабря</a:t>
                      </a:r>
                      <a:r>
                        <a:rPr lang="en-US" sz="1800" b="1" dirty="0" smtClean="0">
                          <a:solidFill>
                            <a:schemeClr val="tx1"/>
                          </a:solidFill>
                          <a:ea typeface="Calibri" panose="020F0502020204030204" pitchFamily="34" charset="0"/>
                          <a:cs typeface="Times New Roman" panose="02020603050405020304" pitchFamily="18" charset="0"/>
                        </a:rPr>
                        <a:t> </a:t>
                      </a:r>
                      <a:endParaRPr lang="ru-RU" sz="1800" dirty="0"/>
                    </a:p>
                  </a:txBody>
                  <a:tcPr/>
                </a:tc>
                <a:tc>
                  <a:txBody>
                    <a:bodyPr/>
                    <a:lstStyle/>
                    <a:p>
                      <a:pPr algn="ctr"/>
                      <a:r>
                        <a:rPr lang="ru-RU" sz="1800" dirty="0" smtClean="0">
                          <a:solidFill>
                            <a:schemeClr val="tx1"/>
                          </a:solidFill>
                        </a:rPr>
                        <a:t>28 декабря</a:t>
                      </a:r>
                      <a:endParaRPr lang="ru-RU" sz="1800" dirty="0">
                        <a:solidFill>
                          <a:schemeClr val="tx1"/>
                        </a:solidFill>
                      </a:endParaRPr>
                    </a:p>
                  </a:txBody>
                  <a:tcPr/>
                </a:tc>
              </a:tr>
            </a:tbl>
          </a:graphicData>
        </a:graphic>
      </p:graphicFrame>
    </p:spTree>
    <p:extLst>
      <p:ext uri="{BB962C8B-B14F-4D97-AF65-F5344CB8AC3E}">
        <p14:creationId xmlns:p14="http://schemas.microsoft.com/office/powerpoint/2010/main" val="3095973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196" y="2268463"/>
            <a:ext cx="9196705" cy="1080120"/>
          </a:xfrm>
        </p:spPr>
        <p:txBody>
          <a:bodyPr>
            <a:normAutofit fontScale="90000"/>
          </a:bodyPr>
          <a:lstStyle/>
          <a:p>
            <a:pPr algn="ctr"/>
            <a:r>
              <a:rPr lang="ru-RU" sz="3400" dirty="0" smtClean="0">
                <a:solidFill>
                  <a:srgbClr val="21115B"/>
                </a:solidFill>
                <a:latin typeface="Times New Roman" panose="02020603050405020304" pitchFamily="18" charset="0"/>
                <a:cs typeface="Times New Roman" panose="02020603050405020304" pitchFamily="18" charset="0"/>
              </a:rPr>
              <a:t>Спасибо за внимание!</a:t>
            </a:r>
            <a:r>
              <a:rPr lang="en-US" sz="3400" dirty="0" smtClean="0">
                <a:solidFill>
                  <a:srgbClr val="21115B"/>
                </a:solidFill>
                <a:latin typeface="Times New Roman" panose="02020603050405020304" pitchFamily="18" charset="0"/>
                <a:cs typeface="Times New Roman" panose="02020603050405020304" pitchFamily="18" charset="0"/>
              </a:rPr>
              <a:t> </a:t>
            </a:r>
            <a:br>
              <a:rPr lang="en-US" sz="3400" dirty="0" smtClean="0">
                <a:solidFill>
                  <a:srgbClr val="21115B"/>
                </a:solidFill>
                <a:latin typeface="Times New Roman" panose="02020603050405020304" pitchFamily="18" charset="0"/>
                <a:cs typeface="Times New Roman" panose="02020603050405020304" pitchFamily="18" charset="0"/>
              </a:rPr>
            </a:br>
            <a:r>
              <a:rPr lang="ru-RU" sz="3600" u="sng" dirty="0"/>
              <a:t>В случае возникновения вопросов просьба обращаться по </a:t>
            </a:r>
            <a:r>
              <a:rPr lang="ru-RU" sz="3600" u="sng" dirty="0" smtClean="0"/>
              <a:t>телефону 8 (3902)</a:t>
            </a:r>
            <a:r>
              <a:rPr lang="en-US" sz="3600" u="sng" dirty="0" smtClean="0"/>
              <a:t>24-84-05</a:t>
            </a:r>
            <a:r>
              <a:rPr lang="ru-RU" sz="3600" u="sng" dirty="0" smtClean="0"/>
              <a:t>, </a:t>
            </a:r>
            <a:r>
              <a:rPr lang="ru-RU" sz="3600" u="sng" dirty="0" err="1"/>
              <a:t>доб</a:t>
            </a:r>
            <a:r>
              <a:rPr lang="ru-RU" sz="3600" u="sng" dirty="0"/>
              <a:t> . </a:t>
            </a:r>
            <a:r>
              <a:rPr lang="en-US" sz="3600" u="sng" dirty="0" smtClean="0"/>
              <a:t>3102</a:t>
            </a:r>
            <a:endParaRPr lang="ru-RU" sz="3400" dirty="0">
              <a:solidFill>
                <a:srgbClr val="21115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84909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8" y="828303"/>
            <a:ext cx="8561139" cy="1440160"/>
          </a:xfrm>
        </p:spPr>
        <p:txBody>
          <a:bodyPr>
            <a:normAutofit fontScale="90000"/>
          </a:bodyPr>
          <a:lstStyle/>
          <a:p>
            <a:pPr algn="ctr"/>
            <a:r>
              <a:rPr lang="ru-RU" sz="4000" dirty="0" smtClean="0">
                <a:solidFill>
                  <a:schemeClr val="tx2"/>
                </a:solidFill>
                <a:latin typeface="Times New Roman" panose="02020603050405020304" pitchFamily="18" charset="0"/>
                <a:cs typeface="Times New Roman" panose="02020603050405020304" pitchFamily="18" charset="0"/>
              </a:rPr>
              <a:t>Сроки представления расчета по страховым взносам </a:t>
            </a:r>
            <a:r>
              <a:rPr lang="ru-RU" sz="5400" dirty="0" smtClean="0">
                <a:solidFill>
                  <a:schemeClr val="tx2"/>
                </a:solidFill>
              </a:rPr>
              <a:t/>
            </a:r>
            <a:br>
              <a:rPr lang="ru-RU" sz="5400" dirty="0" smtClean="0">
                <a:solidFill>
                  <a:schemeClr val="tx2"/>
                </a:solidFill>
              </a:rPr>
            </a:br>
            <a:endParaRPr lang="ru-RU" dirty="0"/>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2</a:t>
            </a:fld>
            <a:endParaRPr lang="ru-RU" dirty="0">
              <a:solidFill>
                <a:prstClr val="white"/>
              </a:solidFill>
            </a:endParaRPr>
          </a:p>
        </p:txBody>
      </p:sp>
      <p:sp>
        <p:nvSpPr>
          <p:cNvPr id="5" name="Текст 4"/>
          <p:cNvSpPr>
            <a:spLocks noGrp="1"/>
          </p:cNvSpPr>
          <p:nvPr>
            <p:ph type="body" idx="1"/>
          </p:nvPr>
        </p:nvSpPr>
        <p:spPr>
          <a:xfrm>
            <a:off x="954212" y="2412479"/>
            <a:ext cx="8561139" cy="57527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16824" tIns="58412" rIns="116824" bIns="58412" rtlCol="0" anchor="ctr">
            <a:normAutofit fontScale="92500"/>
          </a:bodyPr>
          <a:lstStyle/>
          <a:p>
            <a:pPr algn="ctr"/>
            <a:r>
              <a:rPr lang="ru-RU" sz="2000" dirty="0" smtClean="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Не позднее 25-го числа месяца, следующего за отчетным (расчетным) периодом</a:t>
            </a:r>
            <a:endParaRPr lang="ru-RU" sz="2000"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954212" y="3276575"/>
            <a:ext cx="8568952" cy="3820661"/>
          </a:xfrm>
          <a:prstGeom prst="rect">
            <a:avLst/>
          </a:prstGeom>
        </p:spPr>
        <p:txBody>
          <a:bodyPr wrap="square">
            <a:spAutoFit/>
          </a:bodyPr>
          <a:lstStyle/>
          <a:p>
            <a:pPr marL="365074" indent="-365074">
              <a:lnSpc>
                <a:spcPct val="107000"/>
              </a:lnSpc>
              <a:buFont typeface="Arial" panose="020B0604020202020204" pitchFamily="34" charset="0"/>
              <a:buChar char="•"/>
            </a:pPr>
            <a:r>
              <a:rPr lang="ru-RU" sz="2000" b="1" dirty="0" smtClean="0">
                <a:latin typeface="Times New Roman" panose="02020603050405020304" pitchFamily="18" charset="0"/>
                <a:cs typeface="Times New Roman" panose="02020603050405020304" pitchFamily="18" charset="0"/>
              </a:rPr>
              <a:t>Для плательщиков страховых взносов – работодателей расчетным периодом признается </a:t>
            </a:r>
            <a:r>
              <a:rPr lang="ru-RU" sz="2000" b="1" dirty="0" smtClean="0">
                <a:solidFill>
                  <a:srgbClr val="C00000"/>
                </a:solidFill>
                <a:latin typeface="Times New Roman" panose="02020603050405020304" pitchFamily="18" charset="0"/>
                <a:cs typeface="Times New Roman" panose="02020603050405020304" pitchFamily="18" charset="0"/>
              </a:rPr>
              <a:t>календарный год</a:t>
            </a:r>
            <a:r>
              <a:rPr lang="ru-RU" sz="2000" b="1" dirty="0" smtClean="0">
                <a:latin typeface="Times New Roman" panose="02020603050405020304" pitchFamily="18" charset="0"/>
                <a:cs typeface="Times New Roman" panose="02020603050405020304" pitchFamily="18" charset="0"/>
              </a:rPr>
              <a:t>,</a:t>
            </a:r>
            <a:r>
              <a:rPr lang="ru-RU" sz="2000" b="1" dirty="0" smtClean="0">
                <a:solidFill>
                  <a:schemeClr val="tx2"/>
                </a:solidFill>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а отчетными периодами </a:t>
            </a:r>
            <a:r>
              <a:rPr lang="ru-RU" sz="2000" b="1" dirty="0" smtClean="0">
                <a:solidFill>
                  <a:schemeClr val="tx2"/>
                </a:solidFill>
                <a:latin typeface="Times New Roman" panose="02020603050405020304" pitchFamily="18" charset="0"/>
                <a:cs typeface="Times New Roman" panose="02020603050405020304" pitchFamily="18" charset="0"/>
              </a:rPr>
              <a:t>- </a:t>
            </a:r>
            <a:r>
              <a:rPr lang="ru-RU" sz="2000" b="1" dirty="0" smtClean="0">
                <a:solidFill>
                  <a:srgbClr val="C00000"/>
                </a:solidFill>
                <a:latin typeface="Times New Roman" panose="02020603050405020304" pitchFamily="18" charset="0"/>
                <a:cs typeface="Times New Roman" panose="02020603050405020304" pitchFamily="18" charset="0"/>
              </a:rPr>
              <a:t>первый квартал, полугодие, девять месяцев календарного года</a:t>
            </a:r>
            <a:r>
              <a:rPr lang="ru-RU" sz="2000" b="1" dirty="0" smtClean="0">
                <a:solidFill>
                  <a:schemeClr val="tx2"/>
                </a:solidFill>
                <a:latin typeface="Times New Roman" panose="02020603050405020304" pitchFamily="18" charset="0"/>
                <a:cs typeface="Times New Roman" panose="02020603050405020304" pitchFamily="18" charset="0"/>
              </a:rPr>
              <a:t>.</a:t>
            </a:r>
          </a:p>
          <a:p>
            <a:pPr fontAlgn="t"/>
            <a:endParaRPr lang="ru-RU" sz="2400" dirty="0"/>
          </a:p>
          <a:p>
            <a:pPr marL="365074" indent="-365074">
              <a:lnSpc>
                <a:spcPct val="107000"/>
              </a:lnSpc>
              <a:buFont typeface="Arial" panose="020B0604020202020204" pitchFamily="34" charset="0"/>
              <a:buChar char="•"/>
            </a:pPr>
            <a:endParaRPr lang="ru-RU" sz="2400" b="1" dirty="0" smtClean="0">
              <a:solidFill>
                <a:schemeClr val="tx2"/>
              </a:solidFill>
              <a:latin typeface="Times New Roman" panose="02020603050405020304" pitchFamily="18" charset="0"/>
              <a:cs typeface="Times New Roman" panose="02020603050405020304" pitchFamily="18" charset="0"/>
            </a:endParaRPr>
          </a:p>
          <a:p>
            <a:pPr marL="365074" indent="-365074">
              <a:lnSpc>
                <a:spcPct val="107000"/>
              </a:lnSpc>
              <a:buFont typeface="Arial" panose="020B0604020202020204" pitchFamily="34" charset="0"/>
              <a:buChar char="•"/>
            </a:pPr>
            <a:endParaRPr lang="ru-RU" sz="2400" b="1" dirty="0" smtClean="0">
              <a:solidFill>
                <a:schemeClr val="tx2"/>
              </a:solidFill>
              <a:latin typeface="Times New Roman" panose="02020603050405020304" pitchFamily="18" charset="0"/>
              <a:cs typeface="Times New Roman" panose="02020603050405020304" pitchFamily="18" charset="0"/>
            </a:endParaRPr>
          </a:p>
          <a:p>
            <a:pPr marL="365074" indent="-365074">
              <a:lnSpc>
                <a:spcPct val="107000"/>
              </a:lnSpc>
              <a:buFont typeface="Arial" panose="020B0604020202020204" pitchFamily="34" charset="0"/>
              <a:buChar char="•"/>
            </a:pPr>
            <a:endParaRPr lang="ru-RU" sz="2400" b="1" dirty="0" smtClean="0">
              <a:solidFill>
                <a:schemeClr val="tx2"/>
              </a:solidFill>
              <a:latin typeface="Times New Roman" panose="02020603050405020304" pitchFamily="18" charset="0"/>
              <a:cs typeface="Times New Roman" panose="02020603050405020304" pitchFamily="18" charset="0"/>
            </a:endParaRPr>
          </a:p>
          <a:p>
            <a:pPr marL="365074" indent="-365074">
              <a:lnSpc>
                <a:spcPct val="107000"/>
              </a:lnSpc>
              <a:buFont typeface="Arial" panose="020B0604020202020204" pitchFamily="34" charset="0"/>
              <a:buChar char="•"/>
            </a:pPr>
            <a:endParaRPr lang="ru-RU" sz="2400" b="1" dirty="0">
              <a:solidFill>
                <a:schemeClr val="tx2"/>
              </a:solidFill>
              <a:latin typeface="Times New Roman" panose="02020603050405020304" pitchFamily="18" charset="0"/>
              <a:cs typeface="Times New Roman" panose="02020603050405020304" pitchFamily="18" charset="0"/>
            </a:endParaRPr>
          </a:p>
          <a:p>
            <a:pPr marL="365074" indent="-365074">
              <a:lnSpc>
                <a:spcPct val="107000"/>
              </a:lnSpc>
              <a:buFont typeface="Arial" panose="020B0604020202020204" pitchFamily="34" charset="0"/>
              <a:buChar char="•"/>
            </a:pPr>
            <a:endParaRPr lang="ru-RU" sz="2400" b="1" dirty="0" smtClean="0">
              <a:solidFill>
                <a:schemeClr val="tx2"/>
              </a:solidFill>
              <a:latin typeface="Times New Roman" panose="02020603050405020304" pitchFamily="18" charset="0"/>
              <a:cs typeface="Times New Roman" panose="02020603050405020304" pitchFamily="18" charset="0"/>
            </a:endParaRPr>
          </a:p>
          <a:p>
            <a:pPr marL="365074" indent="-365074">
              <a:lnSpc>
                <a:spcPct val="107000"/>
              </a:lnSpc>
              <a:buFont typeface="Arial" panose="020B0604020202020204" pitchFamily="34" charset="0"/>
              <a:buChar char="•"/>
            </a:pPr>
            <a:endParaRPr lang="ru-RU" sz="2400" b="1" dirty="0">
              <a:solidFill>
                <a:schemeClr val="tx2"/>
              </a:solidFill>
              <a:latin typeface="Times New Roman" panose="02020603050405020304" pitchFamily="18"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1477797999"/>
              </p:ext>
            </p:extLst>
          </p:nvPr>
        </p:nvGraphicFramePr>
        <p:xfrm>
          <a:off x="1890316" y="4644727"/>
          <a:ext cx="3002344" cy="1660332"/>
        </p:xfrm>
        <a:graphic>
          <a:graphicData uri="http://schemas.openxmlformats.org/drawingml/2006/table">
            <a:tbl>
              <a:tblPr>
                <a:tableStyleId>{5C22544A-7EE6-4342-B048-85BDC9FD1C3A}</a:tableStyleId>
              </a:tblPr>
              <a:tblGrid>
                <a:gridCol w="3002344"/>
              </a:tblGrid>
              <a:tr h="354460">
                <a:tc>
                  <a:txBody>
                    <a:bodyPr/>
                    <a:lstStyle/>
                    <a:p>
                      <a:pPr algn="ctr">
                        <a:lnSpc>
                          <a:spcPts val="1440"/>
                        </a:lnSpc>
                        <a:spcAft>
                          <a:spcPts val="0"/>
                        </a:spcAft>
                      </a:pPr>
                      <a:endParaRPr lang="ru-RU" sz="1800" b="1" dirty="0" smtClean="0">
                        <a:solidFill>
                          <a:schemeClr val="tx1"/>
                        </a:solidFill>
                        <a:effectLst/>
                        <a:latin typeface="Times New Roman" panose="02020603050405020304" pitchFamily="18" charset="0"/>
                        <a:cs typeface="Times New Roman" panose="02020603050405020304" pitchFamily="18" charset="0"/>
                      </a:endParaRPr>
                    </a:p>
                    <a:p>
                      <a:pPr algn="ctr">
                        <a:lnSpc>
                          <a:spcPts val="1440"/>
                        </a:lnSpc>
                        <a:spcAft>
                          <a:spcPts val="0"/>
                        </a:spcAft>
                      </a:pPr>
                      <a:r>
                        <a:rPr lang="ru-RU" sz="1800" b="1" dirty="0" smtClean="0">
                          <a:solidFill>
                            <a:schemeClr val="tx1"/>
                          </a:solidFill>
                          <a:effectLst/>
                          <a:latin typeface="Times New Roman" panose="02020603050405020304" pitchFamily="18" charset="0"/>
                          <a:cs typeface="Times New Roman" panose="02020603050405020304" pitchFamily="18" charset="0"/>
                        </a:rPr>
                        <a:t>Период (2025 год)</a:t>
                      </a:r>
                    </a:p>
                    <a:p>
                      <a:pPr algn="ctr">
                        <a:lnSpc>
                          <a:spcPts val="1440"/>
                        </a:lnSpc>
                        <a:spcAft>
                          <a:spcPts val="0"/>
                        </a:spcAft>
                      </a:pPr>
                      <a:endParaRPr lang="ru-RU"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I </a:t>
                      </a:r>
                      <a:r>
                        <a:rPr lang="ru-RU" sz="1800" dirty="0">
                          <a:solidFill>
                            <a:schemeClr val="tx1"/>
                          </a:solidFill>
                          <a:effectLst/>
                          <a:latin typeface="Times New Roman" panose="02020603050405020304" pitchFamily="18" charset="0"/>
                          <a:cs typeface="Times New Roman" panose="02020603050405020304" pitchFamily="18" charset="0"/>
                        </a:rPr>
                        <a:t>квартал </a:t>
                      </a:r>
                      <a:r>
                        <a:rPr lang="ru-RU" sz="1800" dirty="0" smtClean="0">
                          <a:solidFill>
                            <a:schemeClr val="tx1"/>
                          </a:solidFill>
                          <a:effectLst/>
                          <a:latin typeface="Times New Roman" panose="02020603050405020304" pitchFamily="18" charset="0"/>
                          <a:cs typeface="Times New Roman" panose="02020603050405020304" pitchFamily="18" charset="0"/>
                        </a:rPr>
                        <a:t>2025</a:t>
                      </a:r>
                      <a:r>
                        <a:rPr lang="en-US" sz="1800" dirty="0">
                          <a:solidFill>
                            <a:schemeClr val="tx1"/>
                          </a:solidFill>
                          <a:effectLst/>
                          <a:latin typeface="Times New Roman" panose="02020603050405020304" pitchFamily="18" charset="0"/>
                          <a:cs typeface="Times New Roman" panose="02020603050405020304" pitchFamily="18" charset="0"/>
                        </a:rPr>
                        <a:t> </a:t>
                      </a:r>
                      <a:r>
                        <a:rPr lang="ru-RU" sz="1800" dirty="0">
                          <a:solidFill>
                            <a:schemeClr val="tx1"/>
                          </a:solidFill>
                          <a:effectLst/>
                          <a:latin typeface="Times New Roman" panose="02020603050405020304" pitchFamily="18" charset="0"/>
                          <a:cs typeface="Times New Roman" panose="02020603050405020304" pitchFamily="18" charset="0"/>
                        </a:rPr>
                        <a:t>года</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полугодие </a:t>
                      </a:r>
                      <a:r>
                        <a:rPr lang="ru-RU" sz="1800" dirty="0" smtClean="0">
                          <a:solidFill>
                            <a:schemeClr val="tx1"/>
                          </a:solidFill>
                          <a:effectLst/>
                          <a:latin typeface="Times New Roman" panose="02020603050405020304" pitchFamily="18" charset="0"/>
                          <a:cs typeface="Times New Roman" panose="02020603050405020304" pitchFamily="18" charset="0"/>
                        </a:rPr>
                        <a:t>2025</a:t>
                      </a:r>
                      <a:r>
                        <a:rPr lang="en-US" sz="1800" dirty="0">
                          <a:solidFill>
                            <a:schemeClr val="tx1"/>
                          </a:solidFill>
                          <a:effectLst/>
                          <a:latin typeface="Times New Roman" panose="02020603050405020304" pitchFamily="18" charset="0"/>
                          <a:cs typeface="Times New Roman" panose="02020603050405020304" pitchFamily="18" charset="0"/>
                        </a:rPr>
                        <a:t> </a:t>
                      </a:r>
                      <a:r>
                        <a:rPr lang="ru-RU" sz="1800" dirty="0">
                          <a:solidFill>
                            <a:schemeClr val="tx1"/>
                          </a:solidFill>
                          <a:effectLst/>
                          <a:latin typeface="Times New Roman" panose="02020603050405020304" pitchFamily="18" charset="0"/>
                          <a:cs typeface="Times New Roman" panose="02020603050405020304" pitchFamily="18" charset="0"/>
                        </a:rPr>
                        <a:t>года</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9 </a:t>
                      </a:r>
                      <a:r>
                        <a:rPr lang="ru-RU" sz="1800" dirty="0">
                          <a:solidFill>
                            <a:schemeClr val="tx1"/>
                          </a:solidFill>
                          <a:effectLst/>
                          <a:latin typeface="Times New Roman" panose="02020603050405020304" pitchFamily="18" charset="0"/>
                          <a:cs typeface="Times New Roman" panose="02020603050405020304" pitchFamily="18" charset="0"/>
                        </a:rPr>
                        <a:t>месяцев </a:t>
                      </a:r>
                      <a:r>
                        <a:rPr lang="ru-RU" sz="1800" dirty="0" smtClean="0">
                          <a:solidFill>
                            <a:schemeClr val="tx1"/>
                          </a:solidFill>
                          <a:effectLst/>
                          <a:latin typeface="Times New Roman" panose="02020603050405020304" pitchFamily="18" charset="0"/>
                          <a:cs typeface="Times New Roman" panose="02020603050405020304" pitchFamily="18" charset="0"/>
                        </a:rPr>
                        <a:t>2025</a:t>
                      </a:r>
                      <a:r>
                        <a:rPr lang="en-US" sz="1800" dirty="0">
                          <a:solidFill>
                            <a:schemeClr val="tx1"/>
                          </a:solidFill>
                          <a:effectLst/>
                          <a:latin typeface="Times New Roman" panose="02020603050405020304" pitchFamily="18" charset="0"/>
                          <a:cs typeface="Times New Roman" panose="02020603050405020304" pitchFamily="18" charset="0"/>
                        </a:rPr>
                        <a:t> </a:t>
                      </a:r>
                      <a:r>
                        <a:rPr lang="ru-RU" sz="1800" dirty="0">
                          <a:solidFill>
                            <a:schemeClr val="tx1"/>
                          </a:solidFill>
                          <a:effectLst/>
                          <a:latin typeface="Times New Roman" panose="02020603050405020304" pitchFamily="18" charset="0"/>
                          <a:cs typeface="Times New Roman" panose="02020603050405020304" pitchFamily="18" charset="0"/>
                        </a:rPr>
                        <a:t>года</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расчетный период - </a:t>
                      </a:r>
                      <a:r>
                        <a:rPr lang="en-US" sz="1800" dirty="0" smtClean="0">
                          <a:solidFill>
                            <a:schemeClr val="tx1"/>
                          </a:solidFill>
                          <a:effectLst/>
                          <a:latin typeface="Times New Roman" panose="02020603050405020304" pitchFamily="18" charset="0"/>
                          <a:cs typeface="Times New Roman" panose="02020603050405020304" pitchFamily="18" charset="0"/>
                        </a:rPr>
                        <a:t>20</a:t>
                      </a:r>
                      <a:r>
                        <a:rPr lang="ru-RU" sz="1800" dirty="0" smtClean="0">
                          <a:solidFill>
                            <a:schemeClr val="tx1"/>
                          </a:solidFill>
                          <a:effectLst/>
                          <a:latin typeface="Times New Roman" panose="02020603050405020304" pitchFamily="18" charset="0"/>
                          <a:cs typeface="Times New Roman" panose="02020603050405020304" pitchFamily="18" charset="0"/>
                        </a:rPr>
                        <a:t>25</a:t>
                      </a:r>
                      <a:r>
                        <a:rPr lang="en-US" sz="1800" dirty="0">
                          <a:solidFill>
                            <a:schemeClr val="tx1"/>
                          </a:solidFill>
                          <a:effectLst/>
                          <a:latin typeface="Times New Roman" panose="02020603050405020304" pitchFamily="18" charset="0"/>
                          <a:cs typeface="Times New Roman" panose="02020603050405020304" pitchFamily="18" charset="0"/>
                        </a:rPr>
                        <a:t> </a:t>
                      </a:r>
                      <a:r>
                        <a:rPr lang="ru-RU" sz="1800" dirty="0">
                          <a:solidFill>
                            <a:schemeClr val="tx1"/>
                          </a:solidFill>
                          <a:effectLst/>
                          <a:latin typeface="Times New Roman" panose="02020603050405020304" pitchFamily="18" charset="0"/>
                          <a:cs typeface="Times New Roman" panose="02020603050405020304" pitchFamily="18" charset="0"/>
                        </a:rPr>
                        <a:t>год</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bl>
          </a:graphicData>
        </a:graphic>
      </p:graphicFrame>
      <p:graphicFrame>
        <p:nvGraphicFramePr>
          <p:cNvPr id="10" name="Таблица 9"/>
          <p:cNvGraphicFramePr>
            <a:graphicFrameLocks noGrp="1"/>
          </p:cNvGraphicFramePr>
          <p:nvPr>
            <p:extLst>
              <p:ext uri="{D42A27DB-BD31-4B8C-83A1-F6EECF244321}">
                <p14:modId xmlns:p14="http://schemas.microsoft.com/office/powerpoint/2010/main" val="3692341904"/>
              </p:ext>
            </p:extLst>
          </p:nvPr>
        </p:nvGraphicFramePr>
        <p:xfrm>
          <a:off x="4914652" y="4644727"/>
          <a:ext cx="3449686" cy="1630988"/>
        </p:xfrm>
        <a:graphic>
          <a:graphicData uri="http://schemas.openxmlformats.org/drawingml/2006/table">
            <a:tbl>
              <a:tblPr>
                <a:tableStyleId>{5C22544A-7EE6-4342-B048-85BDC9FD1C3A}</a:tableStyleId>
              </a:tblPr>
              <a:tblGrid>
                <a:gridCol w="3449686"/>
              </a:tblGrid>
              <a:tr h="504056">
                <a:tc>
                  <a:txBody>
                    <a:bodyPr/>
                    <a:lstStyle/>
                    <a:p>
                      <a:pPr algn="ctr">
                        <a:lnSpc>
                          <a:spcPts val="1440"/>
                        </a:lnSpc>
                        <a:spcAft>
                          <a:spcPts val="0"/>
                        </a:spcAft>
                      </a:pPr>
                      <a:endParaRPr lang="ru-RU" sz="1800" b="1" dirty="0" smtClean="0">
                        <a:solidFill>
                          <a:schemeClr val="tx1"/>
                        </a:solidFill>
                        <a:effectLst/>
                        <a:latin typeface="Times New Roman" panose="02020603050405020304" pitchFamily="18" charset="0"/>
                        <a:cs typeface="Times New Roman" panose="02020603050405020304" pitchFamily="18" charset="0"/>
                      </a:endParaRPr>
                    </a:p>
                    <a:p>
                      <a:pPr algn="ctr">
                        <a:lnSpc>
                          <a:spcPts val="1440"/>
                        </a:lnSpc>
                        <a:spcAft>
                          <a:spcPts val="0"/>
                        </a:spcAft>
                      </a:pPr>
                      <a:r>
                        <a:rPr lang="ru-RU" sz="1800" b="1" dirty="0" smtClean="0">
                          <a:solidFill>
                            <a:schemeClr val="tx1"/>
                          </a:solidFill>
                          <a:effectLst/>
                          <a:latin typeface="Times New Roman" panose="02020603050405020304" pitchFamily="18" charset="0"/>
                          <a:cs typeface="Times New Roman" panose="02020603050405020304" pitchFamily="18" charset="0"/>
                        </a:rPr>
                        <a:t>Срок </a:t>
                      </a:r>
                      <a:r>
                        <a:rPr lang="ru-RU" sz="1800" b="1" dirty="0">
                          <a:solidFill>
                            <a:schemeClr val="tx1"/>
                          </a:solidFill>
                          <a:effectLst/>
                          <a:latin typeface="Times New Roman" panose="02020603050405020304" pitchFamily="18" charset="0"/>
                          <a:cs typeface="Times New Roman" panose="02020603050405020304" pitchFamily="18" charset="0"/>
                        </a:rPr>
                        <a:t>представления</a:t>
                      </a:r>
                      <a:endParaRPr lang="ru-RU"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ru-RU" sz="1800" dirty="0" smtClean="0">
                          <a:solidFill>
                            <a:schemeClr val="tx1"/>
                          </a:solidFill>
                          <a:effectLst/>
                          <a:latin typeface="Times New Roman" panose="02020603050405020304" pitchFamily="18" charset="0"/>
                          <a:cs typeface="Times New Roman" panose="02020603050405020304" pitchFamily="18" charset="0"/>
                        </a:rPr>
                        <a:t>25</a:t>
                      </a:r>
                      <a:r>
                        <a:rPr lang="en-US" sz="1800" dirty="0" smtClean="0">
                          <a:solidFill>
                            <a:schemeClr val="tx1"/>
                          </a:solidFill>
                          <a:effectLst/>
                          <a:latin typeface="Times New Roman" panose="02020603050405020304" pitchFamily="18" charset="0"/>
                          <a:cs typeface="Times New Roman" panose="02020603050405020304" pitchFamily="18" charset="0"/>
                        </a:rPr>
                        <a:t> </a:t>
                      </a:r>
                      <a:r>
                        <a:rPr lang="ru-RU" sz="1800" dirty="0" smtClean="0">
                          <a:solidFill>
                            <a:schemeClr val="tx1"/>
                          </a:solidFill>
                          <a:effectLst/>
                          <a:latin typeface="Times New Roman" panose="02020603050405020304" pitchFamily="18" charset="0"/>
                          <a:cs typeface="Times New Roman" panose="02020603050405020304" pitchFamily="18" charset="0"/>
                        </a:rPr>
                        <a:t>апреля 2025г</a:t>
                      </a:r>
                      <a:r>
                        <a:rPr lang="ru-RU" sz="1800" dirty="0">
                          <a:solidFill>
                            <a:schemeClr val="tx1"/>
                          </a:solidFill>
                          <a:effectLst/>
                          <a:latin typeface="Times New Roman" panose="02020603050405020304" pitchFamily="18" charset="0"/>
                          <a:cs typeface="Times New Roman" panose="02020603050405020304" pitchFamily="18" charset="0"/>
                        </a:rPr>
                        <a:t>.</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ru-RU" sz="1800" dirty="0" smtClean="0">
                          <a:solidFill>
                            <a:schemeClr val="tx1"/>
                          </a:solidFill>
                          <a:effectLst/>
                          <a:latin typeface="Times New Roman" panose="02020603050405020304" pitchFamily="18" charset="0"/>
                          <a:cs typeface="Times New Roman" panose="02020603050405020304" pitchFamily="18" charset="0"/>
                        </a:rPr>
                        <a:t>25</a:t>
                      </a:r>
                      <a:r>
                        <a:rPr lang="en-US" sz="1800" dirty="0" smtClean="0">
                          <a:solidFill>
                            <a:schemeClr val="tx1"/>
                          </a:solidFill>
                          <a:effectLst/>
                          <a:latin typeface="Times New Roman" panose="02020603050405020304" pitchFamily="18" charset="0"/>
                          <a:cs typeface="Times New Roman" panose="02020603050405020304" pitchFamily="18" charset="0"/>
                        </a:rPr>
                        <a:t> </a:t>
                      </a:r>
                      <a:r>
                        <a:rPr lang="ru-RU" sz="1800" dirty="0" smtClean="0">
                          <a:solidFill>
                            <a:schemeClr val="tx1"/>
                          </a:solidFill>
                          <a:effectLst/>
                          <a:latin typeface="Times New Roman" panose="02020603050405020304" pitchFamily="18" charset="0"/>
                          <a:cs typeface="Times New Roman" panose="02020603050405020304" pitchFamily="18" charset="0"/>
                        </a:rPr>
                        <a:t>июля 2025 </a:t>
                      </a:r>
                      <a:r>
                        <a:rPr lang="ru-RU" sz="1800" dirty="0">
                          <a:solidFill>
                            <a:schemeClr val="tx1"/>
                          </a:solidFill>
                          <a:effectLst/>
                          <a:latin typeface="Times New Roman" panose="02020603050405020304" pitchFamily="18" charset="0"/>
                          <a:cs typeface="Times New Roman" panose="02020603050405020304" pitchFamily="18" charset="0"/>
                        </a:rPr>
                        <a:t>г.</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ru-RU" sz="1800" dirty="0" smtClean="0">
                          <a:solidFill>
                            <a:schemeClr val="tx1"/>
                          </a:solidFill>
                          <a:effectLst/>
                          <a:latin typeface="Times New Roman" panose="02020603050405020304" pitchFamily="18" charset="0"/>
                          <a:cs typeface="Times New Roman" panose="02020603050405020304" pitchFamily="18" charset="0"/>
                        </a:rPr>
                        <a:t>25</a:t>
                      </a:r>
                      <a:r>
                        <a:rPr lang="en-US" sz="1800" dirty="0" smtClean="0">
                          <a:solidFill>
                            <a:schemeClr val="tx1"/>
                          </a:solidFill>
                          <a:effectLst/>
                          <a:latin typeface="Times New Roman" panose="02020603050405020304" pitchFamily="18" charset="0"/>
                          <a:cs typeface="Times New Roman" panose="02020603050405020304" pitchFamily="18" charset="0"/>
                        </a:rPr>
                        <a:t> </a:t>
                      </a:r>
                      <a:r>
                        <a:rPr lang="ru-RU" sz="1800" dirty="0">
                          <a:solidFill>
                            <a:schemeClr val="tx1"/>
                          </a:solidFill>
                          <a:effectLst/>
                          <a:latin typeface="Times New Roman" panose="02020603050405020304" pitchFamily="18" charset="0"/>
                          <a:cs typeface="Times New Roman" panose="02020603050405020304" pitchFamily="18" charset="0"/>
                        </a:rPr>
                        <a:t>октября </a:t>
                      </a:r>
                      <a:r>
                        <a:rPr lang="ru-RU" sz="1800" dirty="0" smtClean="0">
                          <a:solidFill>
                            <a:schemeClr val="tx1"/>
                          </a:solidFill>
                          <a:effectLst/>
                          <a:latin typeface="Times New Roman" panose="02020603050405020304" pitchFamily="18" charset="0"/>
                          <a:cs typeface="Times New Roman" panose="02020603050405020304" pitchFamily="18" charset="0"/>
                        </a:rPr>
                        <a:t>2025 </a:t>
                      </a:r>
                      <a:r>
                        <a:rPr lang="ru-RU" sz="1800" dirty="0">
                          <a:solidFill>
                            <a:schemeClr val="tx1"/>
                          </a:solidFill>
                          <a:effectLst/>
                          <a:latin typeface="Times New Roman" panose="02020603050405020304" pitchFamily="18" charset="0"/>
                          <a:cs typeface="Times New Roman" panose="02020603050405020304" pitchFamily="18" charset="0"/>
                        </a:rPr>
                        <a:t>г.</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r h="281733">
                <a:tc>
                  <a:txBody>
                    <a:bodyPr/>
                    <a:lstStyle/>
                    <a:p>
                      <a:pPr algn="ctr">
                        <a:lnSpc>
                          <a:spcPts val="1440"/>
                        </a:lnSpc>
                        <a:spcAft>
                          <a:spcPts val="0"/>
                        </a:spcAft>
                      </a:pPr>
                      <a:r>
                        <a:rPr lang="ru-RU" sz="1800" dirty="0" smtClean="0">
                          <a:solidFill>
                            <a:schemeClr val="tx1"/>
                          </a:solidFill>
                          <a:effectLst/>
                          <a:latin typeface="Times New Roman" panose="02020603050405020304" pitchFamily="18" charset="0"/>
                          <a:cs typeface="Times New Roman" panose="02020603050405020304" pitchFamily="18" charset="0"/>
                        </a:rPr>
                        <a:t>25</a:t>
                      </a:r>
                      <a:r>
                        <a:rPr lang="en-US" sz="1800" dirty="0" smtClean="0">
                          <a:solidFill>
                            <a:schemeClr val="tx1"/>
                          </a:solidFill>
                          <a:effectLst/>
                          <a:latin typeface="Times New Roman" panose="02020603050405020304" pitchFamily="18" charset="0"/>
                          <a:cs typeface="Times New Roman" panose="02020603050405020304" pitchFamily="18" charset="0"/>
                        </a:rPr>
                        <a:t> </a:t>
                      </a:r>
                      <a:r>
                        <a:rPr lang="ru-RU" sz="1800" dirty="0">
                          <a:solidFill>
                            <a:schemeClr val="tx1"/>
                          </a:solidFill>
                          <a:effectLst/>
                          <a:latin typeface="Times New Roman" panose="02020603050405020304" pitchFamily="18" charset="0"/>
                          <a:cs typeface="Times New Roman" panose="02020603050405020304" pitchFamily="18" charset="0"/>
                        </a:rPr>
                        <a:t>января </a:t>
                      </a:r>
                      <a:r>
                        <a:rPr lang="ru-RU" sz="1800" dirty="0" smtClean="0">
                          <a:solidFill>
                            <a:schemeClr val="tx1"/>
                          </a:solidFill>
                          <a:effectLst/>
                          <a:latin typeface="Times New Roman" panose="02020603050405020304" pitchFamily="18" charset="0"/>
                          <a:cs typeface="Times New Roman" panose="02020603050405020304" pitchFamily="18" charset="0"/>
                        </a:rPr>
                        <a:t>2026</a:t>
                      </a:r>
                      <a:r>
                        <a:rPr lang="ru-RU" sz="1800" baseline="0" dirty="0" smtClean="0">
                          <a:solidFill>
                            <a:schemeClr val="tx1"/>
                          </a:solidFill>
                          <a:effectLst/>
                          <a:latin typeface="Times New Roman" panose="02020603050405020304" pitchFamily="18" charset="0"/>
                          <a:cs typeface="Times New Roman" panose="02020603050405020304" pitchFamily="18" charset="0"/>
                        </a:rPr>
                        <a:t> </a:t>
                      </a:r>
                      <a:r>
                        <a:rPr lang="ru-RU" sz="1800" dirty="0" smtClean="0">
                          <a:solidFill>
                            <a:schemeClr val="tx1"/>
                          </a:solidFill>
                          <a:effectLst/>
                          <a:latin typeface="Times New Roman" panose="02020603050405020304" pitchFamily="18" charset="0"/>
                          <a:cs typeface="Times New Roman" panose="02020603050405020304" pitchFamily="18" charset="0"/>
                        </a:rPr>
                        <a:t>г</a:t>
                      </a:r>
                      <a:r>
                        <a:rPr lang="ru-RU" sz="1800" dirty="0">
                          <a:solidFill>
                            <a:schemeClr val="tx1"/>
                          </a:solidFill>
                          <a:effectLst/>
                          <a:latin typeface="Times New Roman" panose="02020603050405020304" pitchFamily="18" charset="0"/>
                          <a:cs typeface="Times New Roman" panose="02020603050405020304" pitchFamily="18" charset="0"/>
                        </a:rPr>
                        <a:t>.</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80201" marR="80201" marT="0" marB="0"/>
                </a:tc>
              </a:tr>
            </a:tbl>
          </a:graphicData>
        </a:graphic>
      </p:graphicFrame>
    </p:spTree>
    <p:extLst>
      <p:ext uri="{BB962C8B-B14F-4D97-AF65-F5344CB8AC3E}">
        <p14:creationId xmlns:p14="http://schemas.microsoft.com/office/powerpoint/2010/main" val="3329333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54212" y="540271"/>
            <a:ext cx="8561139" cy="6555854"/>
          </a:xfrm>
        </p:spPr>
        <p:txBody>
          <a:bodyPr>
            <a:noAutofit/>
          </a:bodyPr>
          <a:lstStyle/>
          <a:p>
            <a:pPr algn="ctr"/>
            <a:r>
              <a:rPr lang="ru-RU" sz="2800" b="1" dirty="0">
                <a:solidFill>
                  <a:schemeClr val="tx1"/>
                </a:solidFill>
                <a:latin typeface="Times New Roman" pitchFamily="18" charset="0"/>
                <a:cs typeface="Times New Roman" panose="02020603050405020304" pitchFamily="18" charset="0"/>
              </a:rPr>
              <a:t>Уведомления (КНД 1110355) в </a:t>
            </a:r>
            <a:r>
              <a:rPr lang="ru-RU" sz="2800" b="1" dirty="0" smtClean="0">
                <a:solidFill>
                  <a:schemeClr val="tx1"/>
                </a:solidFill>
                <a:latin typeface="Times New Roman" pitchFamily="18" charset="0"/>
                <a:cs typeface="Times New Roman" panose="02020603050405020304" pitchFamily="18" charset="0"/>
              </a:rPr>
              <a:t>2025</a:t>
            </a:r>
          </a:p>
          <a:p>
            <a:pPr algn="just"/>
            <a:r>
              <a:rPr lang="ru-RU" sz="1600" dirty="0" smtClean="0">
                <a:solidFill>
                  <a:schemeClr val="tx1"/>
                </a:solidFill>
                <a:latin typeface="Times New Roman" pitchFamily="18" charset="0"/>
                <a:cs typeface="Times New Roman" panose="02020603050405020304" pitchFamily="18" charset="0"/>
              </a:rPr>
              <a:t>В соответствии с п. 9 ст. 58 НК РФ необходимо представлять уведомление об исчисленных суммах налогов.</a:t>
            </a:r>
          </a:p>
          <a:p>
            <a:pPr algn="just"/>
            <a:r>
              <a:rPr lang="ru-RU" sz="1600" dirty="0" smtClean="0">
                <a:solidFill>
                  <a:schemeClr val="tx1"/>
                </a:solidFill>
                <a:latin typeface="Times New Roman" pitchFamily="18" charset="0"/>
                <a:cs typeface="Times New Roman" panose="02020603050405020304" pitchFamily="18" charset="0"/>
              </a:rPr>
              <a:t>Сроки </a:t>
            </a:r>
            <a:r>
              <a:rPr lang="ru-RU" sz="1600" dirty="0">
                <a:solidFill>
                  <a:schemeClr val="tx1"/>
                </a:solidFill>
                <a:latin typeface="Times New Roman" pitchFamily="18" charset="0"/>
                <a:cs typeface="Times New Roman" pitchFamily="18" charset="0"/>
              </a:rPr>
              <a:t>предоставления уведомлений и сроки уплаты по </a:t>
            </a:r>
            <a:r>
              <a:rPr lang="ru-RU" sz="1600" dirty="0" smtClean="0">
                <a:solidFill>
                  <a:schemeClr val="tx1"/>
                </a:solidFill>
                <a:latin typeface="Times New Roman" pitchFamily="18" charset="0"/>
                <a:cs typeface="Times New Roman" pitchFamily="18" charset="0"/>
              </a:rPr>
              <a:t>страховым взносам следующие:</a:t>
            </a:r>
            <a:endParaRPr lang="ru-RU" sz="1800"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3</a:t>
            </a:fld>
            <a:endParaRPr lang="ru-RU" dirty="0">
              <a:solidFill>
                <a:prstClr val="white"/>
              </a:solidFill>
            </a:endParaRPr>
          </a:p>
        </p:txBody>
      </p:sp>
      <p:sp>
        <p:nvSpPr>
          <p:cNvPr id="6" name="Прямоугольник 5"/>
          <p:cNvSpPr/>
          <p:nvPr/>
        </p:nvSpPr>
        <p:spPr>
          <a:xfrm>
            <a:off x="954212" y="5508823"/>
            <a:ext cx="8208912" cy="1631216"/>
          </a:xfrm>
          <a:prstGeom prst="rect">
            <a:avLst/>
          </a:prstGeom>
        </p:spPr>
        <p:txBody>
          <a:bodyPr wrap="square">
            <a:spAutoFit/>
          </a:bodyPr>
          <a:lstStyle/>
          <a:p>
            <a:pPr algn="just"/>
            <a:r>
              <a:rPr lang="ru-RU" sz="200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Форма </a:t>
            </a:r>
            <a:r>
              <a:rPr lang="ru-RU" sz="2000" dirty="0">
                <a:latin typeface="Times New Roman" pitchFamily="18" charset="0"/>
                <a:cs typeface="Times New Roman" pitchFamily="18" charset="0"/>
              </a:rPr>
              <a:t>Уведомления  утверждена Приказом ФНС России от 02.11.2022 N ЕД-7-8/1047@ "Об утверждении формы, порядка заполнения и формата представления </a:t>
            </a:r>
            <a:r>
              <a:rPr lang="ru-RU" sz="2000" dirty="0" smtClean="0">
                <a:latin typeface="Times New Roman" pitchFamily="18" charset="0"/>
                <a:cs typeface="Times New Roman" pitchFamily="18" charset="0"/>
              </a:rPr>
              <a:t>уведомления»</a:t>
            </a:r>
            <a:endParaRPr lang="ru-RU" sz="2000" dirty="0">
              <a:latin typeface="Times New Roman" pitchFamily="18" charset="0"/>
              <a:cs typeface="Times New Roman"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4233242843"/>
              </p:ext>
            </p:extLst>
          </p:nvPr>
        </p:nvGraphicFramePr>
        <p:xfrm>
          <a:off x="1098228" y="2124447"/>
          <a:ext cx="8568951" cy="3881120"/>
        </p:xfrm>
        <a:graphic>
          <a:graphicData uri="http://schemas.openxmlformats.org/drawingml/2006/table">
            <a:tbl>
              <a:tblPr firstRow="1" bandRow="1">
                <a:tableStyleId>{5C22544A-7EE6-4342-B048-85BDC9FD1C3A}</a:tableStyleId>
              </a:tblPr>
              <a:tblGrid>
                <a:gridCol w="2952328"/>
                <a:gridCol w="2760306"/>
                <a:gridCol w="2856317"/>
              </a:tblGrid>
              <a:tr h="864096">
                <a:tc>
                  <a:txBody>
                    <a:bodyPr/>
                    <a:lstStyle/>
                    <a:p>
                      <a:pPr marL="0" marR="0" indent="0" algn="ctr" defTabSz="1042688" rtl="0" eaLnBrk="1" fontAlgn="auto" latinLnBrk="0" hangingPunct="1">
                        <a:lnSpc>
                          <a:spcPct val="100000"/>
                        </a:lnSpc>
                        <a:spcBef>
                          <a:spcPts val="0"/>
                        </a:spcBef>
                        <a:spcAft>
                          <a:spcPts val="0"/>
                        </a:spcAft>
                        <a:buClrTx/>
                        <a:buSzTx/>
                        <a:buFontTx/>
                        <a:buNone/>
                        <a:tabLst/>
                        <a:defRPr/>
                      </a:pPr>
                      <a:r>
                        <a:rPr lang="ru-RU" sz="1800" b="1" dirty="0" smtClean="0">
                          <a:effectLst/>
                          <a:latin typeface="Times New Roman" pitchFamily="18" charset="0"/>
                          <a:ea typeface="Calibri"/>
                          <a:cs typeface="Times New Roman" pitchFamily="18" charset="0"/>
                        </a:rPr>
                        <a:t>Период, за который исчисляются страховые взносы (отчетный период)</a:t>
                      </a:r>
                    </a:p>
                  </a:txBody>
                  <a:tcPr/>
                </a:tc>
                <a:tc>
                  <a:txBody>
                    <a:bodyPr/>
                    <a:lstStyle/>
                    <a:p>
                      <a:pPr algn="ctr"/>
                      <a:r>
                        <a:rPr lang="ru-RU" sz="1800" b="1" dirty="0" smtClean="0">
                          <a:latin typeface="Times New Roman" pitchFamily="18" charset="0"/>
                          <a:cs typeface="Times New Roman" pitchFamily="18" charset="0"/>
                        </a:rPr>
                        <a:t>Срок подачи уведомлений</a:t>
                      </a:r>
                      <a:endParaRPr lang="ru-RU" sz="1800" b="1" dirty="0">
                        <a:latin typeface="Times New Roman" pitchFamily="18" charset="0"/>
                        <a:cs typeface="Times New Roman" pitchFamily="18" charset="0"/>
                      </a:endParaRPr>
                    </a:p>
                  </a:txBody>
                  <a:tcPr/>
                </a:tc>
                <a:tc>
                  <a:txBody>
                    <a:bodyPr/>
                    <a:lstStyle/>
                    <a:p>
                      <a:pPr algn="ctr"/>
                      <a:r>
                        <a:rPr lang="ru-RU" sz="1800" b="1" dirty="0" smtClean="0">
                          <a:latin typeface="Times New Roman" pitchFamily="18" charset="0"/>
                          <a:cs typeface="Times New Roman" pitchFamily="18" charset="0"/>
                        </a:rPr>
                        <a:t>Срок</a:t>
                      </a:r>
                      <a:r>
                        <a:rPr lang="ru-RU" sz="1800" b="1" baseline="0" dirty="0" smtClean="0">
                          <a:latin typeface="Times New Roman" pitchFamily="18" charset="0"/>
                          <a:cs typeface="Times New Roman" pitchFamily="18" charset="0"/>
                        </a:rPr>
                        <a:t> уплаты</a:t>
                      </a:r>
                      <a:endParaRPr lang="ru-RU" sz="1800" b="1"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январь</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25.02.2025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28.02.2025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февраль</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25.03.2025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28.03.2025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апрель</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25.05.2025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28.05.2025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май</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25.06.2025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28.06.2025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июль</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25.08.2025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28.08.2025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август</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25.09.2025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28.09.2025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октябрь</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25.11.2025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28.11.2025</a:t>
                      </a:r>
                      <a:endParaRPr lang="ru-RU" sz="1800" dirty="0">
                        <a:latin typeface="Times New Roman" pitchFamily="18" charset="0"/>
                        <a:cs typeface="Times New Roman" pitchFamily="18" charset="0"/>
                      </a:endParaRPr>
                    </a:p>
                  </a:txBody>
                  <a:tcPr/>
                </a:tc>
              </a:tr>
              <a:tr h="370840">
                <a:tc>
                  <a:txBody>
                    <a:bodyPr/>
                    <a:lstStyle/>
                    <a:p>
                      <a:pPr algn="ctr"/>
                      <a:r>
                        <a:rPr lang="ru-RU" sz="1800" dirty="0" smtClean="0">
                          <a:latin typeface="Times New Roman" pitchFamily="18" charset="0"/>
                          <a:cs typeface="Times New Roman" pitchFamily="18" charset="0"/>
                        </a:rPr>
                        <a:t>ноябрь</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25.12.2025</a:t>
                      </a:r>
                      <a:endParaRPr lang="ru-RU" sz="1800" dirty="0">
                        <a:latin typeface="Times New Roman" pitchFamily="18" charset="0"/>
                        <a:cs typeface="Times New Roman" pitchFamily="18" charset="0"/>
                      </a:endParaRPr>
                    </a:p>
                  </a:txBody>
                  <a:tcPr/>
                </a:tc>
                <a:tc>
                  <a:txBody>
                    <a:bodyPr/>
                    <a:lstStyle/>
                    <a:p>
                      <a:pPr algn="ctr"/>
                      <a:r>
                        <a:rPr lang="ru-RU" sz="1800" dirty="0" smtClean="0">
                          <a:latin typeface="Times New Roman" pitchFamily="18" charset="0"/>
                          <a:cs typeface="Times New Roman" pitchFamily="18" charset="0"/>
                        </a:rPr>
                        <a:t>28.12.2025</a:t>
                      </a:r>
                      <a:endParaRPr lang="ru-RU" sz="18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749465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62028" y="540271"/>
            <a:ext cx="8561139" cy="6555854"/>
          </a:xfrm>
        </p:spPr>
        <p:txBody>
          <a:bodyPr>
            <a:noAutofit/>
          </a:bodyPr>
          <a:lstStyle/>
          <a:p>
            <a:pPr algn="ctr"/>
            <a:r>
              <a:rPr lang="ru-RU" sz="2400" b="1" dirty="0" smtClean="0">
                <a:solidFill>
                  <a:schemeClr val="tx1"/>
                </a:solidFill>
                <a:latin typeface="Times New Roman" pitchFamily="18" charset="0"/>
                <a:cs typeface="Times New Roman" pitchFamily="18" charset="0"/>
              </a:rPr>
              <a:t>Основные ошибки допускаемые в уведомлениях</a:t>
            </a:r>
          </a:p>
          <a:p>
            <a:pPr algn="just"/>
            <a:r>
              <a:rPr lang="ru-RU" sz="2000" b="1" dirty="0" smtClean="0">
                <a:solidFill>
                  <a:schemeClr val="tx1"/>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a:t>
            </a:r>
            <a:r>
              <a:rPr lang="ru-RU" sz="2000" b="1" dirty="0" smtClean="0">
                <a:solidFill>
                  <a:schemeClr val="tx1"/>
                </a:solidFill>
                <a:latin typeface="Times New Roman" pitchFamily="18" charset="0"/>
                <a:cs typeface="Times New Roman" pitchFamily="18" charset="0"/>
              </a:rPr>
              <a:t> Неверно </a:t>
            </a:r>
            <a:r>
              <a:rPr lang="ru-RU" sz="2000" b="1" dirty="0">
                <a:solidFill>
                  <a:schemeClr val="tx1"/>
                </a:solidFill>
                <a:latin typeface="Times New Roman" pitchFamily="18" charset="0"/>
                <a:cs typeface="Times New Roman" pitchFamily="18" charset="0"/>
              </a:rPr>
              <a:t>указан налоговый (отчетный) период </a:t>
            </a:r>
            <a:endParaRPr lang="ru-RU" sz="2000" b="1" dirty="0" smtClean="0">
              <a:solidFill>
                <a:schemeClr val="tx1"/>
              </a:solidFill>
              <a:latin typeface="Times New Roman" pitchFamily="18" charset="0"/>
              <a:cs typeface="Times New Roman" pitchFamily="18" charset="0"/>
            </a:endParaRPr>
          </a:p>
          <a:p>
            <a:pPr algn="just"/>
            <a:r>
              <a:rPr lang="ru-RU" sz="1800" dirty="0">
                <a:solidFill>
                  <a:schemeClr val="tx1"/>
                </a:solidFill>
                <a:latin typeface="Times New Roman" pitchFamily="18" charset="0"/>
                <a:cs typeface="Times New Roman" pitchFamily="18" charset="0"/>
              </a:rPr>
              <a:t>Указание периода необходимо для правильного определения срока уплаты, а также однозначной связи с налоговой декларацией (расчетом) или новым уведомлением</a:t>
            </a:r>
            <a:r>
              <a:rPr lang="ru-RU" sz="1800" dirty="0" smtClean="0">
                <a:solidFill>
                  <a:schemeClr val="tx1"/>
                </a:solidFill>
                <a:latin typeface="Times New Roman" pitchFamily="18" charset="0"/>
                <a:cs typeface="Times New Roman" pitchFamily="18" charset="0"/>
              </a:rPr>
              <a:t>.</a:t>
            </a:r>
          </a:p>
          <a:p>
            <a:pPr algn="just"/>
            <a:r>
              <a:rPr lang="ru-RU" sz="2000" dirty="0" smtClean="0">
                <a:solidFill>
                  <a:schemeClr val="tx1"/>
                </a:solidFill>
                <a:latin typeface="Times New Roman" pitchFamily="18" charset="0"/>
                <a:cs typeface="Times New Roman" pitchFamily="18" charset="0"/>
              </a:rPr>
              <a:t>-</a:t>
            </a:r>
            <a:r>
              <a:rPr lang="ru-RU" sz="2000" b="1" dirty="0" smtClean="0">
                <a:solidFill>
                  <a:schemeClr val="tx1"/>
                </a:solidFill>
                <a:latin typeface="Times New Roman" pitchFamily="18" charset="0"/>
                <a:cs typeface="Times New Roman" pitchFamily="18" charset="0"/>
              </a:rPr>
              <a:t> Указан </a:t>
            </a:r>
            <a:r>
              <a:rPr lang="ru-RU" sz="2000" b="1" dirty="0">
                <a:solidFill>
                  <a:schemeClr val="tx1"/>
                </a:solidFill>
                <a:latin typeface="Times New Roman" pitchFamily="18" charset="0"/>
                <a:cs typeface="Times New Roman" pitchFamily="18" charset="0"/>
              </a:rPr>
              <a:t>неверный КБК или ОКТМО либо КБК, по которому </a:t>
            </a:r>
            <a:r>
              <a:rPr lang="ru-RU" sz="2000" b="1" dirty="0" smtClean="0">
                <a:solidFill>
                  <a:schemeClr val="tx1"/>
                </a:solidFill>
                <a:latin typeface="Times New Roman" pitchFamily="18" charset="0"/>
                <a:cs typeface="Times New Roman" pitchFamily="18" charset="0"/>
              </a:rPr>
              <a:t>не требуется </a:t>
            </a:r>
            <a:r>
              <a:rPr lang="ru-RU" sz="2000" b="1" dirty="0">
                <a:solidFill>
                  <a:schemeClr val="tx1"/>
                </a:solidFill>
                <a:latin typeface="Times New Roman" pitchFamily="18" charset="0"/>
                <a:cs typeface="Times New Roman" pitchFamily="18" charset="0"/>
              </a:rPr>
              <a:t>представление уведомления </a:t>
            </a:r>
            <a:endParaRPr lang="ru-RU" sz="2000" b="1" dirty="0" smtClean="0">
              <a:solidFill>
                <a:schemeClr val="tx1"/>
              </a:solidFill>
              <a:latin typeface="Times New Roman" pitchFamily="18" charset="0"/>
              <a:cs typeface="Times New Roman" pitchFamily="18" charset="0"/>
            </a:endParaRPr>
          </a:p>
          <a:p>
            <a:pPr algn="just"/>
            <a:r>
              <a:rPr lang="ru-RU" sz="1800" dirty="0">
                <a:solidFill>
                  <a:schemeClr val="tx1"/>
                </a:solidFill>
                <a:latin typeface="Times New Roman" pitchFamily="18" charset="0"/>
                <a:cs typeface="Times New Roman" pitchFamily="18" charset="0"/>
              </a:rPr>
              <a:t>Если </a:t>
            </a:r>
            <a:r>
              <a:rPr lang="ru-RU" sz="1800" dirty="0" smtClean="0">
                <a:solidFill>
                  <a:schemeClr val="tx1"/>
                </a:solidFill>
                <a:latin typeface="Times New Roman" pitchFamily="18" charset="0"/>
                <a:cs typeface="Times New Roman" pitchFamily="18" charset="0"/>
              </a:rPr>
              <a:t>указан неправильный </a:t>
            </a:r>
            <a:r>
              <a:rPr lang="ru-RU" sz="1800" dirty="0">
                <a:solidFill>
                  <a:schemeClr val="tx1"/>
                </a:solidFill>
                <a:latin typeface="Times New Roman" pitchFamily="18" charset="0"/>
                <a:cs typeface="Times New Roman" pitchFamily="18" charset="0"/>
              </a:rPr>
              <a:t>КБК и (или) ОКТМО, то следует сформировать уведомление с верными реквизитами и представить его заново</a:t>
            </a:r>
            <a:r>
              <a:rPr lang="ru-RU" sz="1800" dirty="0" smtClean="0">
                <a:solidFill>
                  <a:schemeClr val="tx1"/>
                </a:solidFill>
                <a:latin typeface="Times New Roman" pitchFamily="18" charset="0"/>
                <a:cs typeface="Times New Roman" pitchFamily="18" charset="0"/>
              </a:rPr>
              <a:t>.</a:t>
            </a:r>
          </a:p>
          <a:p>
            <a:pPr algn="just"/>
            <a:r>
              <a:rPr lang="ru-RU" sz="2000" dirty="0" smtClean="0">
                <a:solidFill>
                  <a:schemeClr val="tx1"/>
                </a:solidFill>
                <a:latin typeface="Times New Roman" pitchFamily="18" charset="0"/>
                <a:cs typeface="Times New Roman" pitchFamily="18" charset="0"/>
              </a:rPr>
              <a:t>- </a:t>
            </a:r>
            <a:r>
              <a:rPr lang="ru-RU" sz="2000" b="1" dirty="0" smtClean="0">
                <a:solidFill>
                  <a:schemeClr val="tx1"/>
                </a:solidFill>
                <a:latin typeface="Times New Roman" pitchFamily="18" charset="0"/>
                <a:cs typeface="Times New Roman" pitchFamily="18" charset="0"/>
              </a:rPr>
              <a:t>Уведомление </a:t>
            </a:r>
            <a:r>
              <a:rPr lang="ru-RU" sz="2000" b="1" dirty="0">
                <a:solidFill>
                  <a:schemeClr val="tx1"/>
                </a:solidFill>
                <a:latin typeface="Times New Roman" pitchFamily="18" charset="0"/>
                <a:cs typeface="Times New Roman" pitchFamily="18" charset="0"/>
              </a:rPr>
              <a:t>представлено после подачи декларации за этот период или одновременно с ней </a:t>
            </a:r>
            <a:endParaRPr lang="ru-RU" sz="2000" b="1" dirty="0" smtClean="0">
              <a:solidFill>
                <a:schemeClr val="tx1"/>
              </a:solidFill>
              <a:latin typeface="Times New Roman" pitchFamily="18" charset="0"/>
              <a:cs typeface="Times New Roman" pitchFamily="18" charset="0"/>
            </a:endParaRPr>
          </a:p>
          <a:p>
            <a:pPr algn="just"/>
            <a:r>
              <a:rPr lang="ru-RU" sz="1800" dirty="0">
                <a:solidFill>
                  <a:schemeClr val="tx1"/>
                </a:solidFill>
                <a:latin typeface="Times New Roman" pitchFamily="18" charset="0"/>
                <a:cs typeface="Times New Roman" pitchFamily="18" charset="0"/>
              </a:rPr>
              <a:t>Уведомление необходимо для определения исчисленной суммы по налогу (авансовому платежу по налогу, взносу), по которому уплата осуществляется до представления налоговой декларации (расчета), а также по налогу (авансовому платежу по налогу), в отношении которого обязанность представления декларации не установлена.</a:t>
            </a:r>
          </a:p>
          <a:p>
            <a:pPr algn="just"/>
            <a:r>
              <a:rPr lang="ru-RU" sz="1800" dirty="0">
                <a:solidFill>
                  <a:schemeClr val="tx1"/>
                </a:solidFill>
                <a:latin typeface="Times New Roman" pitchFamily="18" charset="0"/>
                <a:cs typeface="Times New Roman" pitchFamily="18" charset="0"/>
              </a:rPr>
              <a:t>Поэтому если налоговая декларация (расчет) представлена, то для налогового органа достаточно информации об исчисленных суммах из декларации (расчета). В связи с этим в приеме такого уведомления будет отказано. Налогоплательщику придет сообщение, что декларация по данным, указанным в уведомлении, принята.</a:t>
            </a:r>
          </a:p>
          <a:p>
            <a:pPr algn="just"/>
            <a:endParaRPr lang="ru-RU" sz="2000" b="1" dirty="0">
              <a:solidFill>
                <a:schemeClr val="tx1"/>
              </a:solidFill>
              <a:latin typeface="Times New Roman" pitchFamily="18" charset="0"/>
              <a:cs typeface="Times New Roman" pitchFamily="18" charset="0"/>
            </a:endParaRPr>
          </a:p>
          <a:p>
            <a:pPr algn="just"/>
            <a:endParaRPr lang="ru-RU" sz="2000" dirty="0">
              <a:solidFill>
                <a:schemeClr val="tx1"/>
              </a:solidFill>
              <a:latin typeface="Times New Roman" pitchFamily="18" charset="0"/>
              <a:cs typeface="Times New Roman" pitchFamily="18" charset="0"/>
            </a:endParaRPr>
          </a:p>
          <a:p>
            <a:pPr algn="just"/>
            <a:endParaRPr lang="ru-RU" sz="2000" b="1"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4</a:t>
            </a:fld>
            <a:endParaRPr lang="ru-RU" dirty="0">
              <a:solidFill>
                <a:prstClr val="white"/>
              </a:solidFill>
            </a:endParaRPr>
          </a:p>
        </p:txBody>
      </p:sp>
      <p:sp>
        <p:nvSpPr>
          <p:cNvPr id="6" name="Прямоугольник 5"/>
          <p:cNvSpPr/>
          <p:nvPr/>
        </p:nvSpPr>
        <p:spPr>
          <a:xfrm>
            <a:off x="954212" y="5508823"/>
            <a:ext cx="8208912" cy="400110"/>
          </a:xfrm>
          <a:prstGeom prst="rect">
            <a:avLst/>
          </a:prstGeom>
        </p:spPr>
        <p:txBody>
          <a:bodyPr wrap="square">
            <a:spAutoFit/>
          </a:bodyPr>
          <a:lstStyle/>
          <a:p>
            <a:pPr algn="just"/>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256017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54212" y="468263"/>
            <a:ext cx="8928992" cy="6336704"/>
          </a:xfrm>
        </p:spPr>
        <p:txBody>
          <a:bodyPr>
            <a:normAutofit fontScale="25000" lnSpcReduction="20000"/>
          </a:bodyPr>
          <a:lstStyle/>
          <a:p>
            <a:pPr algn="just"/>
            <a:r>
              <a:rPr lang="ru-RU" sz="2100" dirty="0" smtClean="0">
                <a:solidFill>
                  <a:schemeClr val="tx1"/>
                </a:solidFill>
                <a:latin typeface="Times New Roman" pitchFamily="18" charset="0"/>
                <a:cs typeface="Times New Roman" pitchFamily="18" charset="0"/>
              </a:rPr>
              <a:t>        </a:t>
            </a:r>
            <a:endParaRPr lang="ru-RU" sz="2400" dirty="0" smtClean="0">
              <a:solidFill>
                <a:schemeClr val="tx1"/>
              </a:solidFill>
              <a:latin typeface="Times New Roman" pitchFamily="18" charset="0"/>
              <a:cs typeface="Times New Roman" pitchFamily="18" charset="0"/>
            </a:endParaRPr>
          </a:p>
          <a:p>
            <a:pPr algn="just"/>
            <a:endParaRPr lang="ru-RU" sz="2400" dirty="0">
              <a:solidFill>
                <a:schemeClr val="tx1"/>
              </a:solidFill>
              <a:latin typeface="Times New Roman" pitchFamily="18" charset="0"/>
              <a:cs typeface="Times New Roman" pitchFamily="18" charset="0"/>
            </a:endParaRPr>
          </a:p>
          <a:p>
            <a:pPr algn="just"/>
            <a:endParaRPr lang="ru-RU" sz="2900" b="1" dirty="0" smtClean="0">
              <a:solidFill>
                <a:schemeClr val="tx1"/>
              </a:solidFill>
              <a:latin typeface="Times New Roman" pitchFamily="18" charset="0"/>
              <a:cs typeface="Times New Roman" pitchFamily="18" charset="0"/>
            </a:endParaRPr>
          </a:p>
          <a:p>
            <a:pPr algn="just"/>
            <a:endParaRPr lang="ru-RU" sz="5500" b="1" dirty="0" smtClean="0">
              <a:solidFill>
                <a:schemeClr val="tx1"/>
              </a:solidFill>
              <a:latin typeface="Times New Roman" pitchFamily="18" charset="0"/>
              <a:cs typeface="Times New Roman" pitchFamily="18" charset="0"/>
            </a:endParaRPr>
          </a:p>
          <a:p>
            <a:pPr algn="just"/>
            <a:endParaRPr lang="ru-RU" sz="6000" b="1" dirty="0" smtClean="0">
              <a:solidFill>
                <a:schemeClr val="tx1"/>
              </a:solidFill>
              <a:latin typeface="Times New Roman" pitchFamily="18" charset="0"/>
              <a:cs typeface="Times New Roman" pitchFamily="18" charset="0"/>
            </a:endParaRPr>
          </a:p>
          <a:p>
            <a:pPr algn="just">
              <a:lnSpc>
                <a:spcPct val="120000"/>
              </a:lnSpc>
            </a:pPr>
            <a:r>
              <a:rPr lang="ru-RU" sz="7200" dirty="0" smtClean="0">
                <a:solidFill>
                  <a:schemeClr val="tx1"/>
                </a:solidFill>
                <a:latin typeface="Times New Roman" pitchFamily="18" charset="0"/>
                <a:cs typeface="Times New Roman" pitchFamily="18" charset="0"/>
              </a:rPr>
              <a:t>          Начиная с отчетности за 1 квартал 2025 года необходимо предоставить расчет по страховым взносам (РСВ), с учетом изменений внесенных приказом </a:t>
            </a:r>
            <a:r>
              <a:rPr lang="ru-RU" sz="7200" dirty="0">
                <a:solidFill>
                  <a:schemeClr val="tx1"/>
                </a:solidFill>
                <a:latin typeface="Times New Roman" pitchFamily="18" charset="0"/>
                <a:cs typeface="Times New Roman" pitchFamily="18" charset="0"/>
              </a:rPr>
              <a:t>ФНС России от </a:t>
            </a:r>
            <a:r>
              <a:rPr lang="ru-RU" sz="7200" dirty="0" smtClean="0">
                <a:solidFill>
                  <a:schemeClr val="tx1"/>
                </a:solidFill>
                <a:latin typeface="Times New Roman" pitchFamily="18" charset="0"/>
                <a:cs typeface="Times New Roman" pitchFamily="18" charset="0"/>
              </a:rPr>
              <a:t>13.09.2024 </a:t>
            </a:r>
            <a:r>
              <a:rPr lang="ru-RU" sz="7200" dirty="0">
                <a:solidFill>
                  <a:schemeClr val="tx1"/>
                </a:solidFill>
                <a:latin typeface="Times New Roman" pitchFamily="18" charset="0"/>
                <a:cs typeface="Times New Roman" pitchFamily="18" charset="0"/>
              </a:rPr>
              <a:t>№ </a:t>
            </a:r>
            <a:r>
              <a:rPr lang="ru-RU" sz="7200" dirty="0" smtClean="0">
                <a:solidFill>
                  <a:schemeClr val="tx1"/>
                </a:solidFill>
                <a:latin typeface="Times New Roman" pitchFamily="18" charset="0"/>
                <a:cs typeface="Times New Roman" pitchFamily="18" charset="0"/>
              </a:rPr>
              <a:t>ЕД-7-11/739@.       </a:t>
            </a:r>
          </a:p>
          <a:p>
            <a:pPr algn="just">
              <a:lnSpc>
                <a:spcPct val="120000"/>
              </a:lnSpc>
            </a:pPr>
            <a:r>
              <a:rPr lang="ru-RU" sz="7200" dirty="0" smtClean="0">
                <a:solidFill>
                  <a:schemeClr val="tx1"/>
                </a:solidFill>
                <a:latin typeface="Times New Roman" pitchFamily="18" charset="0"/>
                <a:cs typeface="Times New Roman" pitchFamily="18" charset="0"/>
              </a:rPr>
              <a:t>          В </a:t>
            </a:r>
            <a:r>
              <a:rPr lang="ru-RU" sz="7200" dirty="0" smtClean="0">
                <a:solidFill>
                  <a:schemeClr val="tx1"/>
                </a:solidFill>
                <a:latin typeface="Times New Roman" pitchFamily="18" charset="0"/>
                <a:cs typeface="Times New Roman" pitchFamily="18" charset="0"/>
              </a:rPr>
              <a:t>Расчет по страховым взносам внесены </a:t>
            </a:r>
            <a:r>
              <a:rPr lang="ru-RU" sz="7200" dirty="0" smtClean="0">
                <a:solidFill>
                  <a:schemeClr val="tx1"/>
                </a:solidFill>
                <a:latin typeface="Times New Roman" pitchFamily="18" charset="0"/>
                <a:cs typeface="Times New Roman" pitchFamily="18" charset="0"/>
              </a:rPr>
              <a:t>изменения в несколько ключевых разделов и приложений:</a:t>
            </a:r>
          </a:p>
          <a:p>
            <a:pPr algn="just">
              <a:lnSpc>
                <a:spcPct val="120000"/>
              </a:lnSpc>
            </a:pPr>
            <a:r>
              <a:rPr lang="ru-RU" sz="7200" dirty="0" smtClean="0">
                <a:solidFill>
                  <a:schemeClr val="tx1"/>
                </a:solidFill>
                <a:latin typeface="Times New Roman" pitchFamily="18" charset="0"/>
                <a:cs typeface="Times New Roman" pitchFamily="18" charset="0"/>
              </a:rPr>
              <a:t>          Приложение 2 к разделу 1 дополнили строкой 041, в которой НКО смогут: </a:t>
            </a:r>
          </a:p>
          <a:p>
            <a:pPr marL="857250" indent="-857250" algn="just">
              <a:lnSpc>
                <a:spcPct val="120000"/>
              </a:lnSpc>
              <a:buFontTx/>
              <a:buChar char="-"/>
            </a:pPr>
            <a:r>
              <a:rPr lang="ru-RU" sz="7200" dirty="0" smtClean="0">
                <a:solidFill>
                  <a:schemeClr val="tx1"/>
                </a:solidFill>
                <a:latin typeface="Times New Roman" pitchFamily="18" charset="0"/>
                <a:cs typeface="Times New Roman" pitchFamily="18" charset="0"/>
              </a:rPr>
              <a:t>Указать сумму доходов, получаемых по соглашению о трудоустройстве инвалидов с работодателем, которому установлена квота для приема на работу инвалидов;</a:t>
            </a:r>
          </a:p>
          <a:p>
            <a:pPr marL="857250" indent="-857250" algn="just">
              <a:lnSpc>
                <a:spcPct val="120000"/>
              </a:lnSpc>
              <a:buFontTx/>
              <a:buChar char="-"/>
            </a:pPr>
            <a:r>
              <a:rPr lang="ru-RU" sz="7200" dirty="0" smtClean="0">
                <a:solidFill>
                  <a:schemeClr val="tx1"/>
                </a:solidFill>
                <a:latin typeface="Times New Roman" pitchFamily="18" charset="0"/>
                <a:cs typeface="Times New Roman" pitchFamily="18" charset="0"/>
              </a:rPr>
              <a:t>Учесть ее при вычислении доли дохода.</a:t>
            </a:r>
          </a:p>
          <a:p>
            <a:pPr algn="just">
              <a:lnSpc>
                <a:spcPct val="120000"/>
              </a:lnSpc>
            </a:pPr>
            <a:r>
              <a:rPr lang="ru-RU" sz="7200" dirty="0">
                <a:solidFill>
                  <a:schemeClr val="tx1"/>
                </a:solidFill>
                <a:latin typeface="Times New Roman" pitchFamily="18" charset="0"/>
                <a:cs typeface="Times New Roman" pitchFamily="18" charset="0"/>
              </a:rPr>
              <a:t> </a:t>
            </a:r>
            <a:r>
              <a:rPr lang="ru-RU" sz="7200" dirty="0" smtClean="0">
                <a:solidFill>
                  <a:schemeClr val="tx1"/>
                </a:solidFill>
                <a:latin typeface="Times New Roman" pitchFamily="18" charset="0"/>
                <a:cs typeface="Times New Roman" pitchFamily="18" charset="0"/>
              </a:rPr>
              <a:t>         Раздел 1 расчета дополнен приложением 3.1 – заполнять его нужно субъектам МСП из обрабатывающего производства, чтобы подтвердить право на применение пониженного тарифа.</a:t>
            </a:r>
          </a:p>
          <a:p>
            <a:pPr algn="just">
              <a:lnSpc>
                <a:spcPct val="120000"/>
              </a:lnSpc>
            </a:pPr>
            <a:r>
              <a:rPr lang="ru-RU" sz="7200" dirty="0" smtClean="0">
                <a:solidFill>
                  <a:schemeClr val="tx1"/>
                </a:solidFill>
                <a:latin typeface="Times New Roman" pitchFamily="18" charset="0"/>
                <a:cs typeface="Times New Roman" pitchFamily="18" charset="0"/>
              </a:rPr>
              <a:t>          Приложение 5 к разделу 1, которое заполняют плательщики, производящие выплаты в пользу иностранцев, подлежащих в соответствии с международными договорами отдельным видам страхования, дополнены следующими строками:</a:t>
            </a:r>
          </a:p>
          <a:p>
            <a:pPr algn="just">
              <a:lnSpc>
                <a:spcPct val="120000"/>
              </a:lnSpc>
            </a:pPr>
            <a:r>
              <a:rPr lang="ru-RU" sz="7200" dirty="0" smtClean="0">
                <a:solidFill>
                  <a:schemeClr val="tx1"/>
                </a:solidFill>
                <a:latin typeface="Times New Roman" pitchFamily="18" charset="0"/>
                <a:cs typeface="Times New Roman" pitchFamily="18" charset="0"/>
              </a:rPr>
              <a:t>         061 – дата рождения, </a:t>
            </a:r>
            <a:r>
              <a:rPr lang="ru-RU" sz="7200" dirty="0">
                <a:solidFill>
                  <a:schemeClr val="tx1"/>
                </a:solidFill>
                <a:latin typeface="Times New Roman" pitchFamily="18" charset="0"/>
                <a:cs typeface="Times New Roman" pitchFamily="18" charset="0"/>
              </a:rPr>
              <a:t>062 </a:t>
            </a:r>
            <a:r>
              <a:rPr lang="ru-RU" sz="7200" dirty="0" smtClean="0">
                <a:solidFill>
                  <a:schemeClr val="tx1"/>
                </a:solidFill>
                <a:latin typeface="Times New Roman" pitchFamily="18" charset="0"/>
                <a:cs typeface="Times New Roman" pitchFamily="18" charset="0"/>
              </a:rPr>
              <a:t>– пол, </a:t>
            </a:r>
            <a:r>
              <a:rPr lang="ru-RU" sz="7200" dirty="0">
                <a:solidFill>
                  <a:schemeClr val="tx1"/>
                </a:solidFill>
                <a:latin typeface="Times New Roman" pitchFamily="18" charset="0"/>
                <a:cs typeface="Times New Roman" pitchFamily="18" charset="0"/>
              </a:rPr>
              <a:t>063 – код вида документа, удостоверяющего </a:t>
            </a:r>
            <a:r>
              <a:rPr lang="ru-RU" sz="7200" dirty="0" smtClean="0">
                <a:solidFill>
                  <a:schemeClr val="tx1"/>
                </a:solidFill>
                <a:latin typeface="Times New Roman" pitchFamily="18" charset="0"/>
                <a:cs typeface="Times New Roman" pitchFamily="18" charset="0"/>
              </a:rPr>
              <a:t>личность, </a:t>
            </a:r>
            <a:r>
              <a:rPr lang="ru-RU" sz="7200" dirty="0">
                <a:solidFill>
                  <a:schemeClr val="tx1"/>
                </a:solidFill>
                <a:latin typeface="Times New Roman" pitchFamily="18" charset="0"/>
                <a:cs typeface="Times New Roman" pitchFamily="18" charset="0"/>
              </a:rPr>
              <a:t>064 – серия и </a:t>
            </a:r>
            <a:r>
              <a:rPr lang="ru-RU" sz="7200" dirty="0" smtClean="0">
                <a:solidFill>
                  <a:schemeClr val="tx1"/>
                </a:solidFill>
                <a:latin typeface="Times New Roman" pitchFamily="18" charset="0"/>
                <a:cs typeface="Times New Roman" pitchFamily="18" charset="0"/>
              </a:rPr>
              <a:t>номер, </a:t>
            </a:r>
            <a:r>
              <a:rPr lang="ru-RU" sz="7200" dirty="0">
                <a:solidFill>
                  <a:schemeClr val="tx1"/>
                </a:solidFill>
                <a:latin typeface="Times New Roman" pitchFamily="18" charset="0"/>
                <a:cs typeface="Times New Roman" pitchFamily="18" charset="0"/>
              </a:rPr>
              <a:t>080 – база для исчисления страховых взносов</a:t>
            </a:r>
          </a:p>
          <a:p>
            <a:pPr algn="just">
              <a:lnSpc>
                <a:spcPct val="120000"/>
              </a:lnSpc>
            </a:pPr>
            <a:endParaRPr lang="ru-RU" sz="7200" dirty="0">
              <a:solidFill>
                <a:schemeClr val="tx1"/>
              </a:solidFill>
              <a:latin typeface="Times New Roman" pitchFamily="18" charset="0"/>
              <a:cs typeface="Times New Roman" pitchFamily="18" charset="0"/>
            </a:endParaRPr>
          </a:p>
          <a:p>
            <a:pPr algn="just">
              <a:lnSpc>
                <a:spcPct val="120000"/>
              </a:lnSpc>
            </a:pPr>
            <a:endParaRPr lang="ru-RU" sz="7200" dirty="0">
              <a:solidFill>
                <a:schemeClr val="tx1"/>
              </a:solidFill>
              <a:latin typeface="Times New Roman" pitchFamily="18" charset="0"/>
              <a:cs typeface="Times New Roman" pitchFamily="18" charset="0"/>
            </a:endParaRPr>
          </a:p>
          <a:p>
            <a:pPr algn="just">
              <a:lnSpc>
                <a:spcPct val="120000"/>
              </a:lnSpc>
            </a:pPr>
            <a:endParaRPr lang="ru-RU" sz="7200" dirty="0" smtClean="0">
              <a:solidFill>
                <a:schemeClr val="tx1"/>
              </a:solidFill>
              <a:latin typeface="Times New Roman" pitchFamily="18" charset="0"/>
              <a:cs typeface="Times New Roman" pitchFamily="18" charset="0"/>
            </a:endParaRPr>
          </a:p>
          <a:p>
            <a:pPr algn="just">
              <a:lnSpc>
                <a:spcPct val="120000"/>
              </a:lnSpc>
            </a:pPr>
            <a:r>
              <a:rPr lang="ru-RU" sz="7200" dirty="0" smtClean="0">
                <a:solidFill>
                  <a:schemeClr val="tx1"/>
                </a:solidFill>
                <a:latin typeface="Times New Roman" pitchFamily="18" charset="0"/>
                <a:cs typeface="Times New Roman" pitchFamily="18" charset="0"/>
              </a:rPr>
              <a:t>         </a:t>
            </a:r>
          </a:p>
          <a:p>
            <a:endParaRPr lang="ru-RU" dirty="0"/>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5</a:t>
            </a:fld>
            <a:endParaRPr lang="ru-RU" dirty="0">
              <a:solidFill>
                <a:prstClr val="white"/>
              </a:solidFill>
            </a:endParaRPr>
          </a:p>
        </p:txBody>
      </p:sp>
      <p:sp>
        <p:nvSpPr>
          <p:cNvPr id="2" name="Прямоугольник 1"/>
          <p:cNvSpPr/>
          <p:nvPr/>
        </p:nvSpPr>
        <p:spPr>
          <a:xfrm>
            <a:off x="1458268" y="612279"/>
            <a:ext cx="7992888" cy="461665"/>
          </a:xfrm>
          <a:prstGeom prst="rect">
            <a:avLst/>
          </a:prstGeom>
        </p:spPr>
        <p:txBody>
          <a:bodyPr wrap="square">
            <a:spAutoFit/>
          </a:bodyPr>
          <a:lstStyle/>
          <a:p>
            <a:pPr algn="just"/>
            <a:r>
              <a:rPr lang="ru-RU" sz="2400" b="1" dirty="0" smtClean="0">
                <a:solidFill>
                  <a:srgbClr val="005AA9"/>
                </a:solidFill>
                <a:latin typeface="Times New Roman" panose="02020603050405020304" pitchFamily="18" charset="0"/>
                <a:cs typeface="Times New Roman" panose="02020603050405020304" pitchFamily="18" charset="0"/>
              </a:rPr>
              <a:t>       Новая форма Расчета </a:t>
            </a:r>
            <a:r>
              <a:rPr lang="ru-RU" sz="2400" b="1" dirty="0">
                <a:solidFill>
                  <a:srgbClr val="005AA9"/>
                </a:solidFill>
                <a:latin typeface="Times New Roman" panose="02020603050405020304" pitchFamily="18" charset="0"/>
                <a:cs typeface="Times New Roman" panose="02020603050405020304" pitchFamily="18" charset="0"/>
              </a:rPr>
              <a:t>по </a:t>
            </a:r>
            <a:r>
              <a:rPr lang="ru-RU" sz="2400" b="1" dirty="0" smtClean="0">
                <a:solidFill>
                  <a:srgbClr val="005AA9"/>
                </a:solidFill>
                <a:latin typeface="Times New Roman" panose="02020603050405020304" pitchFamily="18" charset="0"/>
                <a:cs typeface="Times New Roman" panose="02020603050405020304" pitchFamily="18" charset="0"/>
              </a:rPr>
              <a:t>страховым </a:t>
            </a:r>
            <a:r>
              <a:rPr lang="ru-RU" sz="2400" b="1" dirty="0">
                <a:solidFill>
                  <a:srgbClr val="005AA9"/>
                </a:solidFill>
                <a:latin typeface="Times New Roman" panose="02020603050405020304" pitchFamily="18" charset="0"/>
                <a:cs typeface="Times New Roman" panose="02020603050405020304" pitchFamily="18" charset="0"/>
              </a:rPr>
              <a:t>взносам</a:t>
            </a:r>
            <a:endParaRPr lang="ru-RU" dirty="0"/>
          </a:p>
        </p:txBody>
      </p:sp>
    </p:spTree>
    <p:extLst>
      <p:ext uri="{BB962C8B-B14F-4D97-AF65-F5344CB8AC3E}">
        <p14:creationId xmlns:p14="http://schemas.microsoft.com/office/powerpoint/2010/main" val="2721166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62028" y="396255"/>
            <a:ext cx="8561139" cy="6984776"/>
          </a:xfrm>
        </p:spPr>
        <p:txBody>
          <a:bodyPr>
            <a:noAutofit/>
          </a:bodyPr>
          <a:lstStyle/>
          <a:p>
            <a:pPr algn="just">
              <a:lnSpc>
                <a:spcPct val="120000"/>
              </a:lnSpc>
            </a:pPr>
            <a:r>
              <a:rPr lang="ru-RU" sz="1800" dirty="0" smtClean="0">
                <a:solidFill>
                  <a:schemeClr val="tx1"/>
                </a:solidFill>
                <a:latin typeface="Times New Roman" pitchFamily="18" charset="0"/>
                <a:cs typeface="Times New Roman" pitchFamily="18" charset="0"/>
              </a:rPr>
              <a:t>         Приложение 1 к разделу 4, которое заполняют плательщики, производящие выплаты в пользу прокуроров, сотрудников Следственного комитета РФ, судей федеральных судов, мировых судей, дополнили строками: </a:t>
            </a:r>
          </a:p>
          <a:p>
            <a:pPr algn="just">
              <a:lnSpc>
                <a:spcPct val="120000"/>
              </a:lnSpc>
            </a:pPr>
            <a:r>
              <a:rPr lang="ru-RU" sz="1800" dirty="0" smtClean="0">
                <a:solidFill>
                  <a:schemeClr val="tx1"/>
                </a:solidFill>
                <a:latin typeface="Times New Roman" pitchFamily="18" charset="0"/>
                <a:cs typeface="Times New Roman" pitchFamily="18" charset="0"/>
              </a:rPr>
              <a:t>         051 – дата рождения</a:t>
            </a:r>
            <a:r>
              <a:rPr lang="ru-RU" sz="1800" dirty="0">
                <a:solidFill>
                  <a:schemeClr val="tx1"/>
                </a:solidFill>
                <a:latin typeface="Times New Roman" pitchFamily="18" charset="0"/>
                <a:cs typeface="Times New Roman" pitchFamily="18" charset="0"/>
              </a:rPr>
              <a:t>, 052 – </a:t>
            </a:r>
            <a:r>
              <a:rPr lang="ru-RU" sz="1800" dirty="0" smtClean="0">
                <a:solidFill>
                  <a:schemeClr val="tx1"/>
                </a:solidFill>
                <a:latin typeface="Times New Roman" pitchFamily="18" charset="0"/>
                <a:cs typeface="Times New Roman" pitchFamily="18" charset="0"/>
              </a:rPr>
              <a:t>пол, </a:t>
            </a:r>
            <a:r>
              <a:rPr lang="ru-RU" sz="1800" dirty="0">
                <a:solidFill>
                  <a:schemeClr val="tx1"/>
                </a:solidFill>
                <a:latin typeface="Times New Roman" pitchFamily="18" charset="0"/>
                <a:cs typeface="Times New Roman" pitchFamily="18" charset="0"/>
              </a:rPr>
              <a:t>053 – код вида документа, удостоверяющего </a:t>
            </a:r>
            <a:r>
              <a:rPr lang="ru-RU" sz="1800" dirty="0" smtClean="0">
                <a:solidFill>
                  <a:schemeClr val="tx1"/>
                </a:solidFill>
                <a:latin typeface="Times New Roman" pitchFamily="18" charset="0"/>
                <a:cs typeface="Times New Roman" pitchFamily="18" charset="0"/>
              </a:rPr>
              <a:t>личность, </a:t>
            </a:r>
            <a:r>
              <a:rPr lang="ru-RU" sz="1800" dirty="0">
                <a:solidFill>
                  <a:schemeClr val="tx1"/>
                </a:solidFill>
                <a:latin typeface="Times New Roman" pitchFamily="18" charset="0"/>
                <a:cs typeface="Times New Roman" pitchFamily="18" charset="0"/>
              </a:rPr>
              <a:t>054 – серия и </a:t>
            </a:r>
            <a:r>
              <a:rPr lang="ru-RU" sz="1800" dirty="0" smtClean="0">
                <a:solidFill>
                  <a:schemeClr val="tx1"/>
                </a:solidFill>
                <a:latin typeface="Times New Roman" pitchFamily="18" charset="0"/>
                <a:cs typeface="Times New Roman" pitchFamily="18" charset="0"/>
              </a:rPr>
              <a:t>номер, </a:t>
            </a:r>
            <a:r>
              <a:rPr lang="ru-RU" sz="1800" dirty="0">
                <a:solidFill>
                  <a:schemeClr val="tx1"/>
                </a:solidFill>
                <a:latin typeface="Times New Roman" pitchFamily="18" charset="0"/>
                <a:cs typeface="Times New Roman" pitchFamily="18" charset="0"/>
              </a:rPr>
              <a:t>070 – база для исчисления страховых взносов</a:t>
            </a:r>
          </a:p>
          <a:p>
            <a:pPr algn="just">
              <a:lnSpc>
                <a:spcPct val="120000"/>
              </a:lnSpc>
            </a:pPr>
            <a:r>
              <a:rPr lang="ru-RU" sz="1800" dirty="0" smtClean="0">
                <a:solidFill>
                  <a:schemeClr val="tx1"/>
                </a:solidFill>
                <a:latin typeface="Times New Roman" pitchFamily="18" charset="0"/>
                <a:cs typeface="Times New Roman" pitchFamily="18" charset="0"/>
              </a:rPr>
              <a:t>         Раздел 2 и приложение к нему дополнили новыми строками и изменили порядок их заполнения – главы КФХ теперь смогут отражать в расчете:</a:t>
            </a:r>
          </a:p>
          <a:p>
            <a:pPr algn="just">
              <a:lnSpc>
                <a:spcPct val="120000"/>
              </a:lnSpc>
            </a:pPr>
            <a:r>
              <a:rPr lang="ru-RU" sz="1800" dirty="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 случай прекращения обязанности по уплате страховых взносов на обязательное пенсионное страхование (когда глава КФХ является пенсионером, он платит взносы только на ОМС);</a:t>
            </a:r>
          </a:p>
          <a:p>
            <a:pPr algn="just">
              <a:lnSpc>
                <a:spcPct val="120000"/>
              </a:lnSpc>
            </a:pPr>
            <a:r>
              <a:rPr lang="ru-RU" sz="1800" dirty="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 периоды освобождения от уплаты страховых взносов.</a:t>
            </a:r>
          </a:p>
          <a:p>
            <a:pPr algn="just">
              <a:lnSpc>
                <a:spcPct val="120000"/>
              </a:lnSpc>
            </a:pPr>
            <a:r>
              <a:rPr lang="ru-RU" sz="1800" dirty="0" smtClean="0">
                <a:solidFill>
                  <a:schemeClr val="tx1"/>
                </a:solidFill>
                <a:latin typeface="Times New Roman" pitchFamily="18" charset="0"/>
                <a:cs typeface="Times New Roman" pitchFamily="18" charset="0"/>
              </a:rPr>
              <a:t>        Раздел </a:t>
            </a:r>
            <a:r>
              <a:rPr lang="ru-RU" sz="1800" dirty="0">
                <a:solidFill>
                  <a:schemeClr val="tx1"/>
                </a:solidFill>
                <a:latin typeface="Times New Roman" pitchFamily="18" charset="0"/>
                <a:cs typeface="Times New Roman" pitchFamily="18" charset="0"/>
              </a:rPr>
              <a:t>3 Подраздел 3.2.1 дополнен графой 141, где нужно указывать суммы выплат и иных вознаграждений, начисленных физическим лицам по договорам  ГПХ за каждый из последних трех месяцев расчетного (отчетного) периода отдельно по каждому коду категории застрахованного лица. База от выплат по ГПХ по прежнему отражается в графе 160</a:t>
            </a:r>
            <a:r>
              <a:rPr lang="ru-RU" sz="1800" dirty="0" smtClean="0">
                <a:solidFill>
                  <a:schemeClr val="tx1"/>
                </a:solidFill>
                <a:latin typeface="Times New Roman" pitchFamily="18" charset="0"/>
                <a:cs typeface="Times New Roman" pitchFamily="18" charset="0"/>
              </a:rPr>
              <a:t>.</a:t>
            </a:r>
          </a:p>
          <a:p>
            <a:pPr algn="just">
              <a:lnSpc>
                <a:spcPct val="120000"/>
              </a:lnSpc>
            </a:pPr>
            <a:r>
              <a:rPr lang="ru-RU" sz="1800" dirty="0" smtClean="0">
                <a:solidFill>
                  <a:schemeClr val="tx1"/>
                </a:solidFill>
                <a:latin typeface="Times New Roman" pitchFamily="18" charset="0"/>
                <a:cs typeface="Times New Roman" pitchFamily="18" charset="0"/>
              </a:rPr>
              <a:t>        Кроме </a:t>
            </a:r>
            <a:r>
              <a:rPr lang="ru-RU" sz="1800" dirty="0">
                <a:solidFill>
                  <a:schemeClr val="tx1"/>
                </a:solidFill>
                <a:latin typeface="Times New Roman" pitchFamily="18" charset="0"/>
                <a:cs typeface="Times New Roman" pitchFamily="18" charset="0"/>
              </a:rPr>
              <a:t>того, физическим лицам, в пользу которых выплаты и иные вознаграждения в последние три месяца не начислялись, нужно указывать код категории «НВ». Новый код добавлен в классификатор (Приложение 7 к порядку заполнения).</a:t>
            </a:r>
          </a:p>
          <a:p>
            <a:pPr algn="just">
              <a:lnSpc>
                <a:spcPct val="120000"/>
              </a:lnSpc>
            </a:pPr>
            <a:endParaRPr lang="ru-RU" sz="1800" dirty="0">
              <a:solidFill>
                <a:schemeClr val="tx1"/>
              </a:solidFill>
              <a:latin typeface="Times New Roman" pitchFamily="18" charset="0"/>
              <a:cs typeface="Times New Roman" pitchFamily="18" charset="0"/>
            </a:endParaRPr>
          </a:p>
          <a:p>
            <a:pPr algn="just">
              <a:lnSpc>
                <a:spcPct val="120000"/>
              </a:lnSpc>
            </a:pPr>
            <a:endParaRPr lang="ru-RU" sz="1800" dirty="0" smtClean="0">
              <a:solidFill>
                <a:schemeClr val="tx1"/>
              </a:solidFill>
              <a:latin typeface="Times New Roman" pitchFamily="18" charset="0"/>
              <a:cs typeface="Times New Roman" pitchFamily="18" charset="0"/>
            </a:endParaRPr>
          </a:p>
          <a:p>
            <a:pPr algn="just">
              <a:lnSpc>
                <a:spcPct val="120000"/>
              </a:lnSpc>
            </a:pPr>
            <a:endParaRPr lang="ru-RU" sz="1800" dirty="0" smtClean="0">
              <a:solidFill>
                <a:schemeClr val="tx1"/>
              </a:solidFill>
              <a:latin typeface="Times New Roman" pitchFamily="18" charset="0"/>
              <a:cs typeface="Times New Roman" pitchFamily="18" charset="0"/>
            </a:endParaRPr>
          </a:p>
          <a:p>
            <a:pPr algn="just">
              <a:lnSpc>
                <a:spcPct val="120000"/>
              </a:lnSpc>
            </a:pPr>
            <a:endParaRPr lang="ru-RU" sz="1800"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6</a:t>
            </a:fld>
            <a:endParaRPr lang="ru-RU" dirty="0">
              <a:solidFill>
                <a:prstClr val="white"/>
              </a:solidFill>
            </a:endParaRPr>
          </a:p>
        </p:txBody>
      </p:sp>
    </p:spTree>
    <p:extLst>
      <p:ext uri="{BB962C8B-B14F-4D97-AF65-F5344CB8AC3E}">
        <p14:creationId xmlns:p14="http://schemas.microsoft.com/office/powerpoint/2010/main" val="2621912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62028" y="540271"/>
            <a:ext cx="8561139" cy="6555854"/>
          </a:xfrm>
        </p:spPr>
        <p:txBody>
          <a:bodyPr>
            <a:noAutofit/>
          </a:bodyPr>
          <a:lstStyle/>
          <a:p>
            <a:pPr algn="just">
              <a:lnSpc>
                <a:spcPct val="120000"/>
              </a:lnSpc>
            </a:pPr>
            <a:r>
              <a:rPr lang="ru-RU" sz="1800" dirty="0" smtClean="0">
                <a:solidFill>
                  <a:schemeClr val="tx1"/>
                </a:solidFill>
                <a:latin typeface="Times New Roman" pitchFamily="18" charset="0"/>
                <a:cs typeface="Times New Roman" pitchFamily="18" charset="0"/>
              </a:rPr>
              <a:t>         Добавлены новые коды, которые смогут использовать вновь введенные категории плательщиков, применяющих пониженные тарифы, в строке 001 в подразделе 1 и графе 130 в подразделе 3.2.1 </a:t>
            </a:r>
          </a:p>
          <a:p>
            <a:pPr algn="just">
              <a:lnSpc>
                <a:spcPct val="120000"/>
              </a:lnSpc>
            </a:pPr>
            <a:endParaRPr lang="ru-RU" sz="1800" dirty="0" smtClean="0">
              <a:solidFill>
                <a:schemeClr val="tx1"/>
              </a:solidFill>
              <a:latin typeface="Times New Roman" pitchFamily="18" charset="0"/>
              <a:cs typeface="Times New Roman" pitchFamily="18" charset="0"/>
            </a:endParaRPr>
          </a:p>
          <a:p>
            <a:pPr algn="just">
              <a:lnSpc>
                <a:spcPct val="120000"/>
              </a:lnSpc>
            </a:pPr>
            <a:r>
              <a:rPr lang="ru-RU" sz="1800" dirty="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a:t>
            </a:r>
          </a:p>
          <a:p>
            <a:pPr algn="just">
              <a:lnSpc>
                <a:spcPct val="120000"/>
              </a:lnSpc>
            </a:pPr>
            <a:endParaRPr lang="ru-RU" sz="1800" dirty="0">
              <a:solidFill>
                <a:schemeClr val="tx1"/>
              </a:solidFill>
              <a:latin typeface="Times New Roman" pitchFamily="18" charset="0"/>
              <a:cs typeface="Times New Roman" pitchFamily="18" charset="0"/>
            </a:endParaRPr>
          </a:p>
          <a:p>
            <a:pPr algn="just">
              <a:lnSpc>
                <a:spcPct val="120000"/>
              </a:lnSpc>
            </a:pPr>
            <a:r>
              <a:rPr lang="ru-RU" sz="1800" dirty="0" smtClean="0">
                <a:solidFill>
                  <a:schemeClr val="tx1"/>
                </a:solidFill>
                <a:latin typeface="Times New Roman" pitchFamily="18" charset="0"/>
                <a:cs typeface="Times New Roman" pitchFamily="18" charset="0"/>
              </a:rPr>
              <a:t>           </a:t>
            </a:r>
          </a:p>
          <a:p>
            <a:pPr algn="just">
              <a:lnSpc>
                <a:spcPct val="120000"/>
              </a:lnSpc>
            </a:pPr>
            <a:endParaRPr lang="ru-RU" sz="1800"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7</a:t>
            </a:fld>
            <a:endParaRPr lang="ru-RU" dirty="0">
              <a:solidFill>
                <a:prstClr val="white"/>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082684889"/>
              </p:ext>
            </p:extLst>
          </p:nvPr>
        </p:nvGraphicFramePr>
        <p:xfrm>
          <a:off x="1170236" y="1764407"/>
          <a:ext cx="8424936" cy="2392680"/>
        </p:xfrm>
        <a:graphic>
          <a:graphicData uri="http://schemas.openxmlformats.org/drawingml/2006/table">
            <a:tbl>
              <a:tblPr firstRow="1" bandRow="1">
                <a:tableStyleId>{5C22544A-7EE6-4342-B048-85BDC9FD1C3A}</a:tableStyleId>
              </a:tblPr>
              <a:tblGrid>
                <a:gridCol w="1584176"/>
                <a:gridCol w="4680520"/>
                <a:gridCol w="2160240"/>
              </a:tblGrid>
              <a:tr h="123401">
                <a:tc>
                  <a:txBody>
                    <a:bodyPr/>
                    <a:lstStyle/>
                    <a:p>
                      <a:r>
                        <a:rPr lang="ru-RU" dirty="0" smtClean="0"/>
                        <a:t>Код тарифа</a:t>
                      </a:r>
                      <a:endParaRPr lang="ru-RU" dirty="0"/>
                    </a:p>
                  </a:txBody>
                  <a:tcPr/>
                </a:tc>
                <a:tc>
                  <a:txBody>
                    <a:bodyPr/>
                    <a:lstStyle/>
                    <a:p>
                      <a:r>
                        <a:rPr lang="ru-RU" dirty="0" smtClean="0"/>
                        <a:t>Плательщик</a:t>
                      </a:r>
                      <a:endParaRPr lang="ru-RU" dirty="0"/>
                    </a:p>
                  </a:txBody>
                  <a:tcPr/>
                </a:tc>
                <a:tc>
                  <a:txBody>
                    <a:bodyPr/>
                    <a:lstStyle/>
                    <a:p>
                      <a:r>
                        <a:rPr lang="ru-RU" dirty="0" smtClean="0"/>
                        <a:t>Код категории</a:t>
                      </a:r>
                      <a:endParaRPr lang="ru-RU" dirty="0"/>
                    </a:p>
                  </a:txBody>
                  <a:tcPr/>
                </a:tc>
              </a:tr>
              <a:tr h="370840">
                <a:tc>
                  <a:txBody>
                    <a:bodyPr/>
                    <a:lstStyle/>
                    <a:p>
                      <a:pPr algn="ctr"/>
                      <a:r>
                        <a:rPr lang="ru-RU" sz="1600" dirty="0" smtClean="0"/>
                        <a:t>29</a:t>
                      </a:r>
                      <a:endParaRPr lang="ru-RU" sz="1600" dirty="0"/>
                    </a:p>
                  </a:txBody>
                  <a:tcPr/>
                </a:tc>
                <a:tc>
                  <a:txBody>
                    <a:bodyPr/>
                    <a:lstStyle/>
                    <a:p>
                      <a:r>
                        <a:rPr lang="ru-RU" sz="1600" dirty="0" smtClean="0"/>
                        <a:t>Централизованные религиозные организации (7,6%)</a:t>
                      </a:r>
                      <a:endParaRPr lang="ru-RU" sz="1600" dirty="0"/>
                    </a:p>
                  </a:txBody>
                  <a:tcPr/>
                </a:tc>
                <a:tc>
                  <a:txBody>
                    <a:bodyPr/>
                    <a:lstStyle/>
                    <a:p>
                      <a:r>
                        <a:rPr lang="ru-RU" sz="1600" dirty="0" smtClean="0"/>
                        <a:t>ЦРО (ВЖЦР, ВПЦР)</a:t>
                      </a:r>
                      <a:endParaRPr lang="ru-RU" sz="1600" dirty="0"/>
                    </a:p>
                  </a:txBody>
                  <a:tcPr/>
                </a:tc>
              </a:tr>
              <a:tr h="370840">
                <a:tc>
                  <a:txBody>
                    <a:bodyPr/>
                    <a:lstStyle/>
                    <a:p>
                      <a:pPr algn="ctr"/>
                      <a:r>
                        <a:rPr lang="ru-RU" sz="1600" dirty="0" smtClean="0"/>
                        <a:t>30</a:t>
                      </a:r>
                      <a:endParaRPr lang="ru-RU" sz="1600" dirty="0"/>
                    </a:p>
                  </a:txBody>
                  <a:tcPr/>
                </a:tc>
                <a:tc>
                  <a:txBody>
                    <a:bodyPr/>
                    <a:lstStyle/>
                    <a:p>
                      <a:r>
                        <a:rPr lang="ru-RU" sz="1600" dirty="0" smtClean="0"/>
                        <a:t>Субъекты  МСП, занятые в обрабатывающем производстве</a:t>
                      </a:r>
                      <a:r>
                        <a:rPr lang="ru-RU" sz="1600" baseline="0" dirty="0" smtClean="0"/>
                        <a:t> (7,6 % с базы выше 1, 5 х МРОТ)</a:t>
                      </a:r>
                      <a:endParaRPr lang="ru-RU" sz="1600" dirty="0"/>
                    </a:p>
                  </a:txBody>
                  <a:tcPr/>
                </a:tc>
                <a:tc>
                  <a:txBody>
                    <a:bodyPr/>
                    <a:lstStyle/>
                    <a:p>
                      <a:r>
                        <a:rPr lang="ru-RU" sz="1600" dirty="0" smtClean="0"/>
                        <a:t>ПО (ВЖПО, ВППО)</a:t>
                      </a:r>
                      <a:endParaRPr lang="ru-RU" sz="1600" dirty="0"/>
                    </a:p>
                  </a:txBody>
                  <a:tcPr/>
                </a:tc>
              </a:tr>
              <a:tr h="370840">
                <a:tc>
                  <a:txBody>
                    <a:bodyPr/>
                    <a:lstStyle/>
                    <a:p>
                      <a:pPr algn="ctr"/>
                      <a:r>
                        <a:rPr lang="ru-RU" sz="1600" dirty="0" smtClean="0"/>
                        <a:t>31</a:t>
                      </a:r>
                      <a:endParaRPr lang="ru-RU" sz="1600" dirty="0"/>
                    </a:p>
                  </a:txBody>
                  <a:tcPr/>
                </a:tc>
                <a:tc>
                  <a:txBody>
                    <a:bodyPr/>
                    <a:lstStyle/>
                    <a:p>
                      <a:r>
                        <a:rPr lang="ru-RU" sz="1600" dirty="0" smtClean="0"/>
                        <a:t>Организации и предприятия, получившие статус участников Военного</a:t>
                      </a:r>
                      <a:r>
                        <a:rPr lang="ru-RU" sz="1600" baseline="0" dirty="0" smtClean="0"/>
                        <a:t> </a:t>
                      </a:r>
                      <a:r>
                        <a:rPr lang="ru-RU" sz="1600" dirty="0" smtClean="0"/>
                        <a:t> инновационного </a:t>
                      </a:r>
                      <a:r>
                        <a:rPr lang="ru-RU" sz="1600" dirty="0" err="1" smtClean="0"/>
                        <a:t>Технополиса</a:t>
                      </a:r>
                      <a:r>
                        <a:rPr lang="ru-RU" sz="1600" dirty="0" smtClean="0"/>
                        <a:t> «Эра» (15 % с базы выше 1, 5</a:t>
                      </a:r>
                      <a:r>
                        <a:rPr lang="ru-RU" sz="1600" baseline="0" dirty="0" smtClean="0"/>
                        <a:t> х МРОТ)</a:t>
                      </a:r>
                      <a:endParaRPr lang="ru-RU" sz="1600" dirty="0"/>
                    </a:p>
                  </a:txBody>
                  <a:tcPr/>
                </a:tc>
                <a:tc>
                  <a:txBody>
                    <a:bodyPr/>
                    <a:lstStyle/>
                    <a:p>
                      <a:r>
                        <a:rPr lang="ru-RU" sz="1600" dirty="0" smtClean="0"/>
                        <a:t>ТЕХ (ВЖТХ, ВПТХ)</a:t>
                      </a:r>
                      <a:endParaRPr lang="ru-RU" sz="1600" dirty="0"/>
                    </a:p>
                  </a:txBody>
                  <a:tcPr/>
                </a:tc>
              </a:tr>
            </a:tbl>
          </a:graphicData>
        </a:graphic>
      </p:graphicFrame>
    </p:spTree>
    <p:extLst>
      <p:ext uri="{BB962C8B-B14F-4D97-AF65-F5344CB8AC3E}">
        <p14:creationId xmlns:p14="http://schemas.microsoft.com/office/powerpoint/2010/main" val="2305996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62028" y="540271"/>
            <a:ext cx="8561139" cy="6555854"/>
          </a:xfrm>
        </p:spPr>
        <p:txBody>
          <a:bodyPr>
            <a:noAutofit/>
          </a:bodyPr>
          <a:lstStyle/>
          <a:p>
            <a:pPr algn="ctr">
              <a:lnSpc>
                <a:spcPct val="120000"/>
              </a:lnSpc>
            </a:pPr>
            <a:r>
              <a:rPr lang="ru-RU" sz="2800" b="1" dirty="0" smtClean="0">
                <a:solidFill>
                  <a:schemeClr val="tx1"/>
                </a:solidFill>
                <a:latin typeface="Times New Roman" pitchFamily="18" charset="0"/>
                <a:cs typeface="Times New Roman" pitchFamily="18" charset="0"/>
              </a:rPr>
              <a:t>Пониженные тарифы</a:t>
            </a:r>
          </a:p>
          <a:p>
            <a:pPr algn="ctr">
              <a:lnSpc>
                <a:spcPct val="120000"/>
              </a:lnSpc>
            </a:pPr>
            <a:r>
              <a:rPr lang="ru-RU" sz="2000" b="1" dirty="0" smtClean="0">
                <a:solidFill>
                  <a:schemeClr val="tx1"/>
                </a:solidFill>
                <a:latin typeface="Times New Roman" pitchFamily="18" charset="0"/>
                <a:cs typeface="Times New Roman" pitchFamily="18" charset="0"/>
              </a:rPr>
              <a:t>Пониженный тариф для всех МСП</a:t>
            </a:r>
          </a:p>
          <a:p>
            <a:pPr algn="just">
              <a:lnSpc>
                <a:spcPct val="120000"/>
              </a:lnSpc>
            </a:pPr>
            <a:r>
              <a:rPr lang="ru-RU" sz="1800" dirty="0" smtClean="0">
                <a:solidFill>
                  <a:schemeClr val="tx1"/>
                </a:solidFill>
                <a:latin typeface="Times New Roman" pitchFamily="18" charset="0"/>
                <a:cs typeface="Times New Roman" pitchFamily="18" charset="0"/>
              </a:rPr>
              <a:t>          С 2025 года по тарифу 30% облагается выплата в пределах </a:t>
            </a:r>
            <a:r>
              <a:rPr lang="ru-RU" sz="1800" b="1" dirty="0" smtClean="0">
                <a:solidFill>
                  <a:schemeClr val="tx1"/>
                </a:solidFill>
                <a:latin typeface="Times New Roman" pitchFamily="18" charset="0"/>
                <a:cs typeface="Times New Roman" pitchFamily="18" charset="0"/>
              </a:rPr>
              <a:t>полуторакратного</a:t>
            </a:r>
            <a:r>
              <a:rPr lang="ru-RU" sz="1800" dirty="0" smtClean="0">
                <a:solidFill>
                  <a:schemeClr val="tx1"/>
                </a:solidFill>
                <a:latin typeface="Times New Roman" pitchFamily="18" charset="0"/>
                <a:cs typeface="Times New Roman" pitchFamily="18" charset="0"/>
              </a:rPr>
              <a:t> МРОТ, то есть 1,5 х МРОТ. Соответственно, по тарифу 15 % облагается выплата свыше полуторакратного МРОТ. Это новшество введено законом от 29.10.2024 № 362-ФЗ. </a:t>
            </a:r>
          </a:p>
          <a:p>
            <a:pPr algn="just">
              <a:lnSpc>
                <a:spcPct val="120000"/>
              </a:lnSpc>
            </a:pPr>
            <a:r>
              <a:rPr lang="ru-RU" sz="1800" dirty="0" smtClean="0">
                <a:solidFill>
                  <a:schemeClr val="tx1"/>
                </a:solidFill>
                <a:latin typeface="Times New Roman" pitchFamily="18" charset="0"/>
                <a:cs typeface="Times New Roman" pitchFamily="18" charset="0"/>
              </a:rPr>
              <a:t>          Для расчета взносов нужно брать показатель МРОТ на начало года. В 2025 году он равен 22440 руб. </a:t>
            </a:r>
          </a:p>
          <a:p>
            <a:pPr algn="ctr">
              <a:lnSpc>
                <a:spcPct val="120000"/>
              </a:lnSpc>
            </a:pPr>
            <a:r>
              <a:rPr lang="ru-RU" sz="2000" b="1" dirty="0">
                <a:solidFill>
                  <a:schemeClr val="tx1"/>
                </a:solidFill>
                <a:latin typeface="Times New Roman" panose="02020603050405020304" pitchFamily="18" charset="0"/>
                <a:cs typeface="Times New Roman" panose="02020603050405020304" pitchFamily="18" charset="0"/>
              </a:rPr>
              <a:t>П</a:t>
            </a:r>
            <a:r>
              <a:rPr lang="ru-RU" sz="2000" b="1" dirty="0" smtClean="0">
                <a:solidFill>
                  <a:schemeClr val="tx1"/>
                </a:solidFill>
                <a:latin typeface="Times New Roman" panose="02020603050405020304" pitchFamily="18" charset="0"/>
                <a:cs typeface="Times New Roman" panose="02020603050405020304" pitchFamily="18" charset="0"/>
              </a:rPr>
              <a:t>ониженный </a:t>
            </a:r>
            <a:r>
              <a:rPr lang="ru-RU" sz="2000" b="1" dirty="0">
                <a:solidFill>
                  <a:schemeClr val="tx1"/>
                </a:solidFill>
                <a:latin typeface="Times New Roman" panose="02020603050405020304" pitchFamily="18" charset="0"/>
                <a:cs typeface="Times New Roman" panose="02020603050405020304" pitchFamily="18" charset="0"/>
              </a:rPr>
              <a:t>тариф страховых взносов для МСП обрабатывающих производств </a:t>
            </a:r>
            <a:endParaRPr lang="ru-RU" sz="2000" b="1" dirty="0" smtClean="0">
              <a:solidFill>
                <a:schemeClr val="tx1"/>
              </a:solidFill>
              <a:latin typeface="Times New Roman" panose="02020603050405020304" pitchFamily="18" charset="0"/>
              <a:cs typeface="Times New Roman" panose="02020603050405020304" pitchFamily="18" charset="0"/>
            </a:endParaRPr>
          </a:p>
          <a:p>
            <a:pPr algn="just">
              <a:lnSpc>
                <a:spcPct val="120000"/>
              </a:lnSpc>
            </a:pPr>
            <a:r>
              <a:rPr lang="ru-RU" sz="1800" dirty="0" smtClean="0">
                <a:solidFill>
                  <a:schemeClr val="tx1"/>
                </a:solidFill>
                <a:latin typeface="Times New Roman" panose="02020603050405020304" pitchFamily="18" charset="0"/>
                <a:cs typeface="Times New Roman" panose="02020603050405020304" pitchFamily="18" charset="0"/>
              </a:rPr>
              <a:t>          Для </a:t>
            </a:r>
            <a:r>
              <a:rPr lang="ru-RU" sz="1800" dirty="0">
                <a:solidFill>
                  <a:schemeClr val="tx1"/>
                </a:solidFill>
                <a:latin typeface="Times New Roman" panose="02020603050405020304" pitchFamily="18" charset="0"/>
                <a:cs typeface="Times New Roman" panose="02020603050405020304" pitchFamily="18" charset="0"/>
              </a:rPr>
              <a:t>субъектов МСП, основным видом деятельности которых являются обрабатывающие производства устанавливается единый пониженный тариф страховых взносов в размере 7,6% в отношении выплаты работнику в части, превышающей МРОТ (новый </a:t>
            </a:r>
            <a:r>
              <a:rPr lang="ru-RU" sz="1800" dirty="0" smtClean="0">
                <a:solidFill>
                  <a:schemeClr val="tx1"/>
                </a:solidFill>
                <a:latin typeface="Times New Roman" panose="02020603050405020304" pitchFamily="18" charset="0"/>
                <a:cs typeface="Times New Roman" panose="02020603050405020304" pitchFamily="18" charset="0"/>
              </a:rPr>
              <a:t>п. 2.5 ст. 427 НК РФ)</a:t>
            </a:r>
          </a:p>
          <a:p>
            <a:pPr algn="just"/>
            <a:r>
              <a:rPr lang="ru-RU" sz="1800" dirty="0" smtClean="0">
                <a:solidFill>
                  <a:schemeClr val="tx1"/>
                </a:solidFill>
                <a:latin typeface="Times New Roman" panose="02020603050405020304" pitchFamily="18" charset="0"/>
                <a:cs typeface="Times New Roman" panose="02020603050405020304" pitchFamily="18" charset="0"/>
              </a:rPr>
              <a:t>          Эта </a:t>
            </a:r>
            <a:r>
              <a:rPr lang="ru-RU" sz="1800" dirty="0">
                <a:solidFill>
                  <a:schemeClr val="tx1"/>
                </a:solidFill>
                <a:latin typeface="Times New Roman" panose="02020603050405020304" pitchFamily="18" charset="0"/>
                <a:cs typeface="Times New Roman" panose="02020603050405020304" pitchFamily="18" charset="0"/>
              </a:rPr>
              <a:t>льготная ставка применяется МСП, основным видом деятельности которых является один из видов раздела "Обрабатывающие производства" ОКВЭД, за исключением производства напитков, табачных изделий, кокса и нефтепродуктов, металлургического производства. </a:t>
            </a:r>
            <a:endParaRPr lang="ru-RU" sz="1800" dirty="0" smtClean="0">
              <a:solidFill>
                <a:schemeClr val="tx1"/>
              </a:solidFill>
              <a:latin typeface="Times New Roman" panose="02020603050405020304" pitchFamily="18" charset="0"/>
              <a:cs typeface="Times New Roman" panose="02020603050405020304" pitchFamily="18" charset="0"/>
            </a:endParaRPr>
          </a:p>
          <a:p>
            <a:pPr algn="just"/>
            <a:endParaRPr lang="ru-RU" sz="1800"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8</a:t>
            </a:fld>
            <a:endParaRPr lang="ru-RU" dirty="0">
              <a:solidFill>
                <a:prstClr val="white"/>
              </a:solidFill>
            </a:endParaRPr>
          </a:p>
        </p:txBody>
      </p:sp>
    </p:spTree>
    <p:extLst>
      <p:ext uri="{BB962C8B-B14F-4D97-AF65-F5344CB8AC3E}">
        <p14:creationId xmlns:p14="http://schemas.microsoft.com/office/powerpoint/2010/main" val="119439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62028" y="540271"/>
            <a:ext cx="8561139" cy="6555854"/>
          </a:xfrm>
        </p:spPr>
        <p:txBody>
          <a:bodyPr>
            <a:noAutofit/>
          </a:bodyPr>
          <a:lstStyle/>
          <a:p>
            <a:pPr algn="just">
              <a:lnSpc>
                <a:spcPct val="120000"/>
              </a:lnSpc>
            </a:pPr>
            <a:r>
              <a:rPr lang="ru-RU" sz="1800" dirty="0" smtClean="0">
                <a:solidFill>
                  <a:schemeClr val="tx1"/>
                </a:solidFill>
                <a:latin typeface="Times New Roman" pitchFamily="18" charset="0"/>
                <a:cs typeface="Times New Roman" pitchFamily="18" charset="0"/>
              </a:rPr>
              <a:t>          </a:t>
            </a:r>
            <a:r>
              <a:rPr lang="ru-RU" sz="1800" dirty="0">
                <a:solidFill>
                  <a:schemeClr val="tx1"/>
                </a:solidFill>
                <a:latin typeface="Times New Roman" panose="02020603050405020304" pitchFamily="18" charset="0"/>
                <a:cs typeface="Times New Roman" panose="02020603050405020304" pitchFamily="18" charset="0"/>
              </a:rPr>
              <a:t> Соответствующий вид деятельности должен быть указан в качестве основного вида экономической деятельности в ЕГРЮЛ либо в ЕГРИП. По итогам календарного года, предшествующего году перехода плательщика на льготный тариф, а также по итогам отчетного (расчетного) периода не менее 70% должны составлять доходы от осуществления основного вида деятельности</a:t>
            </a:r>
            <a:r>
              <a:rPr lang="ru-RU" sz="1800" dirty="0" smtClean="0">
                <a:solidFill>
                  <a:schemeClr val="tx1"/>
                </a:solidFill>
                <a:latin typeface="Times New Roman" pitchFamily="18" charset="0"/>
                <a:cs typeface="Times New Roman" pitchFamily="18" charset="0"/>
              </a:rPr>
              <a:t>.</a:t>
            </a:r>
          </a:p>
          <a:p>
            <a:pPr algn="just">
              <a:lnSpc>
                <a:spcPct val="120000"/>
              </a:lnSpc>
            </a:pPr>
            <a:r>
              <a:rPr lang="ru-RU" sz="1800" dirty="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В </a:t>
            </a:r>
            <a:r>
              <a:rPr lang="ru-RU" sz="1800" dirty="0">
                <a:solidFill>
                  <a:schemeClr val="tx1"/>
                </a:solidFill>
                <a:latin typeface="Times New Roman" pitchFamily="18" charset="0"/>
                <a:cs typeface="Times New Roman" pitchFamily="18" charset="0"/>
              </a:rPr>
              <a:t>случае несоответствия этим условиям плательщик лишается права на применение льготного тарифа с начала того расчетного периода, в котором допущено несоответствие (новый п. 13.2 ст. 427 НК РФ</a:t>
            </a:r>
            <a:r>
              <a:rPr lang="ru-RU" sz="1800" dirty="0" smtClean="0">
                <a:solidFill>
                  <a:schemeClr val="tx1"/>
                </a:solidFill>
                <a:latin typeface="Times New Roman" pitchFamily="18" charset="0"/>
                <a:cs typeface="Times New Roman" pitchFamily="18" charset="0"/>
              </a:rPr>
              <a:t>).</a:t>
            </a:r>
          </a:p>
          <a:p>
            <a:pPr algn="just">
              <a:lnSpc>
                <a:spcPct val="120000"/>
              </a:lnSpc>
            </a:pPr>
            <a:endParaRPr lang="en-US" sz="1800" dirty="0" smtClean="0">
              <a:solidFill>
                <a:schemeClr val="tx1"/>
              </a:solidFill>
              <a:latin typeface="Times New Roman" pitchFamily="18" charset="0"/>
              <a:cs typeface="Times New Roman" pitchFamily="18" charset="0"/>
            </a:endParaRPr>
          </a:p>
          <a:p>
            <a:pPr algn="ctr">
              <a:lnSpc>
                <a:spcPct val="120000"/>
              </a:lnSpc>
            </a:pPr>
            <a:r>
              <a:rPr lang="ru-RU" sz="2000" b="1" dirty="0">
                <a:solidFill>
                  <a:schemeClr val="tx1"/>
                </a:solidFill>
                <a:latin typeface="Times New Roman" panose="02020603050405020304" pitchFamily="18" charset="0"/>
                <a:cs typeface="Times New Roman" panose="02020603050405020304" pitchFamily="18" charset="0"/>
              </a:rPr>
              <a:t>П</a:t>
            </a:r>
            <a:r>
              <a:rPr lang="ru-RU" sz="2000" b="1" dirty="0" smtClean="0">
                <a:solidFill>
                  <a:schemeClr val="tx1"/>
                </a:solidFill>
                <a:latin typeface="Times New Roman" panose="02020603050405020304" pitchFamily="18" charset="0"/>
                <a:cs typeface="Times New Roman" panose="02020603050405020304" pitchFamily="18" charset="0"/>
              </a:rPr>
              <a:t>ониженный </a:t>
            </a:r>
            <a:r>
              <a:rPr lang="ru-RU" sz="2000" b="1" dirty="0">
                <a:solidFill>
                  <a:schemeClr val="tx1"/>
                </a:solidFill>
                <a:latin typeface="Times New Roman" panose="02020603050405020304" pitchFamily="18" charset="0"/>
                <a:cs typeface="Times New Roman" panose="02020603050405020304" pitchFamily="18" charset="0"/>
              </a:rPr>
              <a:t>тариф страховых взносов для централизованных религиозных организаций </a:t>
            </a:r>
            <a:endParaRPr lang="ru-RU" sz="2000" b="1" dirty="0" smtClean="0">
              <a:solidFill>
                <a:schemeClr val="tx1"/>
              </a:solidFill>
              <a:latin typeface="Times New Roman" pitchFamily="18" charset="0"/>
              <a:cs typeface="Times New Roman" pitchFamily="18" charset="0"/>
            </a:endParaRPr>
          </a:p>
          <a:p>
            <a:pPr algn="just">
              <a:lnSpc>
                <a:spcPct val="120000"/>
              </a:lnSpc>
            </a:pPr>
            <a:r>
              <a:rPr lang="ru-RU" sz="1800" dirty="0" smtClean="0">
                <a:solidFill>
                  <a:schemeClr val="tx1"/>
                </a:solidFill>
                <a:latin typeface="Times New Roman" pitchFamily="18" charset="0"/>
                <a:cs typeface="Times New Roman" pitchFamily="18" charset="0"/>
              </a:rPr>
              <a:t>          Для </a:t>
            </a:r>
            <a:r>
              <a:rPr lang="ru-RU" sz="1800" dirty="0">
                <a:solidFill>
                  <a:schemeClr val="tx1"/>
                </a:solidFill>
                <a:latin typeface="Times New Roman" panose="02020603050405020304" pitchFamily="18" charset="0"/>
                <a:cs typeface="Times New Roman" panose="02020603050405020304" pitchFamily="18" charset="0"/>
              </a:rPr>
              <a:t>централизованных религиозных организаций и религиозных организаций, входящих в структуру централизованных религиозных организаций, вводится льготный тариф до 31.12.2026 (новый </a:t>
            </a:r>
            <a:r>
              <a:rPr lang="ru-RU" sz="1800" dirty="0" err="1">
                <a:solidFill>
                  <a:schemeClr val="tx1"/>
                </a:solidFill>
                <a:latin typeface="Times New Roman" panose="02020603050405020304" pitchFamily="18" charset="0"/>
                <a:cs typeface="Times New Roman" panose="02020603050405020304" pitchFamily="18" charset="0"/>
              </a:rPr>
              <a:t>пп</a:t>
            </a:r>
            <a:r>
              <a:rPr lang="ru-RU" sz="1800" dirty="0">
                <a:solidFill>
                  <a:schemeClr val="tx1"/>
                </a:solidFill>
                <a:latin typeface="Times New Roman" panose="02020603050405020304" pitchFamily="18" charset="0"/>
                <a:cs typeface="Times New Roman" panose="02020603050405020304" pitchFamily="18" charset="0"/>
              </a:rPr>
              <a:t>. 23 п. 1 ст. 427 НК РФ).</a:t>
            </a:r>
          </a:p>
          <a:p>
            <a:pPr algn="just">
              <a:lnSpc>
                <a:spcPct val="120000"/>
              </a:lnSpc>
            </a:pPr>
            <a:r>
              <a:rPr lang="ru-RU" sz="1800" dirty="0" smtClean="0">
                <a:solidFill>
                  <a:schemeClr val="tx1"/>
                </a:solidFill>
                <a:latin typeface="Times New Roman" panose="02020603050405020304" pitchFamily="18" charset="0"/>
                <a:cs typeface="Times New Roman" panose="02020603050405020304" pitchFamily="18" charset="0"/>
              </a:rPr>
              <a:t>         Для </a:t>
            </a:r>
            <a:r>
              <a:rPr lang="ru-RU" sz="1800" dirty="0">
                <a:solidFill>
                  <a:schemeClr val="tx1"/>
                </a:solidFill>
                <a:latin typeface="Times New Roman" panose="02020603050405020304" pitchFamily="18" charset="0"/>
                <a:cs typeface="Times New Roman" panose="02020603050405020304" pitchFamily="18" charset="0"/>
              </a:rPr>
              <a:t>таких плательщиков будет применяться единый пониженный тариф в размере 0% свыше единой предельной величины базы и в размере 7,6% в пределах установленной единой предельной величины базы (новый п. 2.6 ст. 427 НК РФ).</a:t>
            </a:r>
          </a:p>
          <a:p>
            <a:pPr algn="just">
              <a:lnSpc>
                <a:spcPct val="120000"/>
              </a:lnSpc>
            </a:pPr>
            <a:endParaRPr lang="ru-RU" sz="1800" dirty="0" smtClean="0">
              <a:solidFill>
                <a:schemeClr val="tx1"/>
              </a:solidFill>
              <a:latin typeface="Times New Roman" pitchFamily="18" charset="0"/>
              <a:cs typeface="Times New Roman" pitchFamily="18" charset="0"/>
            </a:endParaRPr>
          </a:p>
          <a:p>
            <a:r>
              <a:rPr lang="ru-RU" sz="1800" dirty="0" smtClean="0">
                <a:solidFill>
                  <a:schemeClr val="tx1"/>
                </a:solidFill>
                <a:latin typeface="Times New Roman" pitchFamily="18" charset="0"/>
                <a:cs typeface="Times New Roman" pitchFamily="18" charset="0"/>
              </a:rPr>
              <a:t>          </a:t>
            </a:r>
            <a:endParaRPr lang="ru-RU" sz="1800" dirty="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solidFill>
                  <a:prstClr val="white"/>
                </a:solidFill>
              </a:rPr>
              <a:pPr/>
              <a:t>9</a:t>
            </a:fld>
            <a:endParaRPr lang="ru-RU" dirty="0">
              <a:solidFill>
                <a:prstClr val="white"/>
              </a:solidFill>
            </a:endParaRPr>
          </a:p>
        </p:txBody>
      </p:sp>
    </p:spTree>
    <p:extLst>
      <p:ext uri="{BB962C8B-B14F-4D97-AF65-F5344CB8AC3E}">
        <p14:creationId xmlns:p14="http://schemas.microsoft.com/office/powerpoint/2010/main" val="1662466257"/>
      </p:ext>
    </p:extLst>
  </p:cSld>
  <p:clrMapOvr>
    <a:masterClrMapping/>
  </p:clrMapOvr>
</p:sld>
</file>

<file path=ppt/theme/theme1.xml><?xml version="1.0" encoding="utf-8"?>
<a:theme xmlns:a="http://schemas.openxmlformats.org/drawingml/2006/main" name="1_Present_FNS2012_A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26296</TotalTime>
  <Words>1448</Words>
  <Application>Microsoft Office PowerPoint</Application>
  <PresentationFormat>Произвольный</PresentationFormat>
  <Paragraphs>189</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1_Present_FNS2012_A4</vt:lpstr>
      <vt:lpstr>Сроки и периодичность представления налоговой отчетности. Изменения налогового законодательства по страховым взносам с 01.01.2025.  </vt:lpstr>
      <vt:lpstr>Сроки представления расчета по страховым взносам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  В случае возникновения вопросов просьба обращаться по телефону 8 (3902)24-84-05, доб . 3102</vt:lpstr>
    </vt:vector>
  </TitlesOfParts>
  <Company>Kraftway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GEG</dc:creator>
  <cp:lastModifiedBy>Передерина Анастасия Минсахаметовна</cp:lastModifiedBy>
  <cp:revision>2178</cp:revision>
  <cp:lastPrinted>2023-12-20T01:31:45Z</cp:lastPrinted>
  <dcterms:created xsi:type="dcterms:W3CDTF">2013-04-18T07:19:29Z</dcterms:created>
  <dcterms:modified xsi:type="dcterms:W3CDTF">2025-01-15T03:43:18Z</dcterms:modified>
</cp:coreProperties>
</file>