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5" r:id="rId3"/>
    <p:sldId id="258" r:id="rId4"/>
    <p:sldId id="297" r:id="rId5"/>
    <p:sldId id="284" r:id="rId6"/>
    <p:sldId id="303" r:id="rId7"/>
    <p:sldId id="298" r:id="rId8"/>
    <p:sldId id="274" r:id="rId9"/>
    <p:sldId id="292" r:id="rId10"/>
    <p:sldId id="285" r:id="rId11"/>
    <p:sldId id="293" r:id="rId12"/>
    <p:sldId id="287" r:id="rId13"/>
    <p:sldId id="294" r:id="rId14"/>
    <p:sldId id="290" r:id="rId15"/>
    <p:sldId id="306" r:id="rId16"/>
    <p:sldId id="291" r:id="rId17"/>
    <p:sldId id="266" r:id="rId18"/>
  </p:sldIdLst>
  <p:sldSz cx="10693400" cy="7561263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008" autoAdjust="0"/>
    <p:restoredTop sz="94660"/>
  </p:normalViewPr>
  <p:slideViewPr>
    <p:cSldViewPr showGuides="1">
      <p:cViewPr>
        <p:scale>
          <a:sx n="100" d="100"/>
          <a:sy n="100" d="100"/>
        </p:scale>
        <p:origin x="-1332" y="-24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8D82-C105-434E-8CA4-176B58DBB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ED2080-961B-4C73-83B5-2292C30B7C75}" type="pres">
      <dgm:prSet presAssocID="{F2518D82-C105-434E-8CA4-176B58DBB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7D907-3DB0-436E-BACD-DE5DE2E91EE9}" type="presOf" srcId="{F2518D82-C105-434E-8CA4-176B58DBB2B8}" destId="{BBED2080-961B-4C73-83B5-2292C30B7C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18D82-C105-434E-8CA4-176B58DBB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ED2080-961B-4C73-83B5-2292C30B7C75}" type="pres">
      <dgm:prSet presAssocID="{F2518D82-C105-434E-8CA4-176B58DBB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7014918-7C0C-4A17-B928-3C9BB3184752}" type="presOf" srcId="{F2518D82-C105-434E-8CA4-176B58DBB2B8}" destId="{BBED2080-961B-4C73-83B5-2292C30B7C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18D82-C105-434E-8CA4-176B58DBB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BE83A-202F-4A2E-92BB-5E0C119126FC}">
      <dgm:prSet custT="1"/>
      <dgm:spPr/>
      <dgm:t>
        <a:bodyPr/>
        <a:lstStyle/>
        <a:p>
          <a:pPr algn="ctr" rtl="0"/>
          <a:r>
            <a:rPr lang="ru-RU" sz="4000" dirty="0" smtClean="0">
              <a:latin typeface="+mj-lt"/>
              <a:cs typeface="Times New Roman" pitchFamily="18" charset="0"/>
            </a:rPr>
            <a:t>Налоговые ставки по НДС </a:t>
          </a:r>
          <a:endParaRPr lang="ru-RU" sz="4000" dirty="0">
            <a:latin typeface="+mj-lt"/>
            <a:cs typeface="Times New Roman" pitchFamily="18" charset="0"/>
          </a:endParaRPr>
        </a:p>
      </dgm:t>
    </dgm:pt>
    <dgm:pt modelId="{DAC5F99F-1BA3-43A9-B89F-DB10BAB9CCC9}" type="parTrans" cxnId="{CA68F197-ECCC-4669-9041-249828E724E8}">
      <dgm:prSet/>
      <dgm:spPr/>
      <dgm:t>
        <a:bodyPr/>
        <a:lstStyle/>
        <a:p>
          <a:pPr algn="ctr"/>
          <a:endParaRPr lang="ru-RU"/>
        </a:p>
      </dgm:t>
    </dgm:pt>
    <dgm:pt modelId="{3EFAD6DB-9A3E-4EBF-A8CF-75280ABC5D7B}" type="sibTrans" cxnId="{CA68F197-ECCC-4669-9041-249828E724E8}">
      <dgm:prSet/>
      <dgm:spPr/>
      <dgm:t>
        <a:bodyPr/>
        <a:lstStyle/>
        <a:p>
          <a:pPr algn="ctr"/>
          <a:endParaRPr lang="ru-RU"/>
        </a:p>
      </dgm:t>
    </dgm:pt>
    <dgm:pt modelId="{BBED2080-961B-4C73-83B5-2292C30B7C75}" type="pres">
      <dgm:prSet presAssocID="{F2518D82-C105-434E-8CA4-176B58DBB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A89E1-A198-4B71-A788-EF32B994C20A}" type="pres">
      <dgm:prSet presAssocID="{6CABE83A-202F-4A2E-92BB-5E0C119126FC}" presName="parentText" presStyleLbl="node1" presStyleIdx="0" presStyleCnt="1" custLinFactNeighborX="-874" custLinFactNeighborY="11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AF1F8-5D97-4D0A-A224-731D542232BD}" type="presOf" srcId="{F2518D82-C105-434E-8CA4-176B58DBB2B8}" destId="{BBED2080-961B-4C73-83B5-2292C30B7C75}" srcOrd="0" destOrd="0" presId="urn:microsoft.com/office/officeart/2005/8/layout/vList2"/>
    <dgm:cxn modelId="{D4B53E02-D968-4F98-97AE-2DD2CA5CD241}" type="presOf" srcId="{6CABE83A-202F-4A2E-92BB-5E0C119126FC}" destId="{94EA89E1-A198-4B71-A788-EF32B994C20A}" srcOrd="0" destOrd="0" presId="urn:microsoft.com/office/officeart/2005/8/layout/vList2"/>
    <dgm:cxn modelId="{CA68F197-ECCC-4669-9041-249828E724E8}" srcId="{F2518D82-C105-434E-8CA4-176B58DBB2B8}" destId="{6CABE83A-202F-4A2E-92BB-5E0C119126FC}" srcOrd="0" destOrd="0" parTransId="{DAC5F99F-1BA3-43A9-B89F-DB10BAB9CCC9}" sibTransId="{3EFAD6DB-9A3E-4EBF-A8CF-75280ABC5D7B}"/>
    <dgm:cxn modelId="{D89045B9-1858-4F7A-A45F-62FE4922CE38}" type="presParOf" srcId="{BBED2080-961B-4C73-83B5-2292C30B7C75}" destId="{94EA89E1-A198-4B71-A788-EF32B994C2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C41EB8-29DD-42D3-B57C-8130D00707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E838AE-6A0A-4E33-A96C-CE737F581EC5}">
      <dgm:prSet phldrT="[Текст]" custT="1"/>
      <dgm:spPr/>
      <dgm:t>
        <a:bodyPr/>
        <a:lstStyle/>
        <a:p>
          <a:pPr algn="ctr"/>
          <a:r>
            <a:rPr lang="ru-RU" sz="4000" b="1" dirty="0" smtClean="0"/>
            <a:t>Условия применения специальных налоговых ставок НДС</a:t>
          </a:r>
          <a:endParaRPr lang="ru-RU" sz="4000" b="1" dirty="0"/>
        </a:p>
      </dgm:t>
    </dgm:pt>
    <dgm:pt modelId="{6EE0C239-09DE-4FAA-826D-38995C336161}" type="parTrans" cxnId="{07F41B9A-6C54-4A4F-A836-1E01B5F70FE9}">
      <dgm:prSet/>
      <dgm:spPr/>
      <dgm:t>
        <a:bodyPr/>
        <a:lstStyle/>
        <a:p>
          <a:endParaRPr lang="ru-RU"/>
        </a:p>
      </dgm:t>
    </dgm:pt>
    <dgm:pt modelId="{711051F8-8D0F-4971-8447-FAC0B24C3BF1}" type="sibTrans" cxnId="{07F41B9A-6C54-4A4F-A836-1E01B5F70FE9}">
      <dgm:prSet/>
      <dgm:spPr/>
      <dgm:t>
        <a:bodyPr/>
        <a:lstStyle/>
        <a:p>
          <a:endParaRPr lang="ru-RU"/>
        </a:p>
      </dgm:t>
    </dgm:pt>
    <dgm:pt modelId="{8BABF778-5D08-41C8-8EE1-ED087503775E}" type="pres">
      <dgm:prSet presAssocID="{9DC41EB8-29DD-42D3-B57C-8130D00707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6A83D-11A2-4956-BC76-698D232691BB}" type="pres">
      <dgm:prSet presAssocID="{93E838AE-6A0A-4E33-A96C-CE737F581EC5}" presName="parentText" presStyleLbl="node1" presStyleIdx="0" presStyleCnt="1" custScaleY="411840" custLinFactY="-11954" custLinFactNeighborX="15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41B9A-6C54-4A4F-A836-1E01B5F70FE9}" srcId="{9DC41EB8-29DD-42D3-B57C-8130D0070798}" destId="{93E838AE-6A0A-4E33-A96C-CE737F581EC5}" srcOrd="0" destOrd="0" parTransId="{6EE0C239-09DE-4FAA-826D-38995C336161}" sibTransId="{711051F8-8D0F-4971-8447-FAC0B24C3BF1}"/>
    <dgm:cxn modelId="{0E99556B-E2CE-487A-9ABC-DEBE9DC313DA}" type="presOf" srcId="{93E838AE-6A0A-4E33-A96C-CE737F581EC5}" destId="{E706A83D-11A2-4956-BC76-698D232691BB}" srcOrd="0" destOrd="0" presId="urn:microsoft.com/office/officeart/2005/8/layout/vList2"/>
    <dgm:cxn modelId="{C006F68C-475F-4597-AF74-36B9E7D78208}" type="presOf" srcId="{9DC41EB8-29DD-42D3-B57C-8130D0070798}" destId="{8BABF778-5D08-41C8-8EE1-ED087503775E}" srcOrd="0" destOrd="0" presId="urn:microsoft.com/office/officeart/2005/8/layout/vList2"/>
    <dgm:cxn modelId="{070AC19F-A3C8-4801-983C-0CE9FDE333EF}" type="presParOf" srcId="{8BABF778-5D08-41C8-8EE1-ED087503775E}" destId="{E706A83D-11A2-4956-BC76-698D232691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A89E1-A198-4B71-A788-EF32B994C20A}">
      <dsp:nvSpPr>
        <dsp:cNvPr id="0" name=""/>
        <dsp:cNvSpPr/>
      </dsp:nvSpPr>
      <dsp:spPr>
        <a:xfrm>
          <a:off x="0" y="261"/>
          <a:ext cx="9137202" cy="851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+mj-lt"/>
              <a:cs typeface="Times New Roman" pitchFamily="18" charset="0"/>
            </a:rPr>
            <a:t>Налоговые ставки по НДС </a:t>
          </a:r>
          <a:endParaRPr lang="ru-RU" sz="4000" kern="1200" dirty="0">
            <a:latin typeface="+mj-lt"/>
            <a:cs typeface="Times New Roman" pitchFamily="18" charset="0"/>
          </a:endParaRPr>
        </a:p>
      </dsp:txBody>
      <dsp:txXfrm>
        <a:off x="41574" y="41835"/>
        <a:ext cx="9054054" cy="768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6A83D-11A2-4956-BC76-698D232691BB}">
      <dsp:nvSpPr>
        <dsp:cNvPr id="0" name=""/>
        <dsp:cNvSpPr/>
      </dsp:nvSpPr>
      <dsp:spPr>
        <a:xfrm>
          <a:off x="0" y="0"/>
          <a:ext cx="9217024" cy="1079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Условия применения специальных налоговых ставок НДС</a:t>
          </a:r>
          <a:endParaRPr lang="ru-RU" sz="4000" b="1" kern="1200" dirty="0"/>
        </a:p>
      </dsp:txBody>
      <dsp:txXfrm>
        <a:off x="52676" y="52676"/>
        <a:ext cx="9111672" cy="973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0.19672</cdr:x>
      <cdr:y>0.20255</cdr:y>
    </cdr:from>
    <cdr:to>
      <cdr:x>0.88525</cdr:x>
      <cdr:y>1</cdr:y>
    </cdr:to>
    <cdr:pic>
      <cdr:nvPicPr>
        <cdr:cNvPr id="2" name="Рисунок 1" descr="http://qrcoder.ru/code/?https%3A%2F%2Fdata.nalog.ru%2Fhtml%2Fsites%2Fwww.new.nalog.ru%2Ffiles%2Fabout_fts%2Fdocs%2F15318056.pdf&amp;4&amp;0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64096" y="700077"/>
          <a:ext cx="3024336" cy="275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0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001" y="3708623"/>
            <a:ext cx="9089390" cy="18002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Изменения по налогу на добавленную стоимость, </a:t>
            </a:r>
            <a:r>
              <a:rPr lang="ru-RU" sz="3200" dirty="0" smtClean="0"/>
              <a:t>вступившие </a:t>
            </a:r>
            <a:r>
              <a:rPr lang="ru-RU" sz="3200" dirty="0"/>
              <a:t>в силу  с </a:t>
            </a:r>
            <a:r>
              <a:rPr lang="ru-RU" sz="3200" dirty="0" smtClean="0"/>
              <a:t>01.01.2025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8006" y="6660951"/>
            <a:ext cx="7485380" cy="6480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/>
              <a:t>2025 </a:t>
            </a:r>
            <a:r>
              <a:rPr lang="ru-RU" sz="2400" b="1" dirty="0" smtClean="0"/>
              <a:t>год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38388" y="2700511"/>
            <a:ext cx="5544616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УФНС России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Республике Хакасия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2404" y="5530749"/>
            <a:ext cx="69032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Старший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госналогинспектор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отдела камерального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контроля НДС</a:t>
            </a:r>
          </a:p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Кирик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Инна Владимировна 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Исчисление НДС по длящимся договорам, заключенным до 01.01.2025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065666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с аванса не исчисляется – если покупатель перечислил налогоплательщику УСН аванс до 01.01.2025, а поставка после этой даты.</a:t>
            </a: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указанном случае покупатель не согласится внести изменения в договор и доплатить продавцу сумму НДС, то при реализации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году необходимо исходить из того, что цена договора включает в себя НДС. </a:t>
            </a: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НДС можно определить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применив расчетную ставку в размере 5/105 или 7/107 (при применении специальной ставки НДС), либо 20/120, 10/110 (при применении общеустановленных ставок НДС).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НДС, определенная налогоплательщиком УСН расчетным методом, уменьшает сумму доходов, учитываемых по этой операции для целей УСН.</a:t>
            </a:r>
          </a:p>
          <a:p>
            <a:pPr marL="3600" indent="457200" algn="just"/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2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Применение налоговых вычетов по НДС, налогоплательщиками УСН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527853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4212" y="1620391"/>
            <a:ext cx="8561139" cy="5688632"/>
          </a:xfrm>
        </p:spPr>
        <p:txBody>
          <a:bodyPr>
            <a:normAutofit fontScale="40000" lnSpcReduction="20000"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33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45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!!!Право на вычет "входного" НДС у налогоплательщика УСН, применяющего специальную ставку НДС 5% или 7%, или у налогоплательщика УСН, применяющего освобождение от уплаты НДС, отсутствует. В этом случае "входной" НДС включается в стоимость покупок и учитывается в расходах для УСН по мере учета в расходах стоимости покупок.</a:t>
            </a: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4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31027"/>
              </p:ext>
            </p:extLst>
          </p:nvPr>
        </p:nvGraphicFramePr>
        <p:xfrm>
          <a:off x="1170236" y="1764407"/>
          <a:ext cx="8064896" cy="300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499"/>
                <a:gridCol w="4212397"/>
              </a:tblGrid>
              <a:tr h="4072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и 7 %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10 % и 20 %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отгрузке в счет авансов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возврате авансов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расторжении (изменений условий) договора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возврате покупателем товаров или отказа от товаров (работ, услуг)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изменении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цены отгруженных товаров (работ, услуг) в сторону уменьшения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приобретении товаров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работ, услуг)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ввозе товаров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перечислении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авансов в адрес продавцов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69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Применение налоговых вычетов по НДС по покупкам до 01.01.2025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936959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lnSpc>
                <a:spcPct val="110000"/>
              </a:lnSpc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2025 г.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УСН исчисляет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по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общеустановленным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ставкам 10 % и 20%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не учтенный до указанного года "входной"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он может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принять к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вычету в общем порядке в соответствии с гл. 21 НК РФ. 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1750" lvl="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налогоплательщик применял УСН с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«доходы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минус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расходы»,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он может принять к вычету сумму "входного" НДС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учтен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расходах до 2025 г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(ч. 9 ст. 8 Федерального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 от 12.07.2024 N 176-ФЗ, 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«б» п. 2 ст. 8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Федерального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 от 29.10.2024 N 362-ФЗ,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18 Методических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рекомендаций по НДС для УСН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6000" lvl="0" algn="just">
              <a:lnSpc>
                <a:spcPct val="110000"/>
              </a:lnSpc>
            </a:pP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1750" lvl="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налогоплательщик применял УСН с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«доходы»,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он может принять к вычету сумму "входного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товарам (работам, услугам), которые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использовал при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применении УСН до 2025 г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«в»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2 ст. 8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29.10.2024 N 362-ФЗ).</a:t>
            </a:r>
          </a:p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2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Восстановление «входного» НДС налогоплательщиками УСН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534902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осуществляется только в отношении тех товаров (работ, услуг), которые используются для операций, облагаемых по ставке НДС 5% или 7%, или для операций, освобождаемых от НДС.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859185"/>
              </p:ext>
            </p:extLst>
          </p:nvPr>
        </p:nvGraphicFramePr>
        <p:xfrm>
          <a:off x="1242244" y="2052439"/>
          <a:ext cx="828092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4320480"/>
              </a:tblGrid>
              <a:tr h="56286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Случаи восстановления суммы НДС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Период,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когда сумма НДС должна быть восстановлена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24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переходе со ставки НДС в размере 20 % (10 %) на специальные ставки 5 % или 7 %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первом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налоговом периоде, в котором применяется ставка НДС 5 % или 7 %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переходе со ставки НДС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размере 20 % (10 %) на освобождение НДС, если доход за истекший календарный год составил менее 60 млн. 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последнем налоговом периоде (4 квартале) до начала применения освобождения от НДС в соответствии со ст. 145 НК РФ.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2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Форма налоговой отчетности по НДС в 2025 г.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631960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465365"/>
          </a:xfrm>
        </p:spPr>
        <p:txBody>
          <a:bodyPr>
            <a:normAutofit/>
          </a:bodyPr>
          <a:lstStyle/>
          <a:p>
            <a:pPr marL="3600" indent="457200" algn="just">
              <a:lnSpc>
                <a:spcPct val="110000"/>
              </a:lnSpc>
            </a:pP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форма декларации по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установлена Приказом ФНС России от 05.11.2024 № ЕД-7-3/989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Основные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 заключаются в добавлении в раздел 3 декларации «Расчет суммы налога, подлежащей уплате в бюджет по операциям, облагаемым по налоговым ставкам, предусмотренным п. 1-4, 8 ст. 164, п. 3 ст. 174.3 НК РФ» новых строк:</a:t>
            </a:r>
          </a:p>
          <a:p>
            <a:pPr marL="289350" indent="-2857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021 и 022 – для отражения налоговой базы по ставкам 5% и 7% соответственно;</a:t>
            </a:r>
          </a:p>
          <a:p>
            <a:pPr marL="289350" indent="-2857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033 и 034 – для отражения налоговой базы, рассчитанной с применением расчетных ставок 7/107 и 5/105;</a:t>
            </a:r>
          </a:p>
          <a:p>
            <a:pPr marL="289350" indent="-2857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031 и 032 - для отражения налоговой базы, рассчитанной по ставкам 16,67 и 9,09 при реализации гражданам России товаров из ЕАЭС через электронное площадки налоговыми агентами – российскими организациями и ИП, реализующим товары организаций и ИП из ЕАЭС, на основании договоров комиссии, агентских договоров, договоров поручения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2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4212" y="972319"/>
            <a:ext cx="8921179" cy="6267823"/>
          </a:xfrm>
        </p:spPr>
        <p:txBody>
          <a:bodyPr>
            <a:normAutofit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</a:pPr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от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29.10.2024 N 1448 внесло изменения в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9 форму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 продаж, а также в правила заполнения книги покупок и книги продаж, предусмотренные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от 26.12.2011 N 1137.</a:t>
            </a: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Строки добавлены в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9 «Сведения из книги продаж об операциях, отраженных за истекший налоговый период» и в приложении 1 к разделу 9 «Сведения из дополнительных листов книги продаж» декларации по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НДС:</a:t>
            </a:r>
          </a:p>
          <a:p>
            <a:pPr marL="2893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раздел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строки 182, 212, 242, 272 – для отражения суммы НДС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который начислили по ставке 5%, и стоимость облагаемых по ней продаж (без НДС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 строки 181, 211, 241, 271 – для отражения суммы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НДС, который исчислили по ставке 7%,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стоимость облагаемых по ней продаж (без НДС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93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Приложении 1 к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разделу 9 строки 032, 062, 2562, 292, 322, 352 по ставке 5 % и строки 031, 061, 261, 291, 321, 351 по ставке 7 %.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9288" indent="-285750" algn="just">
              <a:buFontTx/>
              <a:buChar char="-"/>
            </a:pP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77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Порядок и сроки представления налоговой декларации по НДС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928113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465365"/>
          </a:xfrm>
        </p:spPr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Декларация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НДС представляется налогоплательщиком в налоговый орган исключительно в электронном виде по телекоммуникационным каналам связи через оператора ЭДО. </a:t>
            </a: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декларации по НДС -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25 числа месяца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следующего за истекшим кварталом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уплачивается равными долями в течение трех месяцев до 28 числа каждого месяца, следующего за истекшим кварталом.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4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2628503"/>
            <a:ext cx="8561139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10596" y="5940871"/>
            <a:ext cx="424847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355" y="5940871"/>
            <a:ext cx="7056784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b="1" u="sng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okknds.r1900@tax.gov.ru</a:t>
            </a: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791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1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02136691"/>
              </p:ext>
            </p:extLst>
          </p:nvPr>
        </p:nvGraphicFramePr>
        <p:xfrm>
          <a:off x="962026" y="552451"/>
          <a:ext cx="9137202" cy="121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38188" y="468263"/>
            <a:ext cx="9065195" cy="6627863"/>
          </a:xfrm>
        </p:spPr>
        <p:txBody>
          <a:bodyPr>
            <a:normAutofit/>
          </a:bodyPr>
          <a:lstStyle/>
          <a:p>
            <a:pPr marL="180000" indent="457200" algn="just"/>
            <a:endParaRPr lang="en-US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lnSpc>
                <a:spcPct val="120000"/>
              </a:lnSpc>
              <a:spcBef>
                <a:spcPts val="432"/>
              </a:spcBef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НДС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у налогоплательщиков УСН: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выступающих в качестве налоговых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агентом по НДС;</a:t>
            </a: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обязанных уплатить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при ввозе товаров на территорию Российской Федерации как из стран ЕАЭС, так и из третьих стран.</a:t>
            </a:r>
          </a:p>
          <a:p>
            <a:pPr marL="36000" indent="457200" algn="just"/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налогоплательщик УСН, который обязан исчислять и уплачивать НДС в бюджет, осуществляет не признаваемые объектом налогообложения НДС или необлагаемые НДС операции, то по таким операциям у него не возникает обязанности исчислять и уплачивать НДС в бюджет. Перечень таких операций и условия освобождения от уплаты НДС приведены в ст. 146, ст. 149 НК РФ. Однако в этом случае у него возникает обязанность подавать налоговую декларацию по НДС, в которой отражается информация о таких операциях.</a:t>
            </a:r>
          </a:p>
          <a:p>
            <a:pPr marL="36000" indent="457200" algn="just"/>
            <a:endParaRPr lang="en-US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457200" algn="just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24626661"/>
              </p:ext>
            </p:extLst>
          </p:nvPr>
        </p:nvGraphicFramePr>
        <p:xfrm>
          <a:off x="962026" y="552451"/>
          <a:ext cx="9137202" cy="121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38188" y="468263"/>
            <a:ext cx="9065195" cy="6627863"/>
          </a:xfrm>
        </p:spPr>
        <p:txBody>
          <a:bodyPr>
            <a:normAutofit/>
          </a:bodyPr>
          <a:lstStyle/>
          <a:p>
            <a:pPr marL="180000" indent="457200" algn="just"/>
            <a:endParaRPr lang="en-US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lnSpc>
                <a:spcPct val="120000"/>
              </a:lnSpc>
              <a:spcBef>
                <a:spcPts val="432"/>
              </a:spcBef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НДС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у налогоплательщиков УСН: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выступающих в качестве налоговых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агентом по НДС;</a:t>
            </a: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обязанных уплатить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при ввозе товаров на территорию Российской Федерации как из стран ЕАЭС, так и из третьих стран.</a:t>
            </a:r>
          </a:p>
          <a:p>
            <a:pPr marL="36000" indent="457200" algn="just"/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!!! Если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за 2024 год будут меньше 60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и при этом в течение 2025 года сумма доходов превысит 60 млн рублей, но не превысит 450 млн рублей, то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начиная с 1-го числа месяца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следующего за месяцем превышения 60 млн рублей, налогоплательщик УСН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 исчислять и уплачивать НДС в бюджет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" indent="457200" algn="just"/>
            <a:endParaRPr lang="en-US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457200" algn="just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47300" cy="759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43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07464994"/>
              </p:ext>
            </p:extLst>
          </p:nvPr>
        </p:nvGraphicFramePr>
        <p:xfrm>
          <a:off x="962026" y="552451"/>
          <a:ext cx="9137202" cy="851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54212" y="1620391"/>
            <a:ext cx="8705155" cy="5324475"/>
          </a:xfrm>
        </p:spPr>
        <p:txBody>
          <a:bodyPr>
            <a:normAutofit/>
          </a:bodyPr>
          <a:lstStyle/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Налогоплательщик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УСН, у которого возникла обязанность исчислять и уплачивать НДС в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применять:</a:t>
            </a:r>
          </a:p>
          <a:p>
            <a:pPr marL="3217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общеустановленные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ставки НДС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%, 10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%, 0%;</a:t>
            </a:r>
          </a:p>
          <a:p>
            <a:pPr marL="3217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ставки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 или 7%.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Уведомлять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о выборе ставки НДС не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требуется.</a:t>
            </a: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Выбранная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НДС должна применяться ко всем операциям, являющимся объектом налогообложения НДС. Не допускается применение разных налоговых ставок в зависимости от того, кто является покупателем (приобретателем) соответствующих товаров (работ, услуг)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(п.7 ст. 164 НК РФ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УСН, выбравший ставки 5 % или 7 % вправе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применять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ставку 0 % по отдельным операциям:</a:t>
            </a:r>
          </a:p>
          <a:p>
            <a:pPr marL="2893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экспорт товаров; </a:t>
            </a:r>
          </a:p>
          <a:p>
            <a:pPr marL="2893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международная перевозка;</a:t>
            </a:r>
          </a:p>
          <a:p>
            <a:pPr marL="2893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транспортно-экспедиционные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при организации международной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перевозки, 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93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товаров дипломатическим представительствам и международным организациям (п.п.1-1.2, 2.1-3.1, 7 и 11 п. 1 ст. 164 НК РФ (п.9 ст. 164 НК РФ)).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8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6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522165"/>
              </p:ext>
            </p:extLst>
          </p:nvPr>
        </p:nvGraphicFramePr>
        <p:xfrm>
          <a:off x="954212" y="393960"/>
          <a:ext cx="9217024" cy="108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70235" y="1498065"/>
            <a:ext cx="8497465" cy="566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Специальные (пониженные) ставки НДС применяют в следующих случаях: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Ставка 5 % - если сумма доходов за предыдущий год составила от 60 млн. до 250 млн. рублей;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Ставка 7 % - если сумма доходов за предыдущий год составила от 250 млн. до 450 млн. рублей.</a:t>
            </a:r>
          </a:p>
          <a:p>
            <a:pPr indent="450000" algn="just"/>
            <a:endParaRPr lang="ru-RU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Ставки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НДС 5% и 7% надо применять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не менее 12 последовательных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кварталов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начиная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 периода, за который представлена декларация по НДС с такой ставкой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" indent="457200" algn="just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Досрочное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прекращение применения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специальных ставок НДС 5 % и 7 %:</a:t>
            </a:r>
          </a:p>
          <a:p>
            <a:pPr marL="321750" indent="-28575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налогоплательщик УСН утратит право на их применение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когда доходы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 год превысят 450 млн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marL="321750" indent="-28575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если налогоплательщик с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нового года получит автоматически освобождение от уплаты НДС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когда доходы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 предыдущий год будут менее 60 млн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marL="36000" indent="457200" algn="just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Ставки 5% и 7 % не применяются: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ввозе товаров на территорию РФ, в том числе из стран ЕАЭС;</a:t>
            </a: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исчислении НДС налогоплательщиком УСН - покупателем в качестве налогового агента.</a:t>
            </a:r>
          </a:p>
          <a:p>
            <a:pPr marL="36000" indent="457200" algn="just">
              <a:spcBef>
                <a:spcPts val="432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4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ставки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НДС в 2025 году если нет освобождения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>
            <a:lvl1pPr marL="318641" indent="0" algn="l" defTabSz="914239" rtl="0" eaLnBrk="1" latinLnBrk="0" hangingPunct="1">
              <a:spcBef>
                <a:spcPct val="20000"/>
              </a:spcBef>
              <a:buFontTx/>
              <a:buNone/>
              <a:defRPr sz="32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15858" indent="2783" algn="l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1012" indent="-228197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15858" algn="just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tabLst/>
              <a:defRPr sz="1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257865" indent="0" algn="l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defRPr sz="12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/>
            <a:endParaRPr lang="ru-RU" sz="2000" dirty="0" smtClean="0"/>
          </a:p>
          <a:p>
            <a:pPr marL="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Выгода от применении ставки по НДС при УСН зависит от величины доли расходов, включающих в себя НДС.  Важно рассчитать долю НДС от поставщиков  к общей сумме НДС, которую нужно будет исчислить в соответствии с применяемой ставкой.</a:t>
            </a:r>
          </a:p>
          <a:p>
            <a:pPr marL="0"/>
            <a:endParaRPr lang="ru-RU" sz="2000" dirty="0" smtClean="0"/>
          </a:p>
          <a:p>
            <a:pPr mar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Сумма НДС, предъявленная поставщиками</a:t>
            </a:r>
          </a:p>
          <a:p>
            <a:pPr mar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входящего НДС =  __________________________________________  х 100</a:t>
            </a:r>
          </a:p>
          <a:p>
            <a:pPr mar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Сумма НДС, исчисленная в соответствии с  </a:t>
            </a:r>
          </a:p>
          <a:p>
            <a:pPr mar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применяемой ставкой                                         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2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Применение расчетных ставок НДС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694139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ряде случае применяются расчетные ставки НДС. Установлены следующие расчетные ставки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(п.4 ст. 164 НК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-457200" algn="just">
              <a:buFont typeface="Wingdings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налогоплательщика УСН,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выбравшего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общеустановленных ставок НДС, применяются расчетные ставки НДС: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20/120, 10/110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9350" indent="-457200" algn="just">
              <a:buFont typeface="Wingdings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налогоплательщика УСН,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выбравшего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специальных ставок НДС, применяются расчетные ставки НДС: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5/105, 7/107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Расчетная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НДС применяется, например, при получении авансов. В этих случаях стоимость товаров (работ, услуг) уже сформирована с НДС. Поэтому для исчисления НДС достаточно применить к стоимости товара с учетом НДС расчетную ставку.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1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28396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Момент возникновения обязанности по исчислению суммы </a:t>
            </a:r>
            <a:r>
              <a:rPr lang="ru-RU" sz="3600" dirty="0"/>
              <a:t>НДС</a:t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167699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167 НК РФ,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моментом определения налоговой базы по НДС является наиболее ранняя из следующих дат: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отгрузки (передачи) товаров (работ, услуг);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оплаты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(получения аванса)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счет предстоящих поставок товаров (работ, услуг).</a:t>
            </a: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УСН, получающие авансы до отгрузки, должны исчислить НДС дважды:</a:t>
            </a:r>
          </a:p>
          <a:p>
            <a:pPr marL="36000" indent="457200" algn="just">
              <a:buFontTx/>
              <a:buChar char="-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получении аванса:</a:t>
            </a:r>
          </a:p>
          <a:p>
            <a:pPr marL="36000" indent="457200" algn="just">
              <a:buFontTx/>
              <a:buChar char="-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отгрузке товара.</a:t>
            </a:r>
          </a:p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товар поставляется в счет аванса, сумма НДС, исчисленная с аванса, может принята к вычету при отгрузке.</a:t>
            </a:r>
          </a:p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случаях, когда оплата поступает после отгрузки, НДС исчисляется только один раз – в момент отгрузки.</a:t>
            </a:r>
          </a:p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аванс получен и отгрузка планируется в одном квартале, то НДС исчисляется только при отгрузке.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22382"/>
      </p:ext>
    </p:extLst>
  </p:cSld>
  <p:clrMapOvr>
    <a:masterClrMapping/>
  </p:clrMapOvr>
</p:sld>
</file>

<file path=ppt/theme/theme1.xml><?xml version="1.0" encoding="utf-8"?>
<a:theme xmlns:a="http://schemas.openxmlformats.org/drawingml/2006/main" name="Переход с ЕНВД на иные системы налогообложен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Переход с ЕНВД на иные системы налогообложения</Template>
  <TotalTime>4659</TotalTime>
  <Words>1903</Words>
  <Application>Microsoft Office PowerPoint</Application>
  <PresentationFormat>Произвольный</PresentationFormat>
  <Paragraphs>178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Переход с ЕНВД на иные системы налогообложения</vt:lpstr>
      <vt:lpstr>Изменения по налогу на добавленную стоимость, вступившие в силу  с 01.01.2025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ставки для работы с НДС в 2025 году если нет освобождения</vt:lpstr>
      <vt:lpstr>Применение расчетных ставок НДС</vt:lpstr>
      <vt:lpstr> Момент возникновения обязанности по исчислению суммы НДС </vt:lpstr>
      <vt:lpstr>Исчисление НДС по длящимся договорам, заключенным до 01.01.2025</vt:lpstr>
      <vt:lpstr>Применение налоговых вычетов по НДС, налогоплательщиками УСН</vt:lpstr>
      <vt:lpstr>Применение налоговых вычетов по НДС по покупкам до 01.01.2025</vt:lpstr>
      <vt:lpstr>Восстановление «входного» НДС налогоплательщиками УСН</vt:lpstr>
      <vt:lpstr>Форма налоговой отчетности по НДС в 2025 г.</vt:lpstr>
      <vt:lpstr>Презентация PowerPoint</vt:lpstr>
      <vt:lpstr>Порядок и сроки представления налоговой декларации по НДС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НАЛОГОВЫХ РЕЖИМОВ</dc:title>
  <dc:creator>Коваленко Снежанна Юрьевна</dc:creator>
  <cp:lastModifiedBy>Кирик Инна Владимировна</cp:lastModifiedBy>
  <cp:revision>220</cp:revision>
  <cp:lastPrinted>2024-12-06T09:48:57Z</cp:lastPrinted>
  <dcterms:created xsi:type="dcterms:W3CDTF">2020-11-02T00:40:40Z</dcterms:created>
  <dcterms:modified xsi:type="dcterms:W3CDTF">2025-01-20T08:09:19Z</dcterms:modified>
</cp:coreProperties>
</file>