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83" r:id="rId3"/>
    <p:sldId id="258" r:id="rId4"/>
    <p:sldId id="284" r:id="rId5"/>
    <p:sldId id="293" r:id="rId6"/>
    <p:sldId id="281" r:id="rId7"/>
    <p:sldId id="292" r:id="rId8"/>
    <p:sldId id="286" r:id="rId9"/>
    <p:sldId id="295" r:id="rId10"/>
    <p:sldId id="296" r:id="rId11"/>
    <p:sldId id="297" r:id="rId12"/>
    <p:sldId id="298" r:id="rId13"/>
    <p:sldId id="299" r:id="rId14"/>
    <p:sldId id="266" r:id="rId15"/>
  </p:sldIdLst>
  <p:sldSz cx="10693400" cy="7561263"/>
  <p:notesSz cx="6808788" cy="9929813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6008" autoAdjust="0"/>
    <p:restoredTop sz="94660"/>
  </p:normalViewPr>
  <p:slideViewPr>
    <p:cSldViewPr showGuides="1">
      <p:cViewPr>
        <p:scale>
          <a:sx n="100" d="100"/>
          <a:sy n="100" d="100"/>
        </p:scale>
        <p:origin x="-1332" y="-24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2022 год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2022 год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9197D907-3DB0-436E-BACD-DE5DE2E91EE9}" type="presOf" srcId="{F2518D82-C105-434E-8CA4-176B58DBB2B8}" destId="{BBED2080-961B-4C73-83B5-2292C30B7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BE83A-202F-4A2E-92BB-5E0C119126FC}">
      <dgm:prSet custT="1"/>
      <dgm:spPr/>
      <dgm:t>
        <a:bodyPr/>
        <a:lstStyle/>
        <a:p>
          <a:pPr algn="ctr" rtl="0"/>
          <a:r>
            <a:rPr lang="ru-RU" sz="2400" dirty="0" smtClean="0">
              <a:latin typeface="+mj-lt"/>
              <a:cs typeface="Times New Roman" pitchFamily="18" charset="0"/>
            </a:rPr>
            <a:t>Постановление Правительства Российской Федерации от 23 апреля 2025 года № 530 «Об особенностях неприменения ответственности к отдельным налогоплательщикам в 2025 году».</a:t>
          </a:r>
          <a:endParaRPr lang="ru-RU" sz="2400" dirty="0">
            <a:latin typeface="+mj-lt"/>
            <a:cs typeface="Times New Roman" pitchFamily="18" charset="0"/>
          </a:endParaRPr>
        </a:p>
      </dgm:t>
    </dgm:pt>
    <dgm:pt modelId="{DAC5F99F-1BA3-43A9-B89F-DB10BAB9CCC9}" type="par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3EFAD6DB-9A3E-4EBF-A8CF-75280ABC5D7B}" type="sib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A89E1-A198-4B71-A788-EF32B994C20A}" type="pres">
      <dgm:prSet presAssocID="{6CABE83A-202F-4A2E-92BB-5E0C119126FC}" presName="parentText" presStyleLbl="node1" presStyleIdx="0" presStyleCnt="1" custLinFactY="27996" custLinFactNeighborX="-1348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3AF1F8-5D97-4D0A-A224-731D542232BD}" type="presOf" srcId="{F2518D82-C105-434E-8CA4-176B58DBB2B8}" destId="{BBED2080-961B-4C73-83B5-2292C30B7C75}" srcOrd="0" destOrd="0" presId="urn:microsoft.com/office/officeart/2005/8/layout/vList2"/>
    <dgm:cxn modelId="{D4B53E02-D968-4F98-97AE-2DD2CA5CD241}" type="presOf" srcId="{6CABE83A-202F-4A2E-92BB-5E0C119126FC}" destId="{94EA89E1-A198-4B71-A788-EF32B994C20A}" srcOrd="0" destOrd="0" presId="urn:microsoft.com/office/officeart/2005/8/layout/vList2"/>
    <dgm:cxn modelId="{CA68F197-ECCC-4669-9041-249828E724E8}" srcId="{F2518D82-C105-434E-8CA4-176B58DBB2B8}" destId="{6CABE83A-202F-4A2E-92BB-5E0C119126FC}" srcOrd="0" destOrd="0" parTransId="{DAC5F99F-1BA3-43A9-B89F-DB10BAB9CCC9}" sibTransId="{3EFAD6DB-9A3E-4EBF-A8CF-75280ABC5D7B}"/>
    <dgm:cxn modelId="{D89045B9-1858-4F7A-A45F-62FE4922CE38}" type="presParOf" srcId="{BBED2080-961B-4C73-83B5-2292C30B7C75}" destId="{94EA89E1-A198-4B71-A788-EF32B994C2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C41EB8-29DD-42D3-B57C-8130D00707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E838AE-6A0A-4E33-A96C-CE737F581EC5}">
      <dgm:prSet phldrT="[Текст]" custT="1"/>
      <dgm:spPr/>
      <dgm:t>
        <a:bodyPr/>
        <a:lstStyle/>
        <a:p>
          <a:pPr algn="ctr"/>
          <a:r>
            <a:rPr lang="ru-RU" sz="4000" b="1" dirty="0" smtClean="0"/>
            <a:t>Ставки</a:t>
          </a:r>
          <a:endParaRPr lang="ru-RU" sz="4000" b="1" dirty="0"/>
        </a:p>
      </dgm:t>
    </dgm:pt>
    <dgm:pt modelId="{6EE0C239-09DE-4FAA-826D-38995C336161}" type="parTrans" cxnId="{07F41B9A-6C54-4A4F-A836-1E01B5F70FE9}">
      <dgm:prSet/>
      <dgm:spPr/>
      <dgm:t>
        <a:bodyPr/>
        <a:lstStyle/>
        <a:p>
          <a:endParaRPr lang="ru-RU"/>
        </a:p>
      </dgm:t>
    </dgm:pt>
    <dgm:pt modelId="{711051F8-8D0F-4971-8447-FAC0B24C3BF1}" type="sibTrans" cxnId="{07F41B9A-6C54-4A4F-A836-1E01B5F70FE9}">
      <dgm:prSet/>
      <dgm:spPr/>
      <dgm:t>
        <a:bodyPr/>
        <a:lstStyle/>
        <a:p>
          <a:endParaRPr lang="ru-RU"/>
        </a:p>
      </dgm:t>
    </dgm:pt>
    <dgm:pt modelId="{8BABF778-5D08-41C8-8EE1-ED087503775E}" type="pres">
      <dgm:prSet presAssocID="{9DC41EB8-29DD-42D3-B57C-8130D00707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06A83D-11A2-4956-BC76-698D232691BB}" type="pres">
      <dgm:prSet presAssocID="{93E838AE-6A0A-4E33-A96C-CE737F581EC5}" presName="parentText" presStyleLbl="node1" presStyleIdx="0" presStyleCnt="1" custScaleY="411840" custLinFactY="-11954" custLinFactNeighborX="159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7B5A90-E9CC-4E22-A2D5-C4B73069DE73}" type="presOf" srcId="{93E838AE-6A0A-4E33-A96C-CE737F581EC5}" destId="{E706A83D-11A2-4956-BC76-698D232691BB}" srcOrd="0" destOrd="0" presId="urn:microsoft.com/office/officeart/2005/8/layout/vList2"/>
    <dgm:cxn modelId="{07F41B9A-6C54-4A4F-A836-1E01B5F70FE9}" srcId="{9DC41EB8-29DD-42D3-B57C-8130D0070798}" destId="{93E838AE-6A0A-4E33-A96C-CE737F581EC5}" srcOrd="0" destOrd="0" parTransId="{6EE0C239-09DE-4FAA-826D-38995C336161}" sibTransId="{711051F8-8D0F-4971-8447-FAC0B24C3BF1}"/>
    <dgm:cxn modelId="{B81B6CC0-EA25-49B2-9691-5255D4E902E2}" type="presOf" srcId="{9DC41EB8-29DD-42D3-B57C-8130D0070798}" destId="{8BABF778-5D08-41C8-8EE1-ED087503775E}" srcOrd="0" destOrd="0" presId="urn:microsoft.com/office/officeart/2005/8/layout/vList2"/>
    <dgm:cxn modelId="{078E5458-C4A6-4610-849F-8F98116B1482}" type="presParOf" srcId="{8BABF778-5D08-41C8-8EE1-ED087503775E}" destId="{E706A83D-11A2-4956-BC76-698D232691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A89E1-A198-4B71-A788-EF32B994C20A}">
      <dsp:nvSpPr>
        <dsp:cNvPr id="0" name=""/>
        <dsp:cNvSpPr/>
      </dsp:nvSpPr>
      <dsp:spPr>
        <a:xfrm>
          <a:off x="0" y="25096"/>
          <a:ext cx="9137202" cy="133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+mj-lt"/>
              <a:cs typeface="Times New Roman" pitchFamily="18" charset="0"/>
            </a:rPr>
            <a:t>Постановление Правительства Российской Федерации от 23 апреля 2025 года № 530 «Об особенностях неприменения ответственности к отдельным налогоплательщикам в 2025 году».</a:t>
          </a:r>
          <a:endParaRPr lang="ru-RU" sz="2400" kern="1200" dirty="0">
            <a:latin typeface="+mj-lt"/>
            <a:cs typeface="Times New Roman" pitchFamily="18" charset="0"/>
          </a:endParaRPr>
        </a:p>
      </dsp:txBody>
      <dsp:txXfrm>
        <a:off x="64968" y="90064"/>
        <a:ext cx="9007266" cy="12009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6A83D-11A2-4956-BC76-698D232691BB}">
      <dsp:nvSpPr>
        <dsp:cNvPr id="0" name=""/>
        <dsp:cNvSpPr/>
      </dsp:nvSpPr>
      <dsp:spPr>
        <a:xfrm>
          <a:off x="0" y="0"/>
          <a:ext cx="9000999" cy="110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Ставки</a:t>
          </a:r>
          <a:endParaRPr lang="ru-RU" sz="4000" b="1" kern="1200" dirty="0"/>
        </a:p>
      </dsp:txBody>
      <dsp:txXfrm>
        <a:off x="53733" y="53733"/>
        <a:ext cx="8893533" cy="993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1525" y="744538"/>
            <a:ext cx="526573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13" tIns="45757" rIns="91513" bIns="4575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16662"/>
            <a:ext cx="5447030" cy="4468416"/>
          </a:xfrm>
          <a:prstGeom prst="rect">
            <a:avLst/>
          </a:prstGeom>
        </p:spPr>
        <p:txBody>
          <a:bodyPr vert="horz" lIns="91513" tIns="45757" rIns="91513" bIns="4575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31599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0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296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955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563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569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D3D40AE206D8740C1B30B2BA2B4E457566A16CBF9EC370B60E78C2A21102C012243C573D26601D00FB9CE4D8AC7A5B5334C765F7EDEE4CqDuFE" TargetMode="External"/><Relationship Id="rId3" Type="http://schemas.openxmlformats.org/officeDocument/2006/relationships/hyperlink" Target="consultantplus://offline/ref=D3D40AE206D8740C1B30B2BA2B4E457566A16CBF9EC370B60E78C2A21102C012243C573E2664150DF5C3E1CDBD2254542FD962EEF1EC4EDFq6uEE" TargetMode="External"/><Relationship Id="rId7" Type="http://schemas.openxmlformats.org/officeDocument/2006/relationships/hyperlink" Target="consultantplus://offline/ref=D3D40AE206D8740C1B30B2BA2B4E457566A16CBF9EC370B60E78C2A21102C012243C57392F621502A499F1C9F4755C482AC07CEBEFECq4uC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D3D40AE206D8740C1B30B2BA2B4E457566A16CBF9EC370B60E78C2A21102C012243C57392F611C02A499F1C9F4755C482AC07CEBEFECq4uCE" TargetMode="External"/><Relationship Id="rId11" Type="http://schemas.openxmlformats.org/officeDocument/2006/relationships/hyperlink" Target="consultantplus://offline/ref=D3D40AE206D8740C1B30B2BA2B4E457564A062BC9AC770B60E78C2A21102C012243C573E2664150EF1C3E1CDBD2254542FD962EEF1EC4EDFq6uEE" TargetMode="External"/><Relationship Id="rId5" Type="http://schemas.openxmlformats.org/officeDocument/2006/relationships/hyperlink" Target="consultantplus://offline/ref=D3D40AE206D8740C1B30B2BA2B4E457566A16CBF9EC370B60E78C2A21102C012243C573E26641701F5C3E1CDBD2254542FD962EEF1EC4EDFq6uEE" TargetMode="External"/><Relationship Id="rId10" Type="http://schemas.openxmlformats.org/officeDocument/2006/relationships/hyperlink" Target="consultantplus://offline/ref=D3D40AE206D8740C1B30B2BA2B4E457564A062BC9AC770B60E78C2A21102C012243C573E2664150BF0C3E1CDBD2254542FD962EEF1EC4EDFq6uEE" TargetMode="External"/><Relationship Id="rId4" Type="http://schemas.openxmlformats.org/officeDocument/2006/relationships/hyperlink" Target="consultantplus://offline/ref=D3D40AE206D8740C1B30B2BA2B4E457566A16CBF9EC370B60E78C2A21102C012243C573E2664150DF6C3E1CDBD2254542FD962EEF1EC4EDFq6uEE" TargetMode="External"/><Relationship Id="rId9" Type="http://schemas.openxmlformats.org/officeDocument/2006/relationships/hyperlink" Target="consultantplus://offline/ref=D3D40AE206D8740C1B30B2BA2B4E457566A16CBF9EC370B60E78C2A21102C012243C573825651502A499F1C9F4755C482AC07CEBEFECq4uCE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1C62E777D24186BA5AF3DCE811F7932F906584D716DE020955D6755DA45F25A51E5C8E511A01D350907A4DED00485DAB606057612E02706FO0J" TargetMode="External"/><Relationship Id="rId3" Type="http://schemas.openxmlformats.org/officeDocument/2006/relationships/hyperlink" Target="consultantplus://offline/ref=D3D40AE206D8740C1B30B2BA2B4E457564A062BC9AC770B60E78C2A21102C012243C573E2664150BF3C3E1CDBD2254542FD962EEF1EC4EDFq6uEE" TargetMode="External"/><Relationship Id="rId7" Type="http://schemas.openxmlformats.org/officeDocument/2006/relationships/hyperlink" Target="consultantplus://offline/ref=1C62E777D24186BA5AF3DCE811F7932F906584D716DE020955D6755DA45F25A51E5C8E591102D45CCF7F58FC584758B27E674E7D2C0067O0J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consultantplus://offline/ref=D3D40AE206D8740C1B30B2BA2B4E457564A062BC9AC770B60E78C2A21102C012243C573E2664150CF9C3E1CDBD2254542FD962EEF1EC4EDFq6uEE" TargetMode="External"/><Relationship Id="rId5" Type="http://schemas.openxmlformats.org/officeDocument/2006/relationships/hyperlink" Target="consultantplus://offline/ref=D3D40AE206D8740C1B30B2BA2B4E457566A16CBF9EC370B60E78C2A21102C012243C57362F601602A499F1C9F4755C482AC07CEBEFECq4uCE" TargetMode="External"/><Relationship Id="rId4" Type="http://schemas.openxmlformats.org/officeDocument/2006/relationships/hyperlink" Target="consultantplus://offline/ref=D3D40AE206D8740C1B30B2BA2B4E457566A16CBF9EC370B60E78C2A21102C012243C573D27601502A499F1C9F4755C482AC07CEBEFECq4uC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3D40AE206D8740C1B30B2BA2B4E457564A062BC9AC770B60E78C2A21102C012243C573E2664150CF0C3E1CDBD2254542FD962EEF1EC4EDFq6uE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D3D40AE206D8740C1B30B2BA2B4E457564A062BC9AC770B60E78C2A21102C012243C573E2664150CF3C3E1CDBD2254542FD962EEF1EC4EDFq6uE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3D40AE206D8740C1B30B2BA2B4E457564A062BC9AC770B60E78C2A21102C012243C573E2664150EF1C3E1CDBD2254542FD962EEF1EC4EDFq6uEE" TargetMode="External"/><Relationship Id="rId2" Type="http://schemas.openxmlformats.org/officeDocument/2006/relationships/hyperlink" Target="consultantplus://offline/ref=D3D40AE206D8740C1B30B2BA2B4E457564A062BC9AC770B60E78C2A21102C012243C573E2664150BF0C3E1CDBD2254542FD962EEF1EC4EDFq6uEE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6001" y="4068663"/>
            <a:ext cx="9089390" cy="194421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200" dirty="0"/>
              <a:t>Основные вопросы налогообложения </a:t>
            </a:r>
            <a:r>
              <a:rPr lang="ru-RU" sz="3200" dirty="0" smtClean="0"/>
              <a:t>налогом </a:t>
            </a:r>
            <a:r>
              <a:rPr lang="ru-RU" sz="3200" dirty="0"/>
              <a:t>на добавленную стоимость. </a:t>
            </a:r>
            <a:r>
              <a:rPr lang="ru-RU" sz="3200" dirty="0" smtClean="0"/>
              <a:t>Типичные ошибки налогоплательщиков, применяющих УСН, </a:t>
            </a:r>
            <a:r>
              <a:rPr lang="ru-RU" sz="3200" dirty="0"/>
              <a:t>при исчислении </a:t>
            </a:r>
            <a:r>
              <a:rPr lang="ru-RU" sz="3200" dirty="0" smtClean="0"/>
              <a:t>налога </a:t>
            </a:r>
            <a:r>
              <a:rPr lang="ru-RU" sz="3200" dirty="0"/>
              <a:t>на добавленную </a:t>
            </a:r>
            <a:r>
              <a:rPr lang="ru-RU" sz="3200" dirty="0" smtClean="0"/>
              <a:t>стоимость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006" y="6660951"/>
            <a:ext cx="7485380" cy="648072"/>
          </a:xfrm>
        </p:spPr>
        <p:txBody>
          <a:bodyPr>
            <a:normAutofit/>
          </a:bodyPr>
          <a:lstStyle/>
          <a:p>
            <a:r>
              <a:rPr lang="ru-RU" sz="2400" b="1" smtClean="0"/>
              <a:t> 2025 </a:t>
            </a:r>
            <a:r>
              <a:rPr lang="ru-RU" sz="2400" b="1" dirty="0" smtClean="0"/>
              <a:t>год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38388" y="2700511"/>
            <a:ext cx="5544616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 Республике Хакасия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023" y="446161"/>
            <a:ext cx="9196706" cy="2222980"/>
          </a:xfrm>
        </p:spPr>
        <p:txBody>
          <a:bodyPr/>
          <a:lstStyle/>
          <a:p>
            <a:pPr algn="ctr"/>
            <a:r>
              <a:rPr lang="ru-RU" dirty="0" smtClean="0"/>
              <a:t>   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4CC72F-CCD3-496E-9960-2ACE0AAD80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36238" y="2589749"/>
            <a:ext cx="9196706" cy="317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 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574255"/>
              </p:ext>
            </p:extLst>
          </p:nvPr>
        </p:nvGraphicFramePr>
        <p:xfrm>
          <a:off x="1241495" y="1001906"/>
          <a:ext cx="8589354" cy="5491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47272"/>
                <a:gridCol w="1642082"/>
              </a:tblGrid>
              <a:tr h="964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вида операции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вида операции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</a:tr>
              <a:tr h="13891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Отгрузка (передача) или приобретение товаров (работ, услуг), имущественных прав, включая операции, перечисленные в </a:t>
                      </a:r>
                      <a:r>
                        <a:rPr lang="ru-RU" sz="2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пп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. 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3 п. 1 ст. 146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ст. 162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п. 3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4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5.1 ст. 154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пп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. 1 п. 3 ст. 170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НК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РФ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10"/>
                        </a:rPr>
                        <a:t>01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24616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реализации товаров (работ, услуг), имущественных прав (в том числе в случае изменения стоимости отгруженных товаров (работ, услуг, имущественных прав)) лицам, не являющимся плательщиками НДС, и налогоплательщикам, освобожденным от исполнения обязанностей плательщика НДС, связанных с исчислением и уплатой налога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11"/>
                        </a:rPr>
                        <a:t>26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96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8823" y="252239"/>
            <a:ext cx="9374065" cy="1109606"/>
          </a:xfrm>
        </p:spPr>
        <p:txBody>
          <a:bodyPr>
            <a:normAutofit/>
          </a:bodyPr>
          <a:lstStyle/>
          <a:p>
            <a:pPr algn="ctr">
              <a:lnSpc>
                <a:spcPts val="33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 операции и ИНН контрагента при отражении авансовых платежей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8823" y="1116335"/>
            <a:ext cx="7894627" cy="39696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Налогоплательщик – продавец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5452" y="6661831"/>
            <a:ext cx="724032" cy="6966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DCADFE3-7A53-4F7F-A028-F1C18AD9DB6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385326"/>
              </p:ext>
            </p:extLst>
          </p:nvPr>
        </p:nvGraphicFramePr>
        <p:xfrm>
          <a:off x="763179" y="1476376"/>
          <a:ext cx="8976009" cy="2462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86369"/>
                <a:gridCol w="1289640"/>
              </a:tblGrid>
              <a:tr h="463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вида операции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КВО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</a:tr>
              <a:tr h="8145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Оплата, частичная оплата (полученная или переданная) в счет предстоящих поставок товаров (работ, услуг)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02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117017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Операции по возврату авансовых платежей в случаях, перечисленных в </a:t>
                      </a:r>
                      <a:r>
                        <a:rPr lang="ru-RU" sz="2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абз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. 2 п. 5 ст. 171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НК РФ, а также операции, перечисленные в </a:t>
                      </a: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п. 6 ст. 172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НК РФ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22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722083" y="347169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975723"/>
              </p:ext>
            </p:extLst>
          </p:nvPr>
        </p:nvGraphicFramePr>
        <p:xfrm>
          <a:off x="798823" y="4356696"/>
          <a:ext cx="8940365" cy="25990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43342"/>
                <a:gridCol w="1497023"/>
              </a:tblGrid>
              <a:tr h="4713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вида операции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КВО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</a:tr>
              <a:tr h="11981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Перечисление оплаты, частичной оплаты в счет предстоящих поставок товаров (работ, услуг) в соответствии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</a:t>
                      </a:r>
                      <a:r>
                        <a:rPr lang="ru-RU" sz="2200" b="1" u="sng" baseline="0" dirty="0" smtClean="0">
                          <a:solidFill>
                            <a:srgbClr val="2B6CA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 12 ст. 171 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НК РФ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02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92280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Операции по восстановлению авансовых платежей в соответствии с </a:t>
                      </a:r>
                      <a:r>
                        <a:rPr lang="ru-RU" sz="22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пп</a:t>
                      </a:r>
                      <a:r>
                        <a:rPr lang="ru-RU" sz="2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. 3 п. 3 ст. 170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п. 2 ст. 171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НК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РФ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21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722083" y="347169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 bwMode="auto">
          <a:xfrm>
            <a:off x="798823" y="3924647"/>
            <a:ext cx="9691488" cy="476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marL="0" indent="0" algn="l" defTabSz="912791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107" indent="0" algn="l" defTabSz="91279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16" indent="0" algn="l" defTabSz="91279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24" indent="0" algn="just" defTabSz="912791" rtl="0" fontAlgn="base">
              <a:lnSpc>
                <a:spcPts val="1575"/>
              </a:lnSpc>
              <a:spcBef>
                <a:spcPts val="351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32" indent="0" algn="l" defTabSz="912791" rtl="0" fontAlgn="base">
              <a:lnSpc>
                <a:spcPts val="1575"/>
              </a:lnSpc>
              <a:spcBef>
                <a:spcPts val="351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39" indent="0" algn="l" defTabSz="91421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647" indent="0" algn="l" defTabSz="91421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755" indent="0" algn="l" defTabSz="91421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863" indent="0" algn="l" defTabSz="91421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Налогоплательщик – покупатель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45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9395" y="366769"/>
            <a:ext cx="9410395" cy="1429059"/>
          </a:xfrm>
        </p:spPr>
        <p:txBody>
          <a:bodyPr>
            <a:normAutofit/>
          </a:bodyPr>
          <a:lstStyle/>
          <a:p>
            <a:pPr algn="just"/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.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9735452" y="6661831"/>
            <a:ext cx="724032" cy="6966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12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985443" y="409201"/>
            <a:ext cx="9374065" cy="138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288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КОДЫ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ВИДОВ ОПЕРАЦИЙ И РЕКВИЗИТОВ ПРИ ИМПОРТЕ ТОВАРОВ</a:t>
            </a:r>
            <a:endParaRPr lang="ru-RU" sz="2800" dirty="0"/>
          </a:p>
        </p:txBody>
      </p:sp>
      <p:sp>
        <p:nvSpPr>
          <p:cNvPr id="29" name="Текст 2"/>
          <p:cNvSpPr txBox="1">
            <a:spLocks/>
          </p:cNvSpPr>
          <p:nvPr/>
        </p:nvSpPr>
        <p:spPr bwMode="auto">
          <a:xfrm>
            <a:off x="988866" y="1795827"/>
            <a:ext cx="8868809" cy="5300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marL="318633" indent="0" algn="l" defTabSz="912791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3200" b="1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15851" indent="2783" algn="l" defTabSz="912791" rtl="0" fontAlgn="base">
              <a:spcBef>
                <a:spcPct val="20000"/>
              </a:spcBef>
              <a:spcAft>
                <a:spcPct val="0"/>
              </a:spcAft>
              <a:buFont typeface="Arial" charset="0"/>
              <a:defRPr sz="21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550998" indent="-228192" algn="l" defTabSz="91279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tabLst/>
              <a:defRPr sz="21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15851" algn="just" defTabSz="912791" rtl="0" fontAlgn="base">
              <a:lnSpc>
                <a:spcPts val="1579"/>
              </a:lnSpc>
              <a:spcBef>
                <a:spcPts val="351"/>
              </a:spcBef>
              <a:spcAft>
                <a:spcPct val="0"/>
              </a:spcAft>
              <a:buFont typeface="Arial" charset="0"/>
              <a:defRPr sz="1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257269" algn="l" defTabSz="912791" rtl="0" fontAlgn="base">
              <a:lnSpc>
                <a:spcPts val="1579"/>
              </a:lnSpc>
              <a:spcBef>
                <a:spcPts val="351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514093" indent="-228554" algn="l" defTabSz="9142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0" indent="-228554" algn="l" defTabSz="9142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09" indent="-228554" algn="l" defTabSz="9142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18" indent="-228554" algn="l" defTabSz="9142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25001"/>
              </p:ext>
            </p:extLst>
          </p:nvPr>
        </p:nvGraphicFramePr>
        <p:xfrm>
          <a:off x="988867" y="2034004"/>
          <a:ext cx="8652511" cy="4134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8671"/>
                <a:gridCol w="1243840"/>
              </a:tblGrid>
              <a:tr h="1150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вида операции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вида операции</a:t>
                      </a:r>
                      <a:endParaRPr lang="ru-RU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</a:tr>
              <a:tr h="1590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Ввоз товаров на территорию РФ с территории государства – члена ЕАЭС (в книге  покупок указывается номер и дата заявления о ввозе товаров и уплате косвенных налогов с отметками налоговых органов об уплате НДС)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19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115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Ввоз товаров на территорию РФ из стран, не входящих в ЕАЭС (в книге покупок указывается регистрационный номер таможенной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декларации)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20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23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181" y="2748533"/>
            <a:ext cx="8561139" cy="33147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5452" y="6661831"/>
            <a:ext cx="724032" cy="6966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DCADFE3-7A53-4F7F-A028-F1C18AD9DB6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962039" y="446161"/>
            <a:ext cx="9374065" cy="1678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ts val="288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 ОПЕРАЦИЙ В КНИГЕ ПОКУПОК ПРИ ВЫСТАВЛЕНИИ КОРРЕТИРОВОЧНЫХ СЧЕТОВ-ФАКТУР НА УМЕНЬШЕНИЕ В АДРЕС ПЛАТЕЛЬЩИКОВ И НЕПЛАТЕЛЬЩИКОВ НДС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41506"/>
              </p:ext>
            </p:extLst>
          </p:nvPr>
        </p:nvGraphicFramePr>
        <p:xfrm>
          <a:off x="1026220" y="2052440"/>
          <a:ext cx="8640960" cy="47736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24905"/>
                <a:gridCol w="1716055"/>
              </a:tblGrid>
              <a:tr h="15715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Налогоплательщик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вида операции</a:t>
                      </a:r>
                      <a:endParaRPr lang="ru-RU" sz="2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 anchor="ctr"/>
                </a:tc>
              </a:tr>
              <a:tr h="1194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Организации, индивидуальные предприниматели являющиеся плательщиками НДС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18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8557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Индивидуальный предприниматель, не являющийся плательщиком НДС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16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  <a:tr h="8428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Физические лица, не являющиеся плательщиками НДС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17</a:t>
                      </a:r>
                      <a:endParaRPr lang="ru-RU" sz="2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4531" marR="34531" marT="71412" marB="7141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544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2628503"/>
            <a:ext cx="856113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410596" y="5940871"/>
            <a:ext cx="4248472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0355" y="5940871"/>
            <a:ext cx="705678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sz="2800" b="1" u="sng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okknds.r1900@tax.gov.ru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791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86458" y="2124447"/>
            <a:ext cx="9070159" cy="4777672"/>
          </a:xfrm>
        </p:spPr>
        <p:txBody>
          <a:bodyPr>
            <a:normAutofit fontScale="92500" lnSpcReduction="10000"/>
          </a:bodyPr>
          <a:lstStyle/>
          <a:p>
            <a:pPr marL="36000" indent="457200" algn="just">
              <a:lnSpc>
                <a:spcPct val="120000"/>
              </a:lnSpc>
              <a:spcBef>
                <a:spcPts val="432"/>
              </a:spcBef>
            </a:pP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/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Пункт 1 статьи 146 Кодекса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Объектом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налогообложения признаются следующие операции:</a:t>
            </a:r>
          </a:p>
          <a:p>
            <a:pPr indent="457200" algn="just"/>
            <a:r>
              <a:rPr lang="ru-RU" sz="1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реализация товаров (работ, услуг) на территории Российской Федерации, в том числе реализация предметов залога и передача товаров (результатов выполненных работ, оказание услуг) по соглашению о предоставлении отступного или новации, а также передача имущественных прав.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Передача </a:t>
            </a:r>
            <a:r>
              <a:rPr lang="ru-RU" sz="1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 собственности на товары, результатов выполненных работ, оказание услуг на безвозмездной основе признается реализацией товаров (работ, услуг);</a:t>
            </a:r>
          </a:p>
          <a:p>
            <a:pPr indent="457200" algn="just"/>
            <a:r>
              <a:rPr lang="ru-RU" sz="1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передача на территории Российской Федерации товаров (выполнение работ, оказание услуг) для собственных нужд, расходы на которые не принимаются к вычету (в том числе через амортизационные отчисления) при исчислении налога на прибыль организаций;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выполнение строительно-монтажных работ для собственного потребления;</a:t>
            </a:r>
          </a:p>
          <a:p>
            <a:pPr indent="457200" algn="just"/>
            <a:r>
              <a:rPr lang="ru-RU" sz="1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ввоз товаров на территорию Российской Федерации и иные территории, находящиеся под ее юрисдикцией.</a:t>
            </a:r>
          </a:p>
          <a:p>
            <a:pPr indent="457200" algn="just"/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741037" y="540271"/>
            <a:ext cx="9215985" cy="1584176"/>
            <a:chOff x="-37062" y="-2628029"/>
            <a:chExt cx="9215985" cy="119925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1721" y="-2628029"/>
              <a:ext cx="9137202" cy="11992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4"/>
            <p:cNvSpPr/>
            <p:nvPr/>
          </p:nvSpPr>
          <p:spPr>
            <a:xfrm>
              <a:off x="-37062" y="-2569486"/>
              <a:ext cx="9020116" cy="10821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0" tIns="190500" rIns="190500" bIns="190500" numCol="1" spcCol="1270" anchor="ctr" anchorCtr="0">
              <a:noAutofit/>
            </a:bodyPr>
            <a:lstStyle/>
            <a:p>
              <a:pPr lvl="0" algn="ctr" defTabSz="2222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dirty="0" smtClean="0">
                  <a:latin typeface="+mj-lt"/>
                  <a:cs typeface="Times New Roman" panose="02020603050405020304" pitchFamily="18" charset="0"/>
                </a:rPr>
                <a:t>Объект налогообложения НДС</a:t>
              </a:r>
              <a:endParaRPr lang="ru-RU" sz="3600" kern="1200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939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02136691"/>
              </p:ext>
            </p:extLst>
          </p:nvPr>
        </p:nvGraphicFramePr>
        <p:xfrm>
          <a:off x="962026" y="552451"/>
          <a:ext cx="9137202" cy="121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738188" y="468263"/>
            <a:ext cx="9065195" cy="6627863"/>
          </a:xfrm>
        </p:spPr>
        <p:txBody>
          <a:bodyPr>
            <a:normAutofit/>
          </a:bodyPr>
          <a:lstStyle/>
          <a:p>
            <a:pPr marL="180000" indent="457200" algn="just"/>
            <a:r>
              <a:rPr lang="ru-RU" sz="1800" dirty="0" smtClean="0"/>
              <a:t> </a:t>
            </a:r>
            <a:endParaRPr lang="en-US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420" y="2471956"/>
            <a:ext cx="5153322" cy="4690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741037" y="540271"/>
            <a:ext cx="9215985" cy="1728191"/>
            <a:chOff x="-37062" y="-2628029"/>
            <a:chExt cx="9215985" cy="1308272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1721" y="-2628029"/>
              <a:ext cx="9137202" cy="11992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4"/>
            <p:cNvSpPr/>
            <p:nvPr/>
          </p:nvSpPr>
          <p:spPr>
            <a:xfrm>
              <a:off x="-37062" y="-2569486"/>
              <a:ext cx="9020116" cy="1249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0" tIns="190500" rIns="190500" bIns="190500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latin typeface="+mj-lt"/>
                  <a:cs typeface="Times New Roman" panose="02020603050405020304" pitchFamily="18" charset="0"/>
                </a:rPr>
                <a:t>ФЕДЕРАЛЬНАЯ </a:t>
              </a:r>
              <a:r>
                <a:rPr lang="ru-RU" sz="1600" b="1" dirty="0">
                  <a:latin typeface="+mj-lt"/>
                  <a:cs typeface="Times New Roman" panose="02020603050405020304" pitchFamily="18" charset="0"/>
                </a:rPr>
                <a:t>НАЛОГОВАЯ СЛУЖБА ПРИКАЗ от 5 ноября 2024 г. № ЕД-7-3/989@ ОБ УТВЕРЖДЕНИИ ФОРМЫ НАЛОГОВОЙ ДЕКЛАРАЦИИ ПО НАЛОГУ НА ДОБАВЛЕННУЮ СТОИМОСТЬ, ПОРЯДКА ЕЕ ЗАПОЛНЕНИЯ (ПРЕДСТАВЛЕНИЯ), ФОРМАТА ПРЕДСТАВЛЕНИЯ НАЛОГОВОЙ ДЕКЛАРАЦИИ ПО НАЛОГУ НА ДОБАВЛЕННУЮ СТОИМОСТЬ В ЭЛЕКТРОННОЙ ФОРМЕ, А ТАКЖЕ ФОРМАТОВ ПРЕДСТАВЛЕНИЯ ДОКУМЕНТОВ, ПРИЛАГАЕМЫХ К ТАКОЙ ДЕКЛАРАЦИИ, В ЭЛЕКТРОННОЙ ФОРМЕ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03429147"/>
              </p:ext>
            </p:extLst>
          </p:nvPr>
        </p:nvGraphicFramePr>
        <p:xfrm>
          <a:off x="962026" y="552451"/>
          <a:ext cx="9137202" cy="1355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54212" y="1620391"/>
            <a:ext cx="8705155" cy="5324475"/>
          </a:xfrm>
        </p:spPr>
        <p:txBody>
          <a:bodyPr>
            <a:normAutofit/>
          </a:bodyPr>
          <a:lstStyle/>
          <a:p>
            <a:pPr marL="36000" indent="457200"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412" y="1928916"/>
            <a:ext cx="5328592" cy="5357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16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914400">
              <a:spcBef>
                <a:spcPts val="0"/>
              </a:spcBef>
            </a:pPr>
            <a:r>
              <a:rPr lang="ru-RU" sz="2400" b="0" kern="0" dirty="0">
                <a:solidFill>
                  <a:sysClr val="windowText" lastClr="000000"/>
                </a:solidFill>
                <a:cs typeface="Times New Roman" pitchFamily="18" charset="0"/>
              </a:rPr>
              <a:t/>
            </a:r>
            <a:br>
              <a:rPr lang="ru-RU" sz="2400" b="0" kern="0" dirty="0">
                <a:solidFill>
                  <a:sysClr val="windowText" lastClr="000000"/>
                </a:solidFill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54212" y="396255"/>
            <a:ext cx="9137202" cy="1330875"/>
            <a:chOff x="0" y="25096"/>
            <a:chExt cx="9137202" cy="1330875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25096"/>
              <a:ext cx="9137202" cy="133087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64968" y="90064"/>
              <a:ext cx="9007266" cy="1200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algn="ctr"/>
              <a:r>
                <a:rPr lang="ru-RU" sz="3200" b="1" dirty="0"/>
                <a:t>Освобождение от исполнения обязанностей налогоплательщика</a:t>
              </a:r>
            </a:p>
          </p:txBody>
        </p:sp>
      </p:grpSp>
      <p:sp>
        <p:nvSpPr>
          <p:cNvPr id="18" name="Объект 17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sz="33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налогоплательщики</a:t>
            </a:r>
            <a:r>
              <a:rPr lang="ru-RU" sz="33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организаций и индивидуальных предпринимателей, применяющих систему налогообложения для сельскохозяйственных товаропроизводителей или упрощенную систему налогообложения, если за три предшествующих последовательных календарных </a:t>
            </a:r>
            <a:r>
              <a:rPr lang="ru-RU" sz="33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месяца сумма выручки от </a:t>
            </a:r>
            <a:r>
              <a:rPr lang="ru-RU" sz="33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товаров (работ, услуг) этих организаций или индивидуальных предпринимателей без учета налога не превысила в совокупности два миллиона рублей</a:t>
            </a:r>
            <a:r>
              <a:rPr lang="ru-RU" sz="33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33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3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налогоплательщики, применяющие систему налогообложения для сельскохозяйственных товаропроизводителей, при условии, что указанные лица переходят на уплату единого сельскохозяйственного налога и реализуют право, предусмотренное настоящим абзацем, в одном и том же календарном году либо при условии, что за предшествующий налоговый период по единому сельскохозяйственному налогу сумма дохода, полученного от реализации товаров (работ, услуг) при осуществлении видов предпринимательской деятельности, в отношении которых применяется указанная система налогообложения, без учета налога не превысила в совокупности 60 млн. руб</a:t>
            </a:r>
            <a:r>
              <a:rPr lang="ru-RU" sz="33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</a:p>
          <a:p>
            <a:pPr algn="just"/>
            <a:endParaRPr lang="ru-RU" sz="33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3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налогоплательщики, применяющие упрощенную систему налогообложения, освобождаются от исполнения обязанностей налогоплательщика, связанных с исчислением и уплатой налога.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942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121904"/>
              </p:ext>
            </p:extLst>
          </p:nvPr>
        </p:nvGraphicFramePr>
        <p:xfrm>
          <a:off x="738188" y="396255"/>
          <a:ext cx="9000999" cy="1101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70235" y="1498065"/>
            <a:ext cx="849746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Специальные (пониженные) ставки НДС применяют в следующих случаях: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Ставка 5 % - если сумма доходов за предыдущий год составила от 60 млн. до 250 млн. рублей;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Ставка 7 % - если сумма доходов за предыдущий год составила от 250 млн. до 450 млн. рублей;</a:t>
            </a: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остальных случаях применяются общеустановленные ставки 0%, 10%, 20 %.</a:t>
            </a:r>
          </a:p>
          <a:p>
            <a:pPr indent="450000" algn="just"/>
            <a:endPara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 применении специальных ставок НДС 5 % и 7 % налоговые вычеты не применяются.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6000" indent="457200" algn="just">
              <a:spcBef>
                <a:spcPts val="432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Ставки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НДС 5% и 7% надо применять не менее 12 последовательных кварталов - начиная с периода, за который представлена декларация по НДС с такой ставкой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000" indent="457200" algn="just">
              <a:spcBef>
                <a:spcPts val="432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Досрочное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прекращение применения указанных ставок НДС возможно только, если налогоплательщик УСН утратит право на их применение (если доходы за год превысят 450 млн рублей) или с нового года получит автоматически освобождение от уплаты НДС (если доходы за предыдущий год будут менее 60 млн рублей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000" indent="457200" algn="just">
              <a:spcBef>
                <a:spcPts val="432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Ставки 5% и 7 % не применяются: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ввозе товаров на территорию РФ, в том числе из стран ЕАЭС;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исчислении НДС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налогоплательщиком-покупателем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качестве налогового агента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71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283964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Момент возникновения обязанности по исчислению суммы </a:t>
            </a:r>
            <a:r>
              <a:rPr lang="ru-RU" sz="3600" dirty="0"/>
              <a:t>НДС</a:t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167699"/>
              </p:ext>
            </p:extLst>
          </p:nvPr>
        </p:nvGraphicFramePr>
        <p:xfrm>
          <a:off x="5490716" y="3708623"/>
          <a:ext cx="439248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0" indent="457200"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Согласно ст. 167 НК РФ,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моментом определения налоговой базы по НДС является наиболее ранняя из следующих дат:</a:t>
            </a:r>
          </a:p>
          <a:p>
            <a:pPr marL="3600" indent="457200"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отгрузки (передачи) товаров (работ, услуг);</a:t>
            </a:r>
          </a:p>
          <a:p>
            <a:pPr marL="3600" indent="457200"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оплаты (аванс) в счет предстоящих поставок товаров (работ, услуг).</a:t>
            </a:r>
          </a:p>
          <a:p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42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06794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/>
              <a:t>Применение налоговых вычетов по НДС</a:t>
            </a:r>
            <a:endParaRPr lang="ru-RU" sz="3600" dirty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770872"/>
              </p:ext>
            </p:extLst>
          </p:nvPr>
        </p:nvGraphicFramePr>
        <p:xfrm>
          <a:off x="5490716" y="3708623"/>
          <a:ext cx="439248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620391"/>
            <a:ext cx="8561139" cy="5688632"/>
          </a:xfrm>
        </p:spPr>
        <p:txBody>
          <a:bodyPr>
            <a:normAutofit fontScale="70000" lnSpcReduction="20000"/>
          </a:bodyPr>
          <a:lstStyle/>
          <a:p>
            <a:pPr marL="3600" indent="457200"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>
              <a:spcBef>
                <a:spcPts val="432"/>
              </a:spcBef>
            </a:pPr>
            <a:endParaRPr lang="ru-RU" sz="2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>
              <a:spcBef>
                <a:spcPts val="432"/>
              </a:spcBef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Вычет исчисленного ранее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НДС вправе заявить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налогоплательщики, в том числе применяющие пониженные ставки, в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следующих случаях:</a:t>
            </a:r>
          </a:p>
          <a:p>
            <a:pPr marL="460800" indent="-457200" algn="just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отгрузке в счет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авансов;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0800" indent="-457200" algn="just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возврате авансов и расторжении (изменении условий) договора;</a:t>
            </a:r>
          </a:p>
          <a:p>
            <a:pPr marL="460800" indent="-457200" algn="just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возврате покупателем товаров или отказа от товаров (работ, услуг);</a:t>
            </a:r>
          </a:p>
          <a:p>
            <a:pPr marL="460800" indent="-457200" algn="just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изменении цены отгруженных товаров (работ, услуг) в сторону уменьшения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00" algn="just">
              <a:spcBef>
                <a:spcPts val="432"/>
              </a:spcBef>
            </a:pP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" indent="457200" algn="just">
              <a:lnSpc>
                <a:spcPct val="120000"/>
              </a:lnSpc>
              <a:spcBef>
                <a:spcPts val="432"/>
              </a:spcBef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Вычет предъявленного продавцами НДС, уплаченного налога при ввозе товаров в РФ, при перечислении авансов продавцу за будущие покупки, вправе заявить налогоплательщики, применяющие общеустановленные ставки.</a:t>
            </a:r>
          </a:p>
          <a:p>
            <a:pPr marL="3600" indent="457200" algn="just">
              <a:lnSpc>
                <a:spcPct val="120000"/>
              </a:lnSpc>
              <a:spcBef>
                <a:spcPts val="432"/>
              </a:spcBef>
            </a:pP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на вычет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предъявленного продавцами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НДС у налогоплательщика УСН, применяющего специальные ставки НДС 5% или 7%, или у налогоплательщика УСН, применяющего освобождение от уплаты НДС, отсутствует. В этом случае налог включается в стоимость покупок и учитывается в расходах для УСН по мере учета в расходах стоимости покупок.</a:t>
            </a:r>
          </a:p>
          <a:p>
            <a:pPr marL="3600" indent="457200" algn="just">
              <a:lnSpc>
                <a:spcPct val="120000"/>
              </a:lnSpc>
              <a:spcBef>
                <a:spcPts val="432"/>
              </a:spcBef>
            </a:pPr>
            <a:r>
              <a:rPr lang="ru-RU" sz="2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55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8866" y="763729"/>
            <a:ext cx="8561139" cy="1905412"/>
          </a:xfrm>
        </p:spPr>
        <p:txBody>
          <a:bodyPr>
            <a:normAutofit/>
          </a:bodyPr>
          <a:lstStyle/>
          <a:p>
            <a:pPr algn="ctr"/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3569" y="2827926"/>
            <a:ext cx="8561139" cy="35528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5452" y="6661831"/>
            <a:ext cx="724032" cy="6966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DCADFE3-7A53-4F7F-A028-F1C18AD9DB6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180" y="2669142"/>
            <a:ext cx="8715668" cy="3495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0"/>
              </a:spcBef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заполнении декларации по НДС в части указания кода вида операции следует руководствоваться:</a:t>
            </a:r>
          </a:p>
          <a:p>
            <a:pPr indent="457200" algn="just">
              <a:spcBef>
                <a:spcPts val="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Приказом ФНС РФ от 14.03.2016 N ММВ-7-3/136@, которым утверждены коды видов операций по НДС, необходимых для ведения книг покупок, книг продаж (дополнительных листов к ним) и журнала учета полученных и выставленных счетов-фактур;</a:t>
            </a:r>
          </a:p>
          <a:p>
            <a:pPr indent="457200" algn="just">
              <a:spcBef>
                <a:spcPts val="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Письмом ФНС РФ от 16.01.2018 N СД-4-3/480@ "О порядке применения НДС налоговыми агентами, указанными в пункте 8 статьи 161 НК РФ", в дополнение к которому направлено Письмо ФНС РФ от 19.04.2018 N СД-4-3/7484@.</a:t>
            </a: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962026" y="552452"/>
            <a:ext cx="8868822" cy="186002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lIns="104306" tIns="52153" rIns="104306" bIns="52153" rtlCol="0" anchor="t">
            <a:normAutofit/>
          </a:bodyPr>
          <a:lstStyle>
            <a:lvl1pPr algn="l" defTabSz="1043056" rtl="0" eaLnBrk="1" latinLnBrk="0" hangingPunct="1">
              <a:lnSpc>
                <a:spcPts val="5200"/>
              </a:lnSpc>
              <a:spcBef>
                <a:spcPct val="0"/>
              </a:spcBef>
              <a:buNone/>
              <a:defRPr sz="4600" b="1" i="0" kern="1200" cap="all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000"/>
              </a:lnSpc>
            </a:pPr>
            <a:r>
              <a:rPr lang="ru-RU" sz="3600" dirty="0" smtClean="0"/>
              <a:t>КОД </a:t>
            </a:r>
            <a:r>
              <a:rPr lang="ru-RU" sz="3600" dirty="0"/>
              <a:t>ВИДА ОПЕРАЦИЙ  ПРИ РЕАЛИЗАЦИИ ТОВАРОВ (РАБОТ, УСЛУГ) ПОКУПАТЕЛЯМ-ПЛАТЕЛЬЩИКАМ НДС</a:t>
            </a:r>
          </a:p>
        </p:txBody>
      </p:sp>
    </p:spTree>
    <p:extLst>
      <p:ext uri="{BB962C8B-B14F-4D97-AF65-F5344CB8AC3E}">
        <p14:creationId xmlns:p14="http://schemas.microsoft.com/office/powerpoint/2010/main" val="3825167698"/>
      </p:ext>
    </p:extLst>
  </p:cSld>
  <p:clrMapOvr>
    <a:masterClrMapping/>
  </p:clrMapOvr>
</p:sld>
</file>

<file path=ppt/theme/theme1.xml><?xml version="1.0" encoding="utf-8"?>
<a:theme xmlns:a="http://schemas.openxmlformats.org/drawingml/2006/main" name="Переход с ЕНВД на иные системы налогообложен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Переход с ЕНВД на иные системы налогообложения</Template>
  <TotalTime>4219</TotalTime>
  <Words>1338</Words>
  <Application>Microsoft Office PowerPoint</Application>
  <PresentationFormat>Произвольный</PresentationFormat>
  <Paragraphs>131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Переход с ЕНВД на иные системы налогообложения</vt:lpstr>
      <vt:lpstr>Основные вопросы налогообложения налогом на добавленную стоимость. Типичные ошибки налогоплательщиков, применяющих УСН, при исчислении налога на добавленную стоимость.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 Момент возникновения обязанности по исчислению суммы НДС </vt:lpstr>
      <vt:lpstr>Применение налоговых вычетов по НДС</vt:lpstr>
      <vt:lpstr>Презентация PowerPoint</vt:lpstr>
      <vt:lpstr>     </vt:lpstr>
      <vt:lpstr>коды вида операции и ИНН контрагента при отражении авансовых платежей</vt:lpstr>
      <vt:lpstr>.</vt:lpstr>
      <vt:lpstr>КОДЫ ВИДА ОПЕРАЦИЙ В КНИГЕ ПОКУПОК ПРИ ВЫСТАВЛЕНИИ КОРРЕТИРОВОЧНЫХ СЧЕТОВ-ФАКТУР НА УМЕНЬШЕНИЕ В АДРЕС ПЛАТЕЛЬЩИКОВ И НЕПЛАТЕЛЬЩИКОВ НДС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НАЛОГОВЫХ РЕЖИМОВ</dc:title>
  <dc:creator>Коваленко Снежанна Юрьевна</dc:creator>
  <cp:lastModifiedBy>Королева Татьяна Юрьевна</cp:lastModifiedBy>
  <cp:revision>192</cp:revision>
  <cp:lastPrinted>2025-10-21T06:16:06Z</cp:lastPrinted>
  <dcterms:created xsi:type="dcterms:W3CDTF">2020-11-02T00:40:40Z</dcterms:created>
  <dcterms:modified xsi:type="dcterms:W3CDTF">2025-10-21T09:18:39Z</dcterms:modified>
</cp:coreProperties>
</file>