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82" r:id="rId3"/>
    <p:sldId id="419" r:id="rId4"/>
    <p:sldId id="496" r:id="rId5"/>
    <p:sldId id="498" r:id="rId6"/>
    <p:sldId id="497" r:id="rId7"/>
    <p:sldId id="499" r:id="rId8"/>
    <p:sldId id="500" r:id="rId9"/>
    <p:sldId id="501" r:id="rId10"/>
    <p:sldId id="455" r:id="rId11"/>
    <p:sldId id="462" r:id="rId12"/>
    <p:sldId id="463" r:id="rId13"/>
    <p:sldId id="464" r:id="rId14"/>
    <p:sldId id="458" r:id="rId15"/>
    <p:sldId id="478" r:id="rId16"/>
    <p:sldId id="467" r:id="rId17"/>
    <p:sldId id="469" r:id="rId18"/>
    <p:sldId id="468" r:id="rId19"/>
    <p:sldId id="471" r:id="rId20"/>
    <p:sldId id="502" r:id="rId21"/>
    <p:sldId id="281" r:id="rId22"/>
  </p:sldIdLst>
  <p:sldSz cx="10693400" cy="7561263"/>
  <p:notesSz cx="6858000" cy="9144000"/>
  <p:defaultTextStyle>
    <a:defPPr>
      <a:defRPr lang="ru-RU"/>
    </a:defPPr>
    <a:lvl1pPr algn="l" defTabSz="1042988" rtl="0" eaLnBrk="0" fontAlgn="base" hangingPunct="0">
      <a:spcBef>
        <a:spcPct val="0"/>
      </a:spcBef>
      <a:spcAft>
        <a:spcPct val="0"/>
      </a:spcAft>
      <a:defRPr sz="2100" kern="1200">
        <a:solidFill>
          <a:schemeClr val="tx1"/>
        </a:solidFill>
        <a:latin typeface="Arial" pitchFamily="34" charset="0"/>
        <a:ea typeface="+mn-ea"/>
        <a:cs typeface="Arial" pitchFamily="34" charset="0"/>
      </a:defRPr>
    </a:lvl1pPr>
    <a:lvl2pPr marL="520700" indent="-63500" algn="l" defTabSz="1042988" rtl="0" eaLnBrk="0" fontAlgn="base" hangingPunct="0">
      <a:spcBef>
        <a:spcPct val="0"/>
      </a:spcBef>
      <a:spcAft>
        <a:spcPct val="0"/>
      </a:spcAft>
      <a:defRPr sz="2100" kern="1200">
        <a:solidFill>
          <a:schemeClr val="tx1"/>
        </a:solidFill>
        <a:latin typeface="Arial" pitchFamily="34" charset="0"/>
        <a:ea typeface="+mn-ea"/>
        <a:cs typeface="Arial" pitchFamily="34" charset="0"/>
      </a:defRPr>
    </a:lvl2pPr>
    <a:lvl3pPr marL="1042988" indent="-128588" algn="l" defTabSz="1042988" rtl="0" eaLnBrk="0" fontAlgn="base" hangingPunct="0">
      <a:spcBef>
        <a:spcPct val="0"/>
      </a:spcBef>
      <a:spcAft>
        <a:spcPct val="0"/>
      </a:spcAft>
      <a:defRPr sz="2100" kern="1200">
        <a:solidFill>
          <a:schemeClr val="tx1"/>
        </a:solidFill>
        <a:latin typeface="Arial" pitchFamily="34" charset="0"/>
        <a:ea typeface="+mn-ea"/>
        <a:cs typeface="Arial" pitchFamily="34" charset="0"/>
      </a:defRPr>
    </a:lvl3pPr>
    <a:lvl4pPr marL="1563688" indent="-192088" algn="l" defTabSz="1042988" rtl="0" eaLnBrk="0" fontAlgn="base" hangingPunct="0">
      <a:spcBef>
        <a:spcPct val="0"/>
      </a:spcBef>
      <a:spcAft>
        <a:spcPct val="0"/>
      </a:spcAft>
      <a:defRPr sz="2100" kern="1200">
        <a:solidFill>
          <a:schemeClr val="tx1"/>
        </a:solidFill>
        <a:latin typeface="Arial" pitchFamily="34" charset="0"/>
        <a:ea typeface="+mn-ea"/>
        <a:cs typeface="Arial" pitchFamily="34" charset="0"/>
      </a:defRPr>
    </a:lvl4pPr>
    <a:lvl5pPr marL="2085975" indent="-257175" algn="l" defTabSz="1042988" rtl="0" eaLnBrk="0" fontAlgn="base" hangingPunct="0">
      <a:spcBef>
        <a:spcPct val="0"/>
      </a:spcBef>
      <a:spcAft>
        <a:spcPct val="0"/>
      </a:spcAft>
      <a:defRPr sz="2100" kern="1200">
        <a:solidFill>
          <a:schemeClr val="tx1"/>
        </a:solidFill>
        <a:latin typeface="Arial" pitchFamily="34" charset="0"/>
        <a:ea typeface="+mn-ea"/>
        <a:cs typeface="Arial" pitchFamily="34" charset="0"/>
      </a:defRPr>
    </a:lvl5pPr>
    <a:lvl6pPr marL="2286000" algn="l" defTabSz="914400" rtl="0" eaLnBrk="1" latinLnBrk="0" hangingPunct="1">
      <a:defRPr sz="2100" kern="1200">
        <a:solidFill>
          <a:schemeClr val="tx1"/>
        </a:solidFill>
        <a:latin typeface="Arial" pitchFamily="34" charset="0"/>
        <a:ea typeface="+mn-ea"/>
        <a:cs typeface="Arial" pitchFamily="34" charset="0"/>
      </a:defRPr>
    </a:lvl6pPr>
    <a:lvl7pPr marL="2743200" algn="l" defTabSz="914400" rtl="0" eaLnBrk="1" latinLnBrk="0" hangingPunct="1">
      <a:defRPr sz="2100" kern="1200">
        <a:solidFill>
          <a:schemeClr val="tx1"/>
        </a:solidFill>
        <a:latin typeface="Arial" pitchFamily="34" charset="0"/>
        <a:ea typeface="+mn-ea"/>
        <a:cs typeface="Arial" pitchFamily="34" charset="0"/>
      </a:defRPr>
    </a:lvl7pPr>
    <a:lvl8pPr marL="3200400" algn="l" defTabSz="914400" rtl="0" eaLnBrk="1" latinLnBrk="0" hangingPunct="1">
      <a:defRPr sz="2100" kern="1200">
        <a:solidFill>
          <a:schemeClr val="tx1"/>
        </a:solidFill>
        <a:latin typeface="Arial" pitchFamily="34" charset="0"/>
        <a:ea typeface="+mn-ea"/>
        <a:cs typeface="Arial" pitchFamily="34" charset="0"/>
      </a:defRPr>
    </a:lvl8pPr>
    <a:lvl9pPr marL="3657600" algn="l" defTabSz="914400" rtl="0" eaLnBrk="1" latinLnBrk="0" hangingPunct="1">
      <a:defRPr sz="21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AA9"/>
    <a:srgbClr val="F51938"/>
    <a:srgbClr val="8D8C90"/>
    <a:srgbClr val="50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22" autoAdjust="0"/>
  </p:normalViewPr>
  <p:slideViewPr>
    <p:cSldViewPr>
      <p:cViewPr varScale="1">
        <p:scale>
          <a:sx n="99" d="100"/>
          <a:sy n="99" d="100"/>
        </p:scale>
        <p:origin x="-1380" y="-90"/>
      </p:cViewPr>
      <p:guideLst>
        <p:guide orient="horz" pos="3923"/>
        <p:guide orient="horz" pos="612"/>
        <p:guide orient="horz" pos="204"/>
        <p:guide orient="horz" pos="4558"/>
        <p:guide pos="3867"/>
        <p:guide pos="6634"/>
        <p:guide pos="2143"/>
        <p:guide pos="5273"/>
        <p:guide pos="6226"/>
        <p:guide pos="5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43056"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43056" eaLnBrk="1" fontAlgn="auto" hangingPunct="1">
              <a:spcBef>
                <a:spcPts val="0"/>
              </a:spcBef>
              <a:spcAft>
                <a:spcPts val="0"/>
              </a:spcAft>
              <a:defRPr sz="1200">
                <a:latin typeface="+mn-lt"/>
                <a:cs typeface="+mn-cs"/>
              </a:defRPr>
            </a:lvl1pPr>
          </a:lstStyle>
          <a:p>
            <a:pPr>
              <a:defRPr/>
            </a:pPr>
            <a:fld id="{60A58B9F-D879-4078-80AC-6037C165D65A}" type="datetimeFigureOut">
              <a:rPr lang="ru-RU"/>
              <a:pPr>
                <a:defRPr/>
              </a:pPr>
              <a:t>27.02.2025</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43056"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219189A2-EE98-4B18-A787-D40D689776E5}" type="slidenum">
              <a:rPr lang="ru-RU" altLang="ru-RU"/>
              <a:pPr>
                <a:defRPr/>
              </a:pPr>
              <a:t>‹#›</a:t>
            </a:fld>
            <a:endParaRPr lang="ru-RU" altLang="ru-RU"/>
          </a:p>
        </p:txBody>
      </p:sp>
    </p:spTree>
    <p:extLst>
      <p:ext uri="{BB962C8B-B14F-4D97-AF65-F5344CB8AC3E}">
        <p14:creationId xmlns:p14="http://schemas.microsoft.com/office/powerpoint/2010/main" val="336940611"/>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mn-ea"/>
        <a:cs typeface="+mn-cs"/>
      </a:defRPr>
    </a:lvl1pPr>
    <a:lvl2pPr marL="520700" algn="l" defTabSz="1042988" rtl="0" eaLnBrk="0" fontAlgn="base" hangingPunct="0">
      <a:spcBef>
        <a:spcPct val="30000"/>
      </a:spcBef>
      <a:spcAft>
        <a:spcPct val="0"/>
      </a:spcAft>
      <a:defRPr sz="1400" kern="1200">
        <a:solidFill>
          <a:schemeClr val="tx1"/>
        </a:solidFill>
        <a:latin typeface="+mn-lt"/>
        <a:ea typeface="+mn-ea"/>
        <a:cs typeface="+mn-cs"/>
      </a:defRPr>
    </a:lvl2pPr>
    <a:lvl3pPr marL="1042988" algn="l" defTabSz="1042988" rtl="0" eaLnBrk="0" fontAlgn="base" hangingPunct="0">
      <a:spcBef>
        <a:spcPct val="30000"/>
      </a:spcBef>
      <a:spcAft>
        <a:spcPct val="0"/>
      </a:spcAft>
      <a:defRPr sz="1400" kern="1200">
        <a:solidFill>
          <a:schemeClr val="tx1"/>
        </a:solidFill>
        <a:latin typeface="+mn-lt"/>
        <a:ea typeface="+mn-ea"/>
        <a:cs typeface="+mn-cs"/>
      </a:defRPr>
    </a:lvl3pPr>
    <a:lvl4pPr marL="1563688" algn="l" defTabSz="1042988" rtl="0" eaLnBrk="0" fontAlgn="base" hangingPunct="0">
      <a:spcBef>
        <a:spcPct val="30000"/>
      </a:spcBef>
      <a:spcAft>
        <a:spcPct val="0"/>
      </a:spcAft>
      <a:defRPr sz="1400" kern="1200">
        <a:solidFill>
          <a:schemeClr val="tx1"/>
        </a:solidFill>
        <a:latin typeface="+mn-lt"/>
        <a:ea typeface="+mn-ea"/>
        <a:cs typeface="+mn-cs"/>
      </a:defRPr>
    </a:lvl4pPr>
    <a:lvl5pPr marL="2085975" algn="l" defTabSz="1042988" rtl="0" eaLnBrk="0" fontAlgn="base" hangingPunct="0">
      <a:spcBef>
        <a:spcPct val="30000"/>
      </a:spcBef>
      <a:spcAft>
        <a:spcPct val="0"/>
      </a:spcAft>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10691812"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802005" y="3708623"/>
            <a:ext cx="9089390" cy="1620771"/>
          </a:xfrm>
        </p:spPr>
        <p:txBody>
          <a:bodyPr>
            <a:normAutofit/>
          </a:bodyPr>
          <a:lstStyle>
            <a:lvl1pPr>
              <a:defRPr sz="5700" b="1">
                <a:solidFill>
                  <a:schemeClr val="bg1"/>
                </a:solidFill>
                <a:latin typeface="+mj-lt"/>
              </a:defRPr>
            </a:lvl1p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604010" y="5364807"/>
            <a:ext cx="7485380" cy="1932323"/>
          </a:xfrm>
        </p:spPr>
        <p:txBody>
          <a:bodyPr>
            <a:normAutofit/>
          </a:bodyPr>
          <a:lstStyle>
            <a:lvl1pPr marL="0" indent="0" algn="ctr">
              <a:buNone/>
              <a:defRPr sz="3200" b="0">
                <a:solidFill>
                  <a:schemeClr val="bg1"/>
                </a:solidFill>
                <a:latin typeface="+mj-lt"/>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Образец подзаголовка</a:t>
            </a:r>
            <a:endParaRPr lang="ru-RU" dirty="0"/>
          </a:p>
        </p:txBody>
      </p:sp>
    </p:spTree>
    <p:extLst>
      <p:ext uri="{BB962C8B-B14F-4D97-AF65-F5344CB8AC3E}">
        <p14:creationId xmlns:p14="http://schemas.microsoft.com/office/powerpoint/2010/main" val="113088518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EBB48A-E47A-4320-B146-3771596647DE}" type="slidenum">
              <a:rPr lang="ru-RU" altLang="ru-RU"/>
              <a:pPr>
                <a:defRPr/>
              </a:pPr>
              <a:t>‹#›</a:t>
            </a:fld>
            <a:endParaRPr lang="ru-RU" altLang="ru-RU"/>
          </a:p>
        </p:txBody>
      </p:sp>
    </p:spTree>
    <p:extLst>
      <p:ext uri="{BB962C8B-B14F-4D97-AF65-F5344CB8AC3E}">
        <p14:creationId xmlns:p14="http://schemas.microsoft.com/office/powerpoint/2010/main" val="282862178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2" y="334306"/>
            <a:ext cx="2812588" cy="711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5639" y="334306"/>
            <a:ext cx="8263250" cy="7113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C0938C-A55A-4AB5-A140-AC128F6863C3}" type="slidenum">
              <a:rPr lang="ru-RU" altLang="ru-RU"/>
              <a:pPr>
                <a:defRPr/>
              </a:pPr>
              <a:t>‹#›</a:t>
            </a:fld>
            <a:endParaRPr lang="ru-RU" altLang="ru-RU"/>
          </a:p>
        </p:txBody>
      </p:sp>
    </p:spTree>
    <p:extLst>
      <p:ext uri="{BB962C8B-B14F-4D97-AF65-F5344CB8AC3E}">
        <p14:creationId xmlns:p14="http://schemas.microsoft.com/office/powerpoint/2010/main" val="25903713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10691812"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6931025" y="5653088"/>
            <a:ext cx="10795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atin typeface="Calibri" pitchFamily="34" charset="0"/>
            </a:endParaRPr>
          </a:p>
        </p:txBody>
      </p:sp>
      <p:sp>
        <p:nvSpPr>
          <p:cNvPr id="3" name="Содержимое 2"/>
          <p:cNvSpPr>
            <a:spLocks noGrp="1"/>
          </p:cNvSpPr>
          <p:nvPr>
            <p:ph idx="1"/>
          </p:nvPr>
        </p:nvSpPr>
        <p:spPr>
          <a:xfrm>
            <a:off x="962025" y="1771650"/>
            <a:ext cx="8561139" cy="5324475"/>
          </a:xfrm>
        </p:spPr>
        <p:txBody>
          <a:bodyPr/>
          <a:lstStyle>
            <a:lvl1pPr marL="363538" indent="0">
              <a:buFontTx/>
              <a:buNone/>
              <a:defRPr b="1">
                <a:latin typeface="+mj-lt"/>
              </a:defRPr>
            </a:lvl1pPr>
            <a:lvl2pPr marL="360363" indent="3175">
              <a:defRPr>
                <a:latin typeface="+mj-lt"/>
              </a:defRPr>
            </a:lvl2pPr>
            <a:lvl3pPr marL="628650" indent="-260350">
              <a:tabLst/>
              <a:defRPr>
                <a:latin typeface="+mj-lt"/>
              </a:defRPr>
            </a:lvl3pPr>
            <a:lvl4pPr marL="0" indent="360363">
              <a:lnSpc>
                <a:spcPts val="1800"/>
              </a:lnSpc>
              <a:spcBef>
                <a:spcPts val="400"/>
              </a:spcBef>
              <a:defRPr>
                <a:latin typeface="+mj-lt"/>
              </a:defRPr>
            </a:lvl4pPr>
            <a:lvl5pPr>
              <a:lnSpc>
                <a:spcPts val="1800"/>
              </a:lnSpc>
              <a:spcBef>
                <a:spcPts val="400"/>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962026" y="552451"/>
            <a:ext cx="8580438" cy="1219199"/>
          </a:xfrm>
        </p:spPr>
        <p:txBody>
          <a:bodyPr/>
          <a:lstStyle>
            <a:lvl1pPr marL="0" marR="0" indent="0" defTabSz="1043056" rtl="0" eaLnBrk="1" fontAlgn="auto" latinLnBrk="0" hangingPunct="1">
              <a:lnSpc>
                <a:spcPct val="100000"/>
              </a:lnSpc>
              <a:spcBef>
                <a:spcPct val="0"/>
              </a:spcBef>
              <a:spcAft>
                <a:spcPts val="0"/>
              </a:spcAft>
              <a:tabLst/>
              <a:defRPr sz="5400"/>
            </a:lvl1pPr>
          </a:lstStyle>
          <a:p>
            <a:pPr lvl="0"/>
            <a:r>
              <a:rPr lang="en-US" noProof="0" dirty="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a:lvl1pPr>
          </a:lstStyle>
          <a:p>
            <a:pPr>
              <a:defRPr/>
            </a:pPr>
            <a:fld id="{EFFC8DAB-97DC-4856-B90D-DDC07738F9BE}" type="slidenum">
              <a:rPr lang="ru-RU" altLang="ru-RU"/>
              <a:pPr>
                <a:defRPr/>
              </a:pPr>
              <a:t>‹#›</a:t>
            </a:fld>
            <a:endParaRPr lang="ru-RU" altLang="ru-RU"/>
          </a:p>
        </p:txBody>
      </p:sp>
    </p:spTree>
    <p:extLst>
      <p:ext uri="{BB962C8B-B14F-4D97-AF65-F5344CB8AC3E}">
        <p14:creationId xmlns:p14="http://schemas.microsoft.com/office/powerpoint/2010/main" val="208895540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918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962025" y="1771650"/>
            <a:ext cx="8561139" cy="5324475"/>
          </a:xfrm>
        </p:spPr>
        <p:txBody>
          <a:bodyPr/>
          <a:lstStyle>
            <a:lvl1pPr marL="363538" indent="0">
              <a:buFontTx/>
              <a:buNone/>
              <a:defRPr b="1">
                <a:latin typeface="+mj-lt"/>
              </a:defRPr>
            </a:lvl1pPr>
            <a:lvl2pPr marL="363538" indent="0">
              <a:defRPr>
                <a:latin typeface="+mj-lt"/>
              </a:defRPr>
            </a:lvl2pPr>
            <a:lvl3pPr marL="628650" indent="-260350">
              <a:defRPr>
                <a:latin typeface="+mj-lt"/>
              </a:defRPr>
            </a:lvl3pPr>
            <a:lvl4pPr marL="0" indent="360363">
              <a:defRPr>
                <a:latin typeface="+mj-lt"/>
              </a:defRPr>
            </a:lvl4pPr>
            <a:lvl5pPr marL="1435100"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961196" y="552451"/>
            <a:ext cx="8581267" cy="1219199"/>
          </a:xfrm>
        </p:spPr>
        <p:txBody>
          <a:bodyPr/>
          <a:lstStyle>
            <a:lvl1pPr marL="0" marR="0" indent="0" defTabSz="1043056" rtl="0" eaLnBrk="1" fontAlgn="auto" latinLnBrk="0" hangingPunct="1">
              <a:lnSpc>
                <a:spcPct val="100000"/>
              </a:lnSpc>
              <a:spcBef>
                <a:spcPct val="0"/>
              </a:spcBef>
              <a:spcAft>
                <a:spcPts val="0"/>
              </a:spcAft>
              <a:tabLst/>
              <a:defRPr sz="5400"/>
            </a:lvl1pPr>
          </a:lstStyle>
          <a:p>
            <a:pPr lvl="0"/>
            <a:r>
              <a:rPr lang="en-US" noProof="0" dirty="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a:lvl1pPr>
          </a:lstStyle>
          <a:p>
            <a:pPr>
              <a:defRPr/>
            </a:pPr>
            <a:fld id="{F2FB04AC-CE8C-49D7-9499-34714E751AEB}" type="slidenum">
              <a:rPr lang="ru-RU" altLang="ru-RU"/>
              <a:pPr>
                <a:defRPr/>
              </a:pPr>
              <a:t>‹#›</a:t>
            </a:fld>
            <a:endParaRPr lang="ru-RU" altLang="ru-RU"/>
          </a:p>
        </p:txBody>
      </p:sp>
    </p:spTree>
    <p:extLst>
      <p:ext uri="{BB962C8B-B14F-4D97-AF65-F5344CB8AC3E}">
        <p14:creationId xmlns:p14="http://schemas.microsoft.com/office/powerpoint/2010/main" val="55720662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588"/>
            <a:ext cx="10691812"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962026" y="552451"/>
            <a:ext cx="8580438" cy="1219200"/>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962026" y="1771650"/>
            <a:ext cx="4234282"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279958" y="1771650"/>
            <a:ext cx="4262505"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E7485086-0DC8-40EC-AD53-965DA0B2545A}" type="slidenum">
              <a:rPr lang="ru-RU" altLang="ru-RU"/>
              <a:pPr>
                <a:defRPr/>
              </a:pPr>
              <a:t>‹#›</a:t>
            </a:fld>
            <a:endParaRPr lang="ru-RU" altLang="ru-RU"/>
          </a:p>
        </p:txBody>
      </p:sp>
    </p:spTree>
    <p:extLst>
      <p:ext uri="{BB962C8B-B14F-4D97-AF65-F5344CB8AC3E}">
        <p14:creationId xmlns:p14="http://schemas.microsoft.com/office/powerpoint/2010/main" val="79357912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4" y="552450"/>
            <a:ext cx="9196705"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62025" y="1771650"/>
            <a:ext cx="4297420" cy="62625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962025" y="2397901"/>
            <a:ext cx="4297420" cy="469822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346701" y="1771650"/>
            <a:ext cx="4195762" cy="62625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346701" y="2412479"/>
            <a:ext cx="4195762" cy="4683646"/>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0EE429A-28B3-4999-A45F-1C88CAA7CCB3}" type="slidenum">
              <a:rPr lang="ru-RU" altLang="ru-RU"/>
              <a:pPr>
                <a:defRPr/>
              </a:pPr>
              <a:t>‹#›</a:t>
            </a:fld>
            <a:endParaRPr lang="ru-RU" altLang="ru-RU"/>
          </a:p>
        </p:txBody>
      </p:sp>
    </p:spTree>
    <p:extLst>
      <p:ext uri="{BB962C8B-B14F-4D97-AF65-F5344CB8AC3E}">
        <p14:creationId xmlns:p14="http://schemas.microsoft.com/office/powerpoint/2010/main" val="3613463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588"/>
            <a:ext cx="10691812"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962025" y="552451"/>
            <a:ext cx="9196705" cy="1219200"/>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pPr>
              <a:defRPr/>
            </a:pPr>
            <a:fld id="{9E9CEE85-653F-4D69-A695-AC3866D0F77D}" type="slidenum">
              <a:rPr lang="ru-RU" altLang="ru-RU"/>
              <a:pPr>
                <a:defRPr/>
              </a:pPr>
              <a:t>‹#›</a:t>
            </a:fld>
            <a:endParaRPr lang="ru-RU" altLang="ru-RU"/>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08495493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9578975" y="6475413"/>
            <a:ext cx="663575" cy="719137"/>
          </a:xfrm>
        </p:spPr>
        <p:txBody>
          <a:bodyPr/>
          <a:lstStyle>
            <a:lvl1pPr>
              <a:defRPr/>
            </a:lvl1pPr>
          </a:lstStyle>
          <a:p>
            <a:pPr>
              <a:defRPr/>
            </a:pPr>
            <a:fld id="{7275E92A-558F-4658-B7B3-9E54A1CF660E}" type="slidenum">
              <a:rPr lang="ru-RU" altLang="ru-RU"/>
              <a:pPr>
                <a:defRPr/>
              </a:pPr>
              <a:t>‹#›</a:t>
            </a:fld>
            <a:endParaRPr lang="ru-RU" altLang="ru-RU"/>
          </a:p>
        </p:txBody>
      </p:sp>
    </p:spTree>
    <p:extLst>
      <p:ext uri="{BB962C8B-B14F-4D97-AF65-F5344CB8AC3E}">
        <p14:creationId xmlns:p14="http://schemas.microsoft.com/office/powerpoint/2010/main" val="383499497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E1059B-321F-4D2C-B8C0-0E95279AF636}" type="slidenum">
              <a:rPr lang="ru-RU" altLang="ru-RU"/>
              <a:pPr>
                <a:defRPr/>
              </a:pPr>
              <a:t>‹#›</a:t>
            </a:fld>
            <a:endParaRPr lang="ru-RU" altLang="ru-RU"/>
          </a:p>
        </p:txBody>
      </p:sp>
    </p:spTree>
    <p:extLst>
      <p:ext uri="{BB962C8B-B14F-4D97-AF65-F5344CB8AC3E}">
        <p14:creationId xmlns:p14="http://schemas.microsoft.com/office/powerpoint/2010/main" val="380774615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20A30B-B8C3-40E8-8B39-9E7F409C9584}" type="slidenum">
              <a:rPr lang="ru-RU" altLang="ru-RU"/>
              <a:pPr>
                <a:defRPr/>
              </a:pPr>
              <a:t>‹#›</a:t>
            </a:fld>
            <a:endParaRPr lang="ru-RU" altLang="ru-RU"/>
          </a:p>
        </p:txBody>
      </p:sp>
    </p:spTree>
    <p:extLst>
      <p:ext uri="{BB962C8B-B14F-4D97-AF65-F5344CB8AC3E}">
        <p14:creationId xmlns:p14="http://schemas.microsoft.com/office/powerpoint/2010/main" val="66162034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954088" y="539750"/>
            <a:ext cx="85883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954088" y="1763713"/>
            <a:ext cx="858837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eaLnBrk="1" fontAlgn="auto" hangingPunct="1">
              <a:spcBef>
                <a:spcPts val="0"/>
              </a:spcBef>
              <a:spcAft>
                <a:spcPts val="0"/>
              </a:spcAft>
              <a:defRPr sz="1400">
                <a:solidFill>
                  <a:schemeClr val="tx1">
                    <a:tint val="75000"/>
                  </a:schemeClr>
                </a:solidFill>
                <a:latin typeface="+mn-lt"/>
                <a:cs typeface="+mn-cs"/>
              </a:defRPr>
            </a:lvl1pPr>
          </a:lstStyle>
          <a:p>
            <a:pPr>
              <a:defRPr/>
            </a:pPr>
            <a:endParaRPr lang="ru-RU"/>
          </a:p>
        </p:txBody>
      </p:sp>
      <p:sp>
        <p:nvSpPr>
          <p:cNvPr id="5" name="Нижний колонтитул 4"/>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eaLnBrk="1" fontAlgn="auto" hangingPunct="1">
              <a:spcBef>
                <a:spcPts val="0"/>
              </a:spcBef>
              <a:spcAft>
                <a:spcPts val="0"/>
              </a:spcAft>
              <a:defRPr sz="14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9734550" y="6661150"/>
            <a:ext cx="725488" cy="696913"/>
          </a:xfrm>
          <a:prstGeom prst="rect">
            <a:avLst/>
          </a:prstGeom>
        </p:spPr>
        <p:txBody>
          <a:bodyPr vert="horz" wrap="square" lIns="104306" tIns="52153" rIns="104306" bIns="52153" numCol="1" anchor="ctr" anchorCtr="0" compatLnSpc="1">
            <a:prstTxWarp prst="textNoShape">
              <a:avLst/>
            </a:prstTxWarp>
            <a:normAutofit/>
          </a:bodyPr>
          <a:lstStyle>
            <a:lvl1pPr algn="ctr" eaLnBrk="1" hangingPunct="1">
              <a:lnSpc>
                <a:spcPts val="2400"/>
              </a:lnSpc>
              <a:defRPr sz="2700">
                <a:solidFill>
                  <a:schemeClr val="bg1"/>
                </a:solidFill>
                <a:latin typeface="Calibri" pitchFamily="34" charset="0"/>
              </a:defRPr>
            </a:lvl1pPr>
          </a:lstStyle>
          <a:p>
            <a:pPr>
              <a:defRPr/>
            </a:pPr>
            <a:fld id="{F8898C5C-B997-4F6A-BF6C-8A325337292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ransition spd="slow">
    <p:fade/>
  </p:transition>
  <p:hf hdr="0" ftr="0" dt="0"/>
  <p:txStyles>
    <p:titleStyle>
      <a:lvl1pPr algn="l" defTabSz="1042988" rtl="0" eaLnBrk="0" fontAlgn="base" hangingPunct="0">
        <a:lnSpc>
          <a:spcPts val="5200"/>
        </a:lnSpc>
        <a:spcBef>
          <a:spcPct val="0"/>
        </a:spcBef>
        <a:spcAft>
          <a:spcPct val="0"/>
        </a:spcAft>
        <a:defRPr sz="4200" b="1" kern="1200">
          <a:solidFill>
            <a:srgbClr val="005AA9"/>
          </a:solidFill>
          <a:latin typeface="+mj-lt"/>
          <a:ea typeface="+mj-ea"/>
          <a:cs typeface="+mj-cs"/>
        </a:defRPr>
      </a:lvl1pPr>
      <a:lvl2pPr algn="l" defTabSz="1042988" rtl="0" eaLnBrk="0" fontAlgn="base" hangingPunct="0">
        <a:lnSpc>
          <a:spcPts val="5200"/>
        </a:lnSpc>
        <a:spcBef>
          <a:spcPct val="0"/>
        </a:spcBef>
        <a:spcAft>
          <a:spcPct val="0"/>
        </a:spcAft>
        <a:defRPr sz="4200" b="1">
          <a:solidFill>
            <a:srgbClr val="005AA9"/>
          </a:solidFill>
          <a:latin typeface="Calibri" pitchFamily="34" charset="0"/>
        </a:defRPr>
      </a:lvl2pPr>
      <a:lvl3pPr algn="l" defTabSz="1042988" rtl="0" eaLnBrk="0" fontAlgn="base" hangingPunct="0">
        <a:lnSpc>
          <a:spcPts val="5200"/>
        </a:lnSpc>
        <a:spcBef>
          <a:spcPct val="0"/>
        </a:spcBef>
        <a:spcAft>
          <a:spcPct val="0"/>
        </a:spcAft>
        <a:defRPr sz="4200" b="1">
          <a:solidFill>
            <a:srgbClr val="005AA9"/>
          </a:solidFill>
          <a:latin typeface="Calibri" pitchFamily="34" charset="0"/>
        </a:defRPr>
      </a:lvl3pPr>
      <a:lvl4pPr algn="l" defTabSz="1042988" rtl="0" eaLnBrk="0" fontAlgn="base" hangingPunct="0">
        <a:lnSpc>
          <a:spcPts val="5200"/>
        </a:lnSpc>
        <a:spcBef>
          <a:spcPct val="0"/>
        </a:spcBef>
        <a:spcAft>
          <a:spcPct val="0"/>
        </a:spcAft>
        <a:defRPr sz="4200" b="1">
          <a:solidFill>
            <a:srgbClr val="005AA9"/>
          </a:solidFill>
          <a:latin typeface="Calibri" pitchFamily="34" charset="0"/>
        </a:defRPr>
      </a:lvl4pPr>
      <a:lvl5pPr algn="l" defTabSz="1042988" rtl="0" eaLnBrk="0" fontAlgn="base" hangingPunct="0">
        <a:lnSpc>
          <a:spcPts val="5200"/>
        </a:lnSpc>
        <a:spcBef>
          <a:spcPct val="0"/>
        </a:spcBef>
        <a:spcAft>
          <a:spcPct val="0"/>
        </a:spcAft>
        <a:defRPr sz="4200" b="1">
          <a:solidFill>
            <a:srgbClr val="005AA9"/>
          </a:solidFill>
          <a:latin typeface="Calibri" pitchFamily="34" charset="0"/>
        </a:defRPr>
      </a:lvl5pPr>
      <a:lvl6pPr marL="457200" algn="l" defTabSz="1042988" rtl="0" fontAlgn="base">
        <a:lnSpc>
          <a:spcPts val="5200"/>
        </a:lnSpc>
        <a:spcBef>
          <a:spcPct val="0"/>
        </a:spcBef>
        <a:spcAft>
          <a:spcPct val="0"/>
        </a:spcAft>
        <a:defRPr sz="4200" b="1">
          <a:solidFill>
            <a:srgbClr val="005AA9"/>
          </a:solidFill>
          <a:latin typeface="Calibri" pitchFamily="34" charset="0"/>
        </a:defRPr>
      </a:lvl6pPr>
      <a:lvl7pPr marL="914400" algn="l" defTabSz="1042988" rtl="0" fontAlgn="base">
        <a:lnSpc>
          <a:spcPts val="5200"/>
        </a:lnSpc>
        <a:spcBef>
          <a:spcPct val="0"/>
        </a:spcBef>
        <a:spcAft>
          <a:spcPct val="0"/>
        </a:spcAft>
        <a:defRPr sz="4200" b="1">
          <a:solidFill>
            <a:srgbClr val="005AA9"/>
          </a:solidFill>
          <a:latin typeface="Calibri" pitchFamily="34" charset="0"/>
        </a:defRPr>
      </a:lvl7pPr>
      <a:lvl8pPr marL="1371600" algn="l" defTabSz="1042988" rtl="0" fontAlgn="base">
        <a:lnSpc>
          <a:spcPts val="5200"/>
        </a:lnSpc>
        <a:spcBef>
          <a:spcPct val="0"/>
        </a:spcBef>
        <a:spcAft>
          <a:spcPct val="0"/>
        </a:spcAft>
        <a:defRPr sz="4200" b="1">
          <a:solidFill>
            <a:srgbClr val="005AA9"/>
          </a:solidFill>
          <a:latin typeface="Calibri" pitchFamily="34" charset="0"/>
        </a:defRPr>
      </a:lvl8pPr>
      <a:lvl9pPr marL="1828800" algn="l" defTabSz="1042988" rtl="0" fontAlgn="base">
        <a:lnSpc>
          <a:spcPts val="5200"/>
        </a:lnSpc>
        <a:spcBef>
          <a:spcPct val="0"/>
        </a:spcBef>
        <a:spcAft>
          <a:spcPct val="0"/>
        </a:spcAft>
        <a:defRPr sz="4200" b="1">
          <a:solidFill>
            <a:srgbClr val="005AA9"/>
          </a:solidFill>
          <a:latin typeface="Calibri" pitchFamily="34" charset="0"/>
        </a:defRPr>
      </a:lvl9pPr>
    </p:titleStyle>
    <p:bodyStyle>
      <a:lvl1pPr marL="363538" indent="-363538" algn="l" defTabSz="1042988" rtl="0" eaLnBrk="0" fontAlgn="base" hangingPunct="0">
        <a:spcBef>
          <a:spcPct val="20000"/>
        </a:spcBef>
        <a:spcAft>
          <a:spcPct val="0"/>
        </a:spcAft>
        <a:buFont typeface="Calibri" pitchFamily="34" charset="0"/>
        <a:buChar char="•"/>
        <a:defRPr sz="3600" kern="1200">
          <a:solidFill>
            <a:srgbClr val="005AA9"/>
          </a:solidFill>
          <a:latin typeface="+mj-lt"/>
          <a:ea typeface="+mn-ea"/>
          <a:cs typeface="+mn-cs"/>
        </a:defRPr>
      </a:lvl1pPr>
      <a:lvl2pPr marL="363538" indent="93663" algn="l" defTabSz="1042988" rtl="0" eaLnBrk="0" fontAlgn="base" hangingPunct="0">
        <a:spcBef>
          <a:spcPct val="20000"/>
        </a:spcBef>
        <a:spcAft>
          <a:spcPct val="0"/>
        </a:spcAft>
        <a:buFont typeface="Arial" pitchFamily="34" charset="0"/>
        <a:buChar char="–"/>
        <a:defRPr sz="2400" kern="1200">
          <a:solidFill>
            <a:srgbClr val="504F53"/>
          </a:solidFill>
          <a:latin typeface="+mj-lt"/>
          <a:ea typeface="+mn-ea"/>
          <a:cs typeface="+mn-cs"/>
        </a:defRPr>
      </a:lvl2pPr>
      <a:lvl3pPr marL="712788" indent="-260350" algn="l" defTabSz="1042988" rtl="0" eaLnBrk="0" fontAlgn="base" hangingPunct="0">
        <a:spcBef>
          <a:spcPct val="20000"/>
        </a:spcBef>
        <a:spcAft>
          <a:spcPct val="0"/>
        </a:spcAft>
        <a:buFont typeface="Arial" pitchFamily="34" charset="0"/>
        <a:buChar char="•"/>
        <a:defRPr sz="2400" kern="1200">
          <a:solidFill>
            <a:srgbClr val="504F53"/>
          </a:solidFill>
          <a:latin typeface="+mj-lt"/>
          <a:ea typeface="+mn-ea"/>
          <a:cs typeface="+mn-cs"/>
        </a:defRPr>
      </a:lvl3pPr>
      <a:lvl4pPr marL="1600200" indent="-1239838" algn="just" defTabSz="1042988" rtl="0" eaLnBrk="0" fontAlgn="base" hangingPunct="0">
        <a:lnSpc>
          <a:spcPts val="1800"/>
        </a:lnSpc>
        <a:spcBef>
          <a:spcPts val="400"/>
        </a:spcBef>
        <a:spcAft>
          <a:spcPct val="0"/>
        </a:spcAft>
        <a:buFont typeface="Arial" pitchFamily="34" charset="0"/>
        <a:buChar char="–"/>
        <a:defRPr sz="1600" kern="1200">
          <a:solidFill>
            <a:srgbClr val="504F53"/>
          </a:solidFill>
          <a:latin typeface="+mj-lt"/>
          <a:ea typeface="+mn-ea"/>
          <a:cs typeface="+mn-cs"/>
        </a:defRPr>
      </a:lvl4pPr>
      <a:lvl5pPr marL="1435100" indent="393700" algn="l" defTabSz="1042988" rtl="0" eaLnBrk="0" fontAlgn="base" hangingPunct="0">
        <a:lnSpc>
          <a:spcPts val="1800"/>
        </a:lnSpc>
        <a:spcBef>
          <a:spcPts val="400"/>
        </a:spcBef>
        <a:spcAft>
          <a:spcPct val="0"/>
        </a:spcAft>
        <a:buFont typeface="Arial" pitchFamily="34" charset="0"/>
        <a:buChar char="»"/>
        <a:defRPr sz="1400" kern="1200">
          <a:solidFill>
            <a:srgbClr val="8D8C90"/>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ogin.consultant.ru/link/?req=doc&amp;base=LAW&amp;n=463354&amp;dst=5" TargetMode="External"/><Relationship Id="rId2" Type="http://schemas.openxmlformats.org/officeDocument/2006/relationships/hyperlink" Target="https://login.consultant.ru/link/?req=doc&amp;base=LAW&amp;n=43149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ctrTitle"/>
          </p:nvPr>
        </p:nvSpPr>
        <p:spPr>
          <a:xfrm>
            <a:off x="809625" y="3348038"/>
            <a:ext cx="9090025" cy="2376487"/>
          </a:xfrm>
        </p:spPr>
        <p:txBody>
          <a:bodyPr>
            <a:normAutofit fontScale="90000"/>
          </a:bodyPr>
          <a:lstStyle/>
          <a:p>
            <a:pPr algn="ctr" eaLnBrk="1" hangingPunct="1">
              <a:lnSpc>
                <a:spcPct val="100000"/>
              </a:lnSpc>
              <a:spcAft>
                <a:spcPts val="0"/>
              </a:spcAft>
              <a:defRPr/>
            </a:pPr>
            <a:r>
              <a:rPr lang="ru-RU" altLang="ru-RU" sz="5400" dirty="0" smtClean="0"/>
              <a:t>Предоставление налоговых льгот участникам специальной военной операции и членам их семей</a:t>
            </a:r>
          </a:p>
        </p:txBody>
      </p:sp>
      <p:sp>
        <p:nvSpPr>
          <p:cNvPr id="13315" name="Подзаголовок 2"/>
          <p:cNvSpPr>
            <a:spLocks noGrp="1"/>
          </p:cNvSpPr>
          <p:nvPr>
            <p:ph type="subTitle" idx="1"/>
          </p:nvPr>
        </p:nvSpPr>
        <p:spPr>
          <a:xfrm>
            <a:off x="1601788" y="5627688"/>
            <a:ext cx="7486650" cy="1933575"/>
          </a:xfrm>
        </p:spPr>
        <p:txBody>
          <a:bodyPr/>
          <a:lstStyle/>
          <a:p>
            <a:pPr eaLnBrk="1" hangingPunct="1">
              <a:buFont typeface="+mj-lt"/>
              <a:buNone/>
            </a:pPr>
            <a:endParaRPr lang="ru-RU" altLang="ru-RU" sz="4000" smtClean="0"/>
          </a:p>
          <a:p>
            <a:pPr eaLnBrk="1" hangingPunct="1">
              <a:buFont typeface="+mj-lt"/>
              <a:buNone/>
            </a:pPr>
            <a:r>
              <a:rPr lang="en-US" altLang="ru-RU" sz="4000" smtClean="0"/>
              <a:t>WWW.NALOG.GOV.RU</a:t>
            </a:r>
            <a:endParaRPr lang="ru-RU" altLang="ru-RU" sz="4000" smtClean="0"/>
          </a:p>
        </p:txBody>
      </p:sp>
      <p:sp>
        <p:nvSpPr>
          <p:cNvPr id="5" name="TextBox 4"/>
          <p:cNvSpPr txBox="1"/>
          <p:nvPr/>
        </p:nvSpPr>
        <p:spPr>
          <a:xfrm>
            <a:off x="3330575" y="2555875"/>
            <a:ext cx="4176713" cy="1008063"/>
          </a:xfrm>
          <a:prstGeom prst="rect">
            <a:avLst/>
          </a:prstGeom>
        </p:spPr>
        <p:txBody>
          <a:bodyPr lIns="104306" tIns="52153" rIns="104306" bIns="52153" anchor="ctr"/>
          <a:lstStyle/>
          <a:p>
            <a:pPr algn="ctr" defTabSz="1043056" eaLnBrk="1" fontAlgn="auto" hangingPunct="1">
              <a:spcAft>
                <a:spcPts val="0"/>
              </a:spcAft>
              <a:defRPr/>
            </a:pPr>
            <a:r>
              <a:rPr lang="ru-RU" sz="2000" b="1" dirty="0">
                <a:solidFill>
                  <a:schemeClr val="bg1"/>
                </a:solidFill>
                <a:latin typeface="+mj-lt"/>
                <a:ea typeface="+mj-ea"/>
                <a:cs typeface="+mj-cs"/>
              </a:rPr>
              <a:t>ФЕДЕРАЛЬНАЯ НАЛОГОВАЯ СЛУЖБА</a:t>
            </a:r>
          </a:p>
        </p:txBody>
      </p:sp>
      <p:sp>
        <p:nvSpPr>
          <p:cNvPr id="13320" name="computr2"/>
          <p:cNvSpPr>
            <a:spLocks noEditPoints="1" noChangeArrowheads="1"/>
          </p:cNvSpPr>
          <p:nvPr/>
        </p:nvSpPr>
        <p:spPr bwMode="auto">
          <a:xfrm>
            <a:off x="233363" y="5653088"/>
            <a:ext cx="2089150" cy="1439862"/>
          </a:xfrm>
          <a:custGeom>
            <a:avLst/>
            <a:gdLst>
              <a:gd name="T0" fmla="*/ 2147483647 w 21600"/>
              <a:gd name="T1" fmla="*/ 0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ru-RU"/>
          </a:p>
        </p:txBody>
      </p:sp>
      <p:sp>
        <p:nvSpPr>
          <p:cNvPr id="13321" name="laptop"/>
          <p:cNvSpPr>
            <a:spLocks noEditPoints="1" noChangeArrowheads="1"/>
          </p:cNvSpPr>
          <p:nvPr/>
        </p:nvSpPr>
        <p:spPr bwMode="auto">
          <a:xfrm>
            <a:off x="8226425" y="5797550"/>
            <a:ext cx="2089150" cy="1217613"/>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ru-RU"/>
          </a:p>
        </p:txBody>
      </p:sp>
      <p:pic>
        <p:nvPicPr>
          <p:cNvPr id="133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5772150"/>
            <a:ext cx="863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813" y="5868988"/>
            <a:ext cx="1223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ppt_x"/>
                                          </p:val>
                                        </p:tav>
                                        <p:tav tm="100000">
                                          <p:val>
                                            <p:strVal val="#ppt_x"/>
                                          </p:val>
                                        </p:tav>
                                      </p:tavLst>
                                    </p:anim>
                                    <p:anim calcmode="lin" valueType="num">
                                      <p:cBhvr additive="base">
                                        <p:cTn id="8" dur="500" fill="hold"/>
                                        <p:tgtEl>
                                          <p:spTgt spid="133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321"/>
                                        </p:tgtEl>
                                        <p:attrNameLst>
                                          <p:attrName>style.visibility</p:attrName>
                                        </p:attrNameLst>
                                      </p:cBhvr>
                                      <p:to>
                                        <p:strVal val="visible"/>
                                      </p:to>
                                    </p:set>
                                    <p:anim calcmode="lin" valueType="num">
                                      <p:cBhvr additive="base">
                                        <p:cTn id="12" dur="500" fill="hold"/>
                                        <p:tgtEl>
                                          <p:spTgt spid="13321"/>
                                        </p:tgtEl>
                                        <p:attrNameLst>
                                          <p:attrName>ppt_x</p:attrName>
                                        </p:attrNameLst>
                                      </p:cBhvr>
                                      <p:tavLst>
                                        <p:tav tm="0">
                                          <p:val>
                                            <p:strVal val="#ppt_x"/>
                                          </p:val>
                                        </p:tav>
                                        <p:tav tm="100000">
                                          <p:val>
                                            <p:strVal val="#ppt_x"/>
                                          </p:val>
                                        </p:tav>
                                      </p:tavLst>
                                    </p:anim>
                                    <p:anim calcmode="lin" valueType="num">
                                      <p:cBhvr additive="base">
                                        <p:cTn id="13" dur="500" fill="hold"/>
                                        <p:tgtEl>
                                          <p:spTgt spid="1332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4" presetClass="entr" presetSubtype="16" fill="hold" nodeType="after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box(in)">
                                      <p:cBhvr>
                                        <p:cTn id="17" dur="500"/>
                                        <p:tgtEl>
                                          <p:spTgt spid="13322"/>
                                        </p:tgtEl>
                                      </p:cBhvr>
                                    </p:animEffect>
                                  </p:childTnLst>
                                </p:cTn>
                              </p:par>
                            </p:childTnLst>
                          </p:cTn>
                        </p:par>
                        <p:par>
                          <p:cTn id="18" fill="hold" nodeType="afterGroup">
                            <p:stCondLst>
                              <p:cond delay="1500"/>
                            </p:stCondLst>
                            <p:childTnLst>
                              <p:par>
                                <p:cTn id="19" presetID="4" presetClass="entr" presetSubtype="16" fill="hold" nodeType="afterEffect">
                                  <p:stCondLst>
                                    <p:cond delay="0"/>
                                  </p:stCondLst>
                                  <p:childTnLst>
                                    <p:set>
                                      <p:cBhvr>
                                        <p:cTn id="20" dur="1" fill="hold">
                                          <p:stCondLst>
                                            <p:cond delay="0"/>
                                          </p:stCondLst>
                                        </p:cTn>
                                        <p:tgtEl>
                                          <p:spTgt spid="13323"/>
                                        </p:tgtEl>
                                        <p:attrNameLst>
                                          <p:attrName>style.visibility</p:attrName>
                                        </p:attrNameLst>
                                      </p:cBhvr>
                                      <p:to>
                                        <p:strVal val="visible"/>
                                      </p:to>
                                    </p:set>
                                    <p:animEffect transition="in" filter="box(in)">
                                      <p:cBhvr>
                                        <p:cTn id="21"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Слайды ЛК 2023\Сайт\стартова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695325"/>
            <a:ext cx="7877175"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432300" y="180975"/>
            <a:ext cx="914400" cy="419100"/>
          </a:xfrm>
          <a:prstGeom prst="rect">
            <a:avLst/>
          </a:prstGeom>
        </p:spPr>
        <p:txBody>
          <a:bodyPr wrap="none" lIns="104306" tIns="52153" rIns="104306" bIns="52153" anchor="ctr">
            <a:normAutofit/>
          </a:bodyPr>
          <a:lstStyle/>
          <a:p>
            <a:pPr defTabSz="1043056" eaLnBrk="1" fontAlgn="auto" hangingPunct="1">
              <a:spcAft>
                <a:spcPts val="0"/>
              </a:spcAft>
              <a:defRPr/>
            </a:pPr>
            <a:endParaRPr lang="ru-RU" sz="2000" b="1" dirty="0">
              <a:solidFill>
                <a:schemeClr val="accent2">
                  <a:lumMod val="75000"/>
                </a:schemeClr>
              </a:solidFill>
              <a:latin typeface="+mj-lt"/>
              <a:ea typeface="+mj-ea"/>
              <a:cs typeface="+mj-cs"/>
            </a:endParaRPr>
          </a:p>
        </p:txBody>
      </p:sp>
      <p:cxnSp>
        <p:nvCxnSpPr>
          <p:cNvPr id="36" name="Прямая со стрелкой 35"/>
          <p:cNvCxnSpPr/>
          <p:nvPr/>
        </p:nvCxnSpPr>
        <p:spPr>
          <a:xfrm flipH="1">
            <a:off x="8205788" y="3006725"/>
            <a:ext cx="863600" cy="1023938"/>
          </a:xfrm>
          <a:prstGeom prst="straightConnector1">
            <a:avLst/>
          </a:prstGeom>
          <a:ln>
            <a:headEnd w="lg" len="lg"/>
            <a:tailEnd type="arrow"/>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2895600" y="2340471"/>
            <a:ext cx="914400" cy="446087"/>
          </a:xfrm>
          <a:prstGeom prst="rect">
            <a:avLst/>
          </a:prstGeom>
          <a:scene3d>
            <a:camera prst="orthographicFront"/>
            <a:lightRig rig="threePt" dir="t"/>
          </a:scene3d>
          <a:sp3d>
            <a:bevelT/>
          </a:sp3d>
        </p:spPr>
        <p:txBody>
          <a:bodyPr wrap="none" lIns="104306" tIns="52153" rIns="104306" bIns="52153" anchor="ctr">
            <a:normAutofit/>
          </a:bodyPr>
          <a:lstStyle/>
          <a:p>
            <a:pPr defTabSz="1043056" eaLnBrk="1" fontAlgn="auto" hangingPunct="1">
              <a:spcAft>
                <a:spcPts val="0"/>
              </a:spcAft>
              <a:defRPr/>
            </a:pPr>
            <a:endParaRPr lang="ru-RU" sz="2000" b="1" dirty="0">
              <a:solidFill>
                <a:schemeClr val="accent2">
                  <a:lumMod val="75000"/>
                </a:schemeClr>
              </a:solidFill>
              <a:latin typeface="+mj-lt"/>
              <a:ea typeface="+mj-ea"/>
              <a:cs typeface="+mj-cs"/>
            </a:endParaRPr>
          </a:p>
        </p:txBody>
      </p:sp>
      <p:sp>
        <p:nvSpPr>
          <p:cNvPr id="19" name="TextBox 18"/>
          <p:cNvSpPr txBox="1"/>
          <p:nvPr/>
        </p:nvSpPr>
        <p:spPr>
          <a:xfrm>
            <a:off x="7578948" y="4063377"/>
            <a:ext cx="1872208" cy="733325"/>
          </a:xfrm>
          <a:prstGeom prst="rect">
            <a:avLst/>
          </a:prstGeom>
          <a:scene3d>
            <a:camera prst="orthographicFront"/>
            <a:lightRig rig="threePt" dir="t"/>
          </a:scene3d>
          <a:sp3d>
            <a:bevelT/>
          </a:sp3d>
        </p:spPr>
        <p:txBody>
          <a:bodyPr wrap="none" lIns="104306" tIns="52153" rIns="104306" bIns="52153" anchor="ctr">
            <a:normAutofit/>
          </a:bodyPr>
          <a:lstStyle/>
          <a:p>
            <a:pPr algn="ctr" defTabSz="1043056" eaLnBrk="1" fontAlgn="auto" hangingPunct="1">
              <a:spcAft>
                <a:spcPts val="0"/>
              </a:spcAft>
              <a:defRPr/>
            </a:pPr>
            <a:endParaRPr lang="ru-RU" sz="2000" b="1" dirty="0">
              <a:solidFill>
                <a:srgbClr val="FF0000"/>
              </a:solidFill>
              <a:latin typeface="+mj-lt"/>
              <a:ea typeface="+mj-ea"/>
              <a:cs typeface="+mj-cs"/>
            </a:endParaRPr>
          </a:p>
        </p:txBody>
      </p:sp>
      <p:sp>
        <p:nvSpPr>
          <p:cNvPr id="83" name="TextBox 82"/>
          <p:cNvSpPr txBox="1"/>
          <p:nvPr/>
        </p:nvSpPr>
        <p:spPr>
          <a:xfrm rot="16200000">
            <a:off x="8116888" y="6153150"/>
            <a:ext cx="914400" cy="914400"/>
          </a:xfrm>
          <a:prstGeom prst="rect">
            <a:avLst/>
          </a:prstGeom>
        </p:spPr>
        <p:txBody>
          <a:bodyPr wrap="none" lIns="104306" tIns="52153" rIns="104306" bIns="52153" anchor="ctr">
            <a:normAutofit/>
          </a:bodyPr>
          <a:lstStyle/>
          <a:p>
            <a:pPr defTabSz="1043056" eaLnBrk="1" fontAlgn="auto" hangingPunct="1">
              <a:spcAft>
                <a:spcPts val="0"/>
              </a:spcAft>
              <a:defRPr/>
            </a:pPr>
            <a:endParaRPr lang="ru-RU" sz="1500" b="1" dirty="0">
              <a:solidFill>
                <a:srgbClr val="FF0000"/>
              </a:solidFill>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itchFamily="34" charset="0"/>
                <a:cs typeface="Arial" pitchFamily="34" charset="0"/>
              </a:defRPr>
            </a:lvl1pPr>
            <a:lvl2pPr marL="742950" indent="-285750">
              <a:defRPr sz="2100">
                <a:solidFill>
                  <a:schemeClr val="tx1"/>
                </a:solidFill>
                <a:latin typeface="Arial" pitchFamily="34" charset="0"/>
                <a:cs typeface="Arial" pitchFamily="34" charset="0"/>
              </a:defRPr>
            </a:lvl2pPr>
            <a:lvl3pPr marL="1143000" indent="-228600">
              <a:defRPr sz="2100">
                <a:solidFill>
                  <a:schemeClr val="tx1"/>
                </a:solidFill>
                <a:latin typeface="Arial" pitchFamily="34" charset="0"/>
                <a:cs typeface="Arial" pitchFamily="34" charset="0"/>
              </a:defRPr>
            </a:lvl3pPr>
            <a:lvl4pPr marL="1600200" indent="-228600">
              <a:defRPr sz="2100">
                <a:solidFill>
                  <a:schemeClr val="tx1"/>
                </a:solidFill>
                <a:latin typeface="Arial" pitchFamily="34" charset="0"/>
                <a:cs typeface="Arial" pitchFamily="34" charset="0"/>
              </a:defRPr>
            </a:lvl4pPr>
            <a:lvl5pPr marL="2057400" indent="-228600">
              <a:defRPr sz="21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cs typeface="Arial" pitchFamily="34" charset="0"/>
              </a:defRPr>
            </a:lvl9pPr>
          </a:lstStyle>
          <a:p>
            <a:fld id="{7C0A4586-F7E0-4DD5-BDB5-40542BAC1E72}" type="slidenum">
              <a:rPr lang="ru-RU" altLang="ru-RU" sz="2700" smtClean="0">
                <a:solidFill>
                  <a:schemeClr val="bg1"/>
                </a:solidFill>
                <a:latin typeface="Calibri" pitchFamily="34" charset="0"/>
              </a:rPr>
              <a:pPr/>
              <a:t>11</a:t>
            </a:fld>
            <a:endParaRPr lang="ru-RU" altLang="ru-RU" sz="2700" smtClean="0">
              <a:solidFill>
                <a:schemeClr val="bg1"/>
              </a:solidFill>
              <a:latin typeface="Calibri" pitchFamily="34" charset="0"/>
            </a:endParaRPr>
          </a:p>
        </p:txBody>
      </p:sp>
      <p:pic>
        <p:nvPicPr>
          <p:cNvPr id="23555" name="Picture 2" descr="C:\Users\1900-00-742\Desktop\Вебинар\дЛЯ СЛАЙДОВ\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9625" y="1116013"/>
            <a:ext cx="9001125" cy="6103937"/>
          </a:xfrm>
          <a:noFill/>
        </p:spPr>
      </p:pic>
      <p:sp>
        <p:nvSpPr>
          <p:cNvPr id="5" name="Скругленный прямоугольник 4"/>
          <p:cNvSpPr/>
          <p:nvPr/>
        </p:nvSpPr>
        <p:spPr>
          <a:xfrm>
            <a:off x="882650" y="1547813"/>
            <a:ext cx="7200900" cy="86518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2"/>
          <p:cNvSpPr>
            <a:spLocks noGrp="1"/>
          </p:cNvSpPr>
          <p:nvPr>
            <p:ph type="title"/>
          </p:nvPr>
        </p:nvSpPr>
        <p:spPr>
          <a:xfrm>
            <a:off x="1025525" y="0"/>
            <a:ext cx="8580438" cy="1219200"/>
          </a:xfrm>
        </p:spPr>
        <p:txBody>
          <a:bodyPr/>
          <a:lstStyle/>
          <a:p>
            <a:pPr defTabSz="1042988" fontAlgn="base">
              <a:spcAft>
                <a:spcPct val="0"/>
              </a:spcAft>
            </a:pPr>
            <a:r>
              <a:rPr lang="ru-RU" altLang="ru-RU" sz="4500" smtClean="0"/>
              <a:t>Информация о ставках и льготах</a:t>
            </a:r>
          </a:p>
        </p:txBody>
      </p:sp>
      <p:sp>
        <p:nvSpPr>
          <p:cNvPr id="24579"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itchFamily="34" charset="0"/>
                <a:cs typeface="Arial" pitchFamily="34" charset="0"/>
              </a:defRPr>
            </a:lvl1pPr>
            <a:lvl2pPr marL="742950" indent="-285750">
              <a:defRPr sz="2100">
                <a:solidFill>
                  <a:schemeClr val="tx1"/>
                </a:solidFill>
                <a:latin typeface="Arial" pitchFamily="34" charset="0"/>
                <a:cs typeface="Arial" pitchFamily="34" charset="0"/>
              </a:defRPr>
            </a:lvl2pPr>
            <a:lvl3pPr marL="1143000" indent="-228600">
              <a:defRPr sz="2100">
                <a:solidFill>
                  <a:schemeClr val="tx1"/>
                </a:solidFill>
                <a:latin typeface="Arial" pitchFamily="34" charset="0"/>
                <a:cs typeface="Arial" pitchFamily="34" charset="0"/>
              </a:defRPr>
            </a:lvl3pPr>
            <a:lvl4pPr marL="1600200" indent="-228600">
              <a:defRPr sz="2100">
                <a:solidFill>
                  <a:schemeClr val="tx1"/>
                </a:solidFill>
                <a:latin typeface="Arial" pitchFamily="34" charset="0"/>
                <a:cs typeface="Arial" pitchFamily="34" charset="0"/>
              </a:defRPr>
            </a:lvl4pPr>
            <a:lvl5pPr marL="2057400" indent="-228600">
              <a:defRPr sz="21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cs typeface="Arial" pitchFamily="34" charset="0"/>
              </a:defRPr>
            </a:lvl9pPr>
          </a:lstStyle>
          <a:p>
            <a:fld id="{28D634F0-95DD-453D-8C80-5C38633E6C7B}" type="slidenum">
              <a:rPr lang="ru-RU" altLang="ru-RU" sz="2700" smtClean="0">
                <a:solidFill>
                  <a:schemeClr val="bg1"/>
                </a:solidFill>
                <a:latin typeface="Calibri" pitchFamily="34" charset="0"/>
              </a:rPr>
              <a:pPr/>
              <a:t>12</a:t>
            </a:fld>
            <a:endParaRPr lang="ru-RU" altLang="ru-RU" sz="2700" smtClean="0">
              <a:solidFill>
                <a:schemeClr val="bg1"/>
              </a:solidFill>
              <a:latin typeface="Calibri" pitchFamily="34" charset="0"/>
            </a:endParaRPr>
          </a:p>
        </p:txBody>
      </p:sp>
      <p:pic>
        <p:nvPicPr>
          <p:cNvPr id="24580" name="Picture 2" descr="C:\Users\1900-00-742\Desktop\Вебинар\дЛЯ СЛАЙДОВ\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6250" y="1044575"/>
            <a:ext cx="7488238" cy="6246813"/>
          </a:xfrm>
          <a:noFill/>
        </p:spPr>
      </p:pic>
      <p:sp>
        <p:nvSpPr>
          <p:cNvPr id="6" name="TextBox 5"/>
          <p:cNvSpPr txBox="1"/>
          <p:nvPr/>
        </p:nvSpPr>
        <p:spPr>
          <a:xfrm>
            <a:off x="6786563" y="3276600"/>
            <a:ext cx="914400" cy="914400"/>
          </a:xfrm>
          <a:prstGeom prst="rect">
            <a:avLst/>
          </a:prstGeom>
        </p:spPr>
        <p:txBody>
          <a:bodyPr wrap="none" lIns="104306" tIns="52153" rIns="104306" bIns="52153" anchor="ctr">
            <a:normAutofit/>
          </a:bodyPr>
          <a:lstStyle/>
          <a:p>
            <a:pPr algn="ctr" defTabSz="1043056" eaLnBrk="1" fontAlgn="auto" hangingPunct="1">
              <a:spcAft>
                <a:spcPts val="0"/>
              </a:spcAft>
              <a:defRPr/>
            </a:pPr>
            <a:endParaRPr lang="ru-RU" sz="4800" b="1" dirty="0">
              <a:solidFill>
                <a:srgbClr val="FF0000"/>
              </a:solidFill>
              <a:latin typeface="+mj-lt"/>
              <a:ea typeface="+mj-ea"/>
              <a:cs typeface="+mj-cs"/>
            </a:endParaRPr>
          </a:p>
        </p:txBody>
      </p:sp>
      <p:cxnSp>
        <p:nvCxnSpPr>
          <p:cNvPr id="10" name="Прямая со стрелкой 9"/>
          <p:cNvCxnSpPr/>
          <p:nvPr/>
        </p:nvCxnSpPr>
        <p:spPr>
          <a:xfrm>
            <a:off x="1458913" y="5148263"/>
            <a:ext cx="863600" cy="79216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259138" y="4932363"/>
            <a:ext cx="358775" cy="72072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634038" y="4932363"/>
            <a:ext cx="73025" cy="72072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554538" y="4932363"/>
            <a:ext cx="0" cy="86518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6931025" y="5148263"/>
            <a:ext cx="936625" cy="79216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2"/>
          <p:cNvSpPr>
            <a:spLocks noGrp="1"/>
          </p:cNvSpPr>
          <p:nvPr>
            <p:ph type="title"/>
          </p:nvPr>
        </p:nvSpPr>
        <p:spPr>
          <a:xfrm>
            <a:off x="954088" y="180975"/>
            <a:ext cx="8580437" cy="1219200"/>
          </a:xfrm>
        </p:spPr>
        <p:txBody>
          <a:bodyPr/>
          <a:lstStyle/>
          <a:p>
            <a:pPr defTabSz="1042988" fontAlgn="base">
              <a:spcAft>
                <a:spcPct val="0"/>
              </a:spcAft>
            </a:pPr>
            <a:r>
              <a:rPr lang="ru-RU" altLang="ru-RU" sz="4500" smtClean="0"/>
              <a:t>Информация о ставках и льготах</a:t>
            </a:r>
          </a:p>
        </p:txBody>
      </p:sp>
      <p:sp>
        <p:nvSpPr>
          <p:cNvPr id="25603"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itchFamily="34" charset="0"/>
                <a:cs typeface="Arial" pitchFamily="34" charset="0"/>
              </a:defRPr>
            </a:lvl1pPr>
            <a:lvl2pPr marL="742950" indent="-285750">
              <a:defRPr sz="2100">
                <a:solidFill>
                  <a:schemeClr val="tx1"/>
                </a:solidFill>
                <a:latin typeface="Arial" pitchFamily="34" charset="0"/>
                <a:cs typeface="Arial" pitchFamily="34" charset="0"/>
              </a:defRPr>
            </a:lvl2pPr>
            <a:lvl3pPr marL="1143000" indent="-228600">
              <a:defRPr sz="2100">
                <a:solidFill>
                  <a:schemeClr val="tx1"/>
                </a:solidFill>
                <a:latin typeface="Arial" pitchFamily="34" charset="0"/>
                <a:cs typeface="Arial" pitchFamily="34" charset="0"/>
              </a:defRPr>
            </a:lvl3pPr>
            <a:lvl4pPr marL="1600200" indent="-228600">
              <a:defRPr sz="2100">
                <a:solidFill>
                  <a:schemeClr val="tx1"/>
                </a:solidFill>
                <a:latin typeface="Arial" pitchFamily="34" charset="0"/>
                <a:cs typeface="Arial" pitchFamily="34" charset="0"/>
              </a:defRPr>
            </a:lvl4pPr>
            <a:lvl5pPr marL="2057400" indent="-228600">
              <a:defRPr sz="21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cs typeface="Arial" pitchFamily="34" charset="0"/>
              </a:defRPr>
            </a:lvl9pPr>
          </a:lstStyle>
          <a:p>
            <a:fld id="{72B374D4-1DDF-4085-9419-750A536BF671}" type="slidenum">
              <a:rPr lang="ru-RU" altLang="ru-RU" sz="2700" smtClean="0">
                <a:solidFill>
                  <a:schemeClr val="bg1"/>
                </a:solidFill>
                <a:latin typeface="Calibri" pitchFamily="34" charset="0"/>
              </a:rPr>
              <a:pPr/>
              <a:t>13</a:t>
            </a:fld>
            <a:endParaRPr lang="ru-RU" altLang="ru-RU" sz="2700" smtClean="0">
              <a:solidFill>
                <a:schemeClr val="bg1"/>
              </a:solidFill>
              <a:latin typeface="Calibri" pitchFamily="34" charset="0"/>
            </a:endParaRPr>
          </a:p>
        </p:txBody>
      </p:sp>
      <p:pic>
        <p:nvPicPr>
          <p:cNvPr id="25604" name="Picture 2" descr="C:\Users\1900-00-742\Desktop\Вебинар\дЛЯ СЛАЙДОВ\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58913" y="1044575"/>
            <a:ext cx="7127875" cy="6188075"/>
          </a:xfrm>
          <a:noFill/>
        </p:spPr>
      </p:pic>
      <p:cxnSp>
        <p:nvCxnSpPr>
          <p:cNvPr id="6" name="Прямая со стрелкой 5"/>
          <p:cNvCxnSpPr/>
          <p:nvPr/>
        </p:nvCxnSpPr>
        <p:spPr>
          <a:xfrm flipH="1" flipV="1">
            <a:off x="2033588" y="1908175"/>
            <a:ext cx="433387" cy="100806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H="1" flipV="1">
            <a:off x="3617913" y="1908175"/>
            <a:ext cx="215900" cy="100806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5202238" y="1931988"/>
            <a:ext cx="0" cy="100806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6642100" y="1981200"/>
            <a:ext cx="360363" cy="93503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5"/>
          <p:cNvSpPr txBox="1">
            <a:spLocks noChangeArrowheads="1"/>
          </p:cNvSpPr>
          <p:nvPr/>
        </p:nvSpPr>
        <p:spPr bwMode="auto">
          <a:xfrm>
            <a:off x="593725" y="539750"/>
            <a:ext cx="954087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nchor="ctr"/>
          <a:lstStyle>
            <a:lvl1pPr>
              <a:defRPr sz="2100">
                <a:solidFill>
                  <a:schemeClr val="tx1"/>
                </a:solidFill>
                <a:latin typeface="Arial" pitchFamily="34" charset="0"/>
                <a:cs typeface="Arial" pitchFamily="34" charset="0"/>
              </a:defRPr>
            </a:lvl1pPr>
            <a:lvl2pPr marL="742950" indent="-285750">
              <a:defRPr sz="2100">
                <a:solidFill>
                  <a:schemeClr val="tx1"/>
                </a:solidFill>
                <a:latin typeface="Arial" pitchFamily="34" charset="0"/>
                <a:cs typeface="Arial" pitchFamily="34" charset="0"/>
              </a:defRPr>
            </a:lvl2pPr>
            <a:lvl3pPr marL="1143000" indent="-228600">
              <a:defRPr sz="2100">
                <a:solidFill>
                  <a:schemeClr val="tx1"/>
                </a:solidFill>
                <a:latin typeface="Arial" pitchFamily="34" charset="0"/>
                <a:cs typeface="Arial" pitchFamily="34" charset="0"/>
              </a:defRPr>
            </a:lvl3pPr>
            <a:lvl4pPr marL="1600200" indent="-228600">
              <a:defRPr sz="2100">
                <a:solidFill>
                  <a:schemeClr val="tx1"/>
                </a:solidFill>
                <a:latin typeface="Arial" pitchFamily="34" charset="0"/>
                <a:cs typeface="Arial" pitchFamily="34" charset="0"/>
              </a:defRPr>
            </a:lvl4pPr>
            <a:lvl5pPr marL="2057400" indent="-228600">
              <a:defRPr sz="21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cs typeface="Arial" pitchFamily="34" charset="0"/>
              </a:defRPr>
            </a:lvl9pPr>
          </a:lstStyle>
          <a:p>
            <a:pPr algn="ctr"/>
            <a:r>
              <a:rPr lang="ru-RU" altLang="ru-RU" sz="2800" b="1">
                <a:solidFill>
                  <a:srgbClr val="FF0000"/>
                </a:solidFill>
                <a:latin typeface="Golos Text" pitchFamily="34" charset="0"/>
              </a:rPr>
              <a:t>Порядок предоставления налоговых льгот</a:t>
            </a:r>
          </a:p>
          <a:p>
            <a:pPr algn="ctr"/>
            <a:endParaRPr lang="ru-RU" altLang="ru-RU" sz="1800">
              <a:solidFill>
                <a:srgbClr val="FF0000"/>
              </a:solidFill>
              <a:latin typeface="Golos Text" pitchFamily="34" charset="0"/>
            </a:endParaRPr>
          </a:p>
          <a:p>
            <a:pPr algn="ctr">
              <a:lnSpc>
                <a:spcPct val="150000"/>
              </a:lnSpc>
            </a:pPr>
            <a:r>
              <a:rPr lang="ru-RU" altLang="ru-RU" sz="1800" b="1">
                <a:latin typeface="Golos Text" pitchFamily="34" charset="0"/>
              </a:rPr>
              <a:t>Убедившись, что налогоплательщик относится к категориям физических лиц,</a:t>
            </a:r>
          </a:p>
          <a:p>
            <a:pPr algn="ctr">
              <a:lnSpc>
                <a:spcPct val="150000"/>
              </a:lnSpc>
            </a:pPr>
            <a:r>
              <a:rPr lang="ru-RU" altLang="ru-RU" sz="1800" b="1">
                <a:latin typeface="Golos Text" pitchFamily="34" charset="0"/>
              </a:rPr>
              <a:t> имеющим право на налоговую льготу, но льгота не учтена </a:t>
            </a:r>
          </a:p>
          <a:p>
            <a:pPr algn="ctr">
              <a:lnSpc>
                <a:spcPct val="150000"/>
              </a:lnSpc>
            </a:pPr>
            <a:r>
              <a:rPr lang="ru-RU" altLang="ru-RU" sz="1800" b="1">
                <a:latin typeface="Golos Text" pitchFamily="34" charset="0"/>
              </a:rPr>
              <a:t>в полученном налоговом уведомлении или возникла впервые, </a:t>
            </a:r>
          </a:p>
          <a:p>
            <a:pPr algn="ctr">
              <a:lnSpc>
                <a:spcPct val="150000"/>
              </a:lnSpc>
            </a:pPr>
            <a:r>
              <a:rPr lang="ru-RU" altLang="ru-RU" sz="1800" b="1">
                <a:latin typeface="Golos Text" pitchFamily="34" charset="0"/>
              </a:rPr>
              <a:t>целесообразно подать в любой налоговый орган заявление </a:t>
            </a:r>
          </a:p>
          <a:p>
            <a:pPr algn="ctr">
              <a:lnSpc>
                <a:spcPct val="150000"/>
              </a:lnSpc>
            </a:pPr>
            <a:r>
              <a:rPr lang="ru-RU" altLang="ru-RU" sz="1800" b="1">
                <a:latin typeface="Golos Text" pitchFamily="34" charset="0"/>
              </a:rPr>
              <a:t>о предоставлении льготы по транспортному налогу, земельному налогу, </a:t>
            </a:r>
          </a:p>
          <a:p>
            <a:pPr algn="ctr">
              <a:lnSpc>
                <a:spcPct val="150000"/>
              </a:lnSpc>
            </a:pPr>
            <a:r>
              <a:rPr lang="ru-RU" altLang="ru-RU" sz="1800" b="1">
                <a:latin typeface="Golos Text" pitchFamily="34" charset="0"/>
              </a:rPr>
              <a:t>налогу на имущество физических лиц по установленной форме.</a:t>
            </a:r>
          </a:p>
          <a:p>
            <a:pPr algn="ctr">
              <a:lnSpc>
                <a:spcPct val="150000"/>
              </a:lnSpc>
            </a:pPr>
            <a:endParaRPr lang="ru-RU" altLang="ru-RU" sz="1800" b="1">
              <a:latin typeface="Golos Text"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Слайды ЛК 2023\Сайт\стартова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685800"/>
            <a:ext cx="7877175"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895600" y="2340471"/>
            <a:ext cx="914400" cy="446087"/>
          </a:xfrm>
          <a:prstGeom prst="rect">
            <a:avLst/>
          </a:prstGeom>
          <a:scene3d>
            <a:camera prst="orthographicFront"/>
            <a:lightRig rig="threePt" dir="t"/>
          </a:scene3d>
          <a:sp3d>
            <a:bevelT/>
          </a:sp3d>
        </p:spPr>
        <p:txBody>
          <a:bodyPr wrap="none" lIns="104306" tIns="52153" rIns="104306" bIns="52153" anchor="ctr">
            <a:normAutofit/>
          </a:bodyPr>
          <a:lstStyle/>
          <a:p>
            <a:pPr defTabSz="1043056" eaLnBrk="1" fontAlgn="auto" hangingPunct="1">
              <a:spcAft>
                <a:spcPts val="0"/>
              </a:spcAft>
              <a:defRPr/>
            </a:pPr>
            <a:r>
              <a:rPr lang="ru-RU" sz="2000" b="1" dirty="0">
                <a:solidFill>
                  <a:schemeClr val="accent2">
                    <a:lumMod val="75000"/>
                  </a:schemeClr>
                </a:solidFill>
                <a:latin typeface="+mj-lt"/>
                <a:ea typeface="+mj-ea"/>
                <a:cs typeface="+mj-cs"/>
              </a:rPr>
              <a:t>2.Информация для физических лиц</a:t>
            </a:r>
          </a:p>
        </p:txBody>
      </p:sp>
      <p:sp>
        <p:nvSpPr>
          <p:cNvPr id="13" name="Скругленный прямоугольник 12"/>
          <p:cNvSpPr/>
          <p:nvPr/>
        </p:nvSpPr>
        <p:spPr>
          <a:xfrm>
            <a:off x="6283325" y="3132138"/>
            <a:ext cx="2303463" cy="360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1900-00-742\Desktop\ИНФОРМАЦИОННАЯ РАБОТА\Вебинар\Льготы\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684213"/>
            <a:ext cx="9047163"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кругленный прямоугольник 2"/>
          <p:cNvSpPr/>
          <p:nvPr/>
        </p:nvSpPr>
        <p:spPr>
          <a:xfrm>
            <a:off x="8659813" y="1763713"/>
            <a:ext cx="863600" cy="936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1900-00-742\Desktop\ИНФОРМАЦИОННАЯ РАБОТА\Вебинар\Льготы\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1135063"/>
            <a:ext cx="89916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кругленный прямоугольник 3"/>
          <p:cNvSpPr/>
          <p:nvPr/>
        </p:nvSpPr>
        <p:spPr>
          <a:xfrm>
            <a:off x="4338638" y="5508625"/>
            <a:ext cx="2303462" cy="431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1900-00-742\Desktop\ИНФОРМАЦИОННАЯ РАБОТА\Вебинар\Льготы\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706438"/>
            <a:ext cx="89281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1900-00-742\Desktop\ИНФОРМАЦИОННАЯ РАБОТА\Вебинар\Льготы\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684213"/>
            <a:ext cx="8958262"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ctrTitle"/>
          </p:nvPr>
        </p:nvSpPr>
        <p:spPr>
          <a:xfrm>
            <a:off x="882650" y="3421063"/>
            <a:ext cx="9090025" cy="2808287"/>
          </a:xfrm>
        </p:spPr>
        <p:txBody>
          <a:bodyPr/>
          <a:lstStyle/>
          <a:p>
            <a:pPr algn="ctr" eaLnBrk="1" hangingPunct="1"/>
            <a:r>
              <a:rPr lang="ru-RU" altLang="ru-RU" sz="4000" smtClean="0"/>
              <a:t>Докладчик:</a:t>
            </a:r>
            <a:r>
              <a:rPr lang="ru-RU" altLang="ru-RU" sz="3000" smtClean="0"/>
              <a:t/>
            </a:r>
            <a:br>
              <a:rPr lang="ru-RU" altLang="ru-RU" sz="3000" smtClean="0"/>
            </a:br>
            <a:r>
              <a:rPr lang="ru-RU" altLang="ru-RU" sz="3000" smtClean="0"/>
              <a:t>Начальник отдела камерального контроля в сфере налогообложения имущества </a:t>
            </a:r>
            <a:br>
              <a:rPr lang="ru-RU" altLang="ru-RU" sz="3000" smtClean="0"/>
            </a:br>
            <a:r>
              <a:rPr lang="ru-RU" altLang="ru-RU" sz="3000" smtClean="0"/>
              <a:t>Ельцова Нина Владимировна</a:t>
            </a:r>
          </a:p>
        </p:txBody>
      </p:sp>
      <p:sp>
        <p:nvSpPr>
          <p:cNvPr id="14339" name="Подзаголовок 2"/>
          <p:cNvSpPr>
            <a:spLocks noGrp="1"/>
          </p:cNvSpPr>
          <p:nvPr>
            <p:ph type="subTitle" idx="1"/>
          </p:nvPr>
        </p:nvSpPr>
        <p:spPr>
          <a:xfrm>
            <a:off x="1601788" y="6372225"/>
            <a:ext cx="7486650" cy="1933575"/>
          </a:xfrm>
        </p:spPr>
        <p:txBody>
          <a:bodyPr/>
          <a:lstStyle/>
          <a:p>
            <a:pPr eaLnBrk="1" hangingPunct="1">
              <a:buFont typeface="+mj-lt"/>
              <a:buNone/>
            </a:pPr>
            <a:r>
              <a:rPr lang="ru-RU" altLang="ru-RU" sz="3000" smtClean="0"/>
              <a:t>8 (3902) 24 84 05 (3000)</a:t>
            </a:r>
          </a:p>
        </p:txBody>
      </p:sp>
      <p:sp>
        <p:nvSpPr>
          <p:cNvPr id="5" name="TextBox 4"/>
          <p:cNvSpPr txBox="1"/>
          <p:nvPr/>
        </p:nvSpPr>
        <p:spPr>
          <a:xfrm>
            <a:off x="3330575" y="2555875"/>
            <a:ext cx="4176713" cy="1008063"/>
          </a:xfrm>
          <a:prstGeom prst="rect">
            <a:avLst/>
          </a:prstGeom>
        </p:spPr>
        <p:txBody>
          <a:bodyPr lIns="104306" tIns="52153" rIns="104306" bIns="52153" anchor="ctr"/>
          <a:lstStyle/>
          <a:p>
            <a:pPr algn="ctr" defTabSz="1043056" eaLnBrk="1" fontAlgn="auto" hangingPunct="1">
              <a:spcAft>
                <a:spcPts val="0"/>
              </a:spcAft>
              <a:defRPr/>
            </a:pPr>
            <a:r>
              <a:rPr lang="ru-RU" sz="2000" b="1" dirty="0">
                <a:solidFill>
                  <a:schemeClr val="bg1"/>
                </a:solidFill>
                <a:latin typeface="+mj-lt"/>
                <a:ea typeface="+mj-ea"/>
                <a:cs typeface="+mj-cs"/>
              </a:rPr>
              <a:t>ФЕДЕРАЛЬНАЯ НАЛОГОВАЯ СЛУЖБА</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ъект 1"/>
          <p:cNvSpPr>
            <a:spLocks noGrp="1"/>
          </p:cNvSpPr>
          <p:nvPr>
            <p:ph idx="1"/>
          </p:nvPr>
        </p:nvSpPr>
        <p:spPr>
          <a:xfrm>
            <a:off x="962025" y="900113"/>
            <a:ext cx="8561388" cy="6196012"/>
          </a:xfrm>
        </p:spPr>
        <p:txBody>
          <a:bodyPr/>
          <a:lstStyle/>
          <a:p>
            <a:r>
              <a:rPr lang="ru-RU" sz="3200" smtClean="0"/>
              <a:t>Как налогоплательщик может убедиться в предоставлении ему налоговой льготы?</a:t>
            </a:r>
          </a:p>
          <a:p>
            <a:r>
              <a:rPr lang="ru-RU" sz="1800" smtClean="0"/>
              <a:t>Сведения о налоговой льготе указываются:</a:t>
            </a:r>
          </a:p>
          <a:p>
            <a:r>
              <a:rPr lang="ru-RU" sz="1800" smtClean="0"/>
              <a:t>- в уведомлении о предоставлении налоговой льготы, направляемом по результатам рассмотрения заявления (пункт 3 статьи 361.1 Налогового кодекса);</a:t>
            </a:r>
          </a:p>
          <a:p>
            <a:r>
              <a:rPr lang="ru-RU" sz="1800" smtClean="0"/>
              <a:t>- в личном кабинете налогоплательщика (пункт 2 статьи 11.2 Налогового кодекса);</a:t>
            </a:r>
          </a:p>
          <a:p>
            <a:r>
              <a:rPr lang="ru-RU" sz="1800" smtClean="0"/>
              <a:t>- в налоговом уведомлении, если сумма налога исчислена с учетом налоговой льготы, за исключением случая, если предоставление налоговой льготы повлекло полное освобождение от уплаты налога в отношении соответствующего объекта налогообложения (пункт 3 статьи 52 Налогового кодекса);   </a:t>
            </a:r>
          </a:p>
          <a:p>
            <a:r>
              <a:rPr lang="ru-RU" sz="1800" smtClean="0"/>
              <a:t>- в разъяснениях налогового органа, если от налогоплательщика получено обращение по данному вопросу. </a:t>
            </a:r>
          </a:p>
          <a:p>
            <a:endParaRPr lang="ru-RU" sz="1800" smtClean="0"/>
          </a:p>
        </p:txBody>
      </p:sp>
      <p:sp>
        <p:nvSpPr>
          <p:cNvPr id="32771" name="Заголовок 2"/>
          <p:cNvSpPr>
            <a:spLocks noGrp="1"/>
          </p:cNvSpPr>
          <p:nvPr>
            <p:ph type="title"/>
          </p:nvPr>
        </p:nvSpPr>
        <p:spPr>
          <a:xfrm>
            <a:off x="962025" y="552450"/>
            <a:ext cx="8580438" cy="203200"/>
          </a:xfrm>
        </p:spPr>
        <p:txBody>
          <a:bodyPr/>
          <a:lstStyle/>
          <a:p>
            <a:pPr defTabSz="1042988" fontAlgn="base">
              <a:spcAft>
                <a:spcPct val="0"/>
              </a:spcAft>
            </a:pPr>
            <a:endParaRPr lang="ru-RU" sz="2000" smtClean="0"/>
          </a:p>
        </p:txBody>
      </p:sp>
      <p:sp>
        <p:nvSpPr>
          <p:cNvPr id="32772"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C3E7BF-5348-4047-9B36-321854B63F46}" type="slidenum">
              <a:rPr lang="ru-RU" altLang="ru-RU" smtClean="0"/>
              <a:pPr/>
              <a:t>20</a:t>
            </a:fld>
            <a:endParaRPr lang="ru-RU" altLang="ru-RU" smtClean="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0" y="2700338"/>
            <a:ext cx="10693400" cy="2016125"/>
          </a:xfrm>
        </p:spPr>
        <p:txBody>
          <a:bodyPr/>
          <a:lstStyle/>
          <a:p>
            <a:pPr algn="ctr" eaLnBrk="1" hangingPunct="1"/>
            <a:endParaRPr lang="ru-RU" altLang="ru-RU" sz="4800" smtClean="0">
              <a:solidFill>
                <a:schemeClr val="bg1"/>
              </a:solidFill>
            </a:endParaRPr>
          </a:p>
        </p:txBody>
      </p:sp>
      <p:sp>
        <p:nvSpPr>
          <p:cNvPr id="34819" name="Rectangle 3"/>
          <p:cNvSpPr>
            <a:spLocks noGrp="1"/>
          </p:cNvSpPr>
          <p:nvPr>
            <p:ph type="body" idx="4294967295"/>
          </p:nvPr>
        </p:nvSpPr>
        <p:spPr>
          <a:xfrm>
            <a:off x="0" y="5580063"/>
            <a:ext cx="10693400" cy="2163762"/>
          </a:xfrm>
        </p:spPr>
        <p:txBody>
          <a:bodyPr/>
          <a:lstStyle/>
          <a:p>
            <a:pPr indent="0" eaLnBrk="1" hangingPunct="1">
              <a:buFont typeface="+mj-lt"/>
              <a:buNone/>
            </a:pPr>
            <a:r>
              <a:rPr lang="ru-RU" altLang="ru-RU" sz="7000" b="1" smtClean="0">
                <a:solidFill>
                  <a:schemeClr val="bg1"/>
                </a:solidFill>
              </a:rPr>
              <a:t>СПАСИБО ЗА ВНИМАНИЕ!</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11"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itchFamily="34" charset="0"/>
                <a:cs typeface="Arial" pitchFamily="34" charset="0"/>
              </a:defRPr>
            </a:lvl1pPr>
            <a:lvl2pPr marL="742950" indent="-285750">
              <a:defRPr sz="2100">
                <a:solidFill>
                  <a:schemeClr val="tx1"/>
                </a:solidFill>
                <a:latin typeface="Arial" pitchFamily="34" charset="0"/>
                <a:cs typeface="Arial" pitchFamily="34" charset="0"/>
              </a:defRPr>
            </a:lvl2pPr>
            <a:lvl3pPr marL="1143000" indent="-228600">
              <a:defRPr sz="2100">
                <a:solidFill>
                  <a:schemeClr val="tx1"/>
                </a:solidFill>
                <a:latin typeface="Arial" pitchFamily="34" charset="0"/>
                <a:cs typeface="Arial" pitchFamily="34" charset="0"/>
              </a:defRPr>
            </a:lvl3pPr>
            <a:lvl4pPr marL="1600200" indent="-228600">
              <a:defRPr sz="2100">
                <a:solidFill>
                  <a:schemeClr val="tx1"/>
                </a:solidFill>
                <a:latin typeface="Arial" pitchFamily="34" charset="0"/>
                <a:cs typeface="Arial" pitchFamily="34" charset="0"/>
              </a:defRPr>
            </a:lvl4pPr>
            <a:lvl5pPr marL="2057400" indent="-228600">
              <a:defRPr sz="21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cs typeface="Arial" pitchFamily="34" charset="0"/>
              </a:defRPr>
            </a:lvl9pPr>
          </a:lstStyle>
          <a:p>
            <a:fld id="{4849DE72-4CE0-40ED-8D1F-7DF774C05907}" type="slidenum">
              <a:rPr lang="ru-RU" altLang="ru-RU" sz="2700" smtClean="0">
                <a:solidFill>
                  <a:schemeClr val="bg1"/>
                </a:solidFill>
                <a:latin typeface="Calibri" pitchFamily="34" charset="0"/>
              </a:rPr>
              <a:pPr/>
              <a:t>3</a:t>
            </a:fld>
            <a:endParaRPr lang="ru-RU" altLang="ru-RU" sz="2700" smtClean="0">
              <a:solidFill>
                <a:schemeClr val="bg1"/>
              </a:solidFill>
              <a:latin typeface="Calibri" pitchFamily="34" charset="0"/>
            </a:endParaRPr>
          </a:p>
        </p:txBody>
      </p:sp>
      <p:sp>
        <p:nvSpPr>
          <p:cNvPr id="25" name="TextBox 24"/>
          <p:cNvSpPr txBox="1"/>
          <p:nvPr/>
        </p:nvSpPr>
        <p:spPr>
          <a:xfrm>
            <a:off x="1314450" y="552450"/>
            <a:ext cx="8424863" cy="914400"/>
          </a:xfrm>
          <a:prstGeom prst="rect">
            <a:avLst/>
          </a:prstGeom>
        </p:spPr>
        <p:txBody>
          <a:bodyPr wrap="none" lIns="104306" tIns="52153" rIns="104306" bIns="52153" anchor="ctr">
            <a:normAutofit/>
          </a:bodyPr>
          <a:lstStyle/>
          <a:p>
            <a:pPr defTabSz="1043056" eaLnBrk="1" fontAlgn="auto" hangingPunct="1">
              <a:spcAft>
                <a:spcPts val="0"/>
              </a:spcAft>
              <a:defRPr/>
            </a:pPr>
            <a:endParaRPr lang="ru-RU" sz="3200" b="1" dirty="0">
              <a:solidFill>
                <a:srgbClr val="005AA9"/>
              </a:solidFill>
              <a:latin typeface="+mj-lt"/>
              <a:ea typeface="+mj-ea"/>
              <a:cs typeface="+mj-cs"/>
            </a:endParaRPr>
          </a:p>
        </p:txBody>
      </p:sp>
      <p:sp>
        <p:nvSpPr>
          <p:cNvPr id="10" name="TextBox 9"/>
          <p:cNvSpPr txBox="1"/>
          <p:nvPr/>
        </p:nvSpPr>
        <p:spPr>
          <a:xfrm>
            <a:off x="962025" y="468313"/>
            <a:ext cx="8580438" cy="6696075"/>
          </a:xfrm>
          <a:prstGeom prst="rect">
            <a:avLst/>
          </a:prstGeom>
        </p:spPr>
        <p:txBody>
          <a:bodyPr wrap="none" lIns="104306" tIns="52153" rIns="104306" bIns="52153" anchor="ctr">
            <a:normAutofit/>
          </a:bodyPr>
          <a:lstStyle/>
          <a:p>
            <a:pPr defTabSz="1043056" eaLnBrk="1" fontAlgn="auto" hangingPunct="1">
              <a:lnSpc>
                <a:spcPct val="150000"/>
              </a:lnSpc>
              <a:spcBef>
                <a:spcPts val="0"/>
              </a:spcBef>
              <a:spcAft>
                <a:spcPts val="0"/>
              </a:spcAft>
              <a:defRPr/>
            </a:pPr>
            <a:r>
              <a:rPr lang="ru-RU" sz="2400" b="1" dirty="0">
                <a:solidFill>
                  <a:srgbClr val="005AA9"/>
                </a:solidFill>
                <a:latin typeface="+mj-lt"/>
                <a:ea typeface="+mj-ea"/>
                <a:cs typeface="+mj-cs"/>
              </a:rPr>
              <a:t>Категории </a:t>
            </a:r>
            <a:r>
              <a:rPr lang="ru-RU" sz="2400" b="1" dirty="0">
                <a:solidFill>
                  <a:srgbClr val="005AA9"/>
                </a:solidFill>
                <a:latin typeface="+mj-lt"/>
                <a:ea typeface="+mj-ea"/>
                <a:cs typeface="+mj-cs"/>
              </a:rPr>
              <a:t>налогоплательщиков </a:t>
            </a:r>
            <a:r>
              <a:rPr lang="ru-RU" sz="2400" b="1" dirty="0">
                <a:solidFill>
                  <a:srgbClr val="005AA9"/>
                </a:solidFill>
                <a:latin typeface="+mj-lt"/>
                <a:ea typeface="+mj-ea"/>
                <a:cs typeface="+mj-cs"/>
              </a:rPr>
              <a:t>для которых  предусмотрена льгота</a:t>
            </a:r>
          </a:p>
          <a:p>
            <a:pPr defTabSz="1043056" eaLnBrk="1" fontAlgn="auto" hangingPunct="1">
              <a:lnSpc>
                <a:spcPct val="150000"/>
              </a:lnSpc>
              <a:spcBef>
                <a:spcPts val="0"/>
              </a:spcBef>
              <a:spcAft>
                <a:spcPts val="0"/>
              </a:spcAft>
              <a:defRPr/>
            </a:pPr>
            <a:r>
              <a:rPr lang="ru-RU" sz="2400" b="1" dirty="0">
                <a:solidFill>
                  <a:srgbClr val="005AA9"/>
                </a:solidFill>
                <a:latin typeface="+mj-lt"/>
                <a:ea typeface="+mj-ea"/>
                <a:cs typeface="+mj-cs"/>
              </a:rPr>
              <a:t> </a:t>
            </a:r>
            <a:r>
              <a:rPr lang="ru-RU" sz="2400" b="1" dirty="0">
                <a:solidFill>
                  <a:srgbClr val="005AA9"/>
                </a:solidFill>
                <a:latin typeface="+mj-lt"/>
                <a:ea typeface="+mj-ea"/>
                <a:cs typeface="+mj-cs"/>
              </a:rPr>
              <a:t>по </a:t>
            </a:r>
            <a:r>
              <a:rPr lang="ru-RU" sz="2400" b="1" dirty="0">
                <a:solidFill>
                  <a:srgbClr val="005AA9"/>
                </a:solidFill>
                <a:latin typeface="+mj-lt"/>
                <a:ea typeface="+mj-ea"/>
                <a:cs typeface="+mj-cs"/>
              </a:rPr>
              <a:t>налогу на имущество физических лиц (ст. 407 НК РФ)</a:t>
            </a:r>
            <a:endParaRPr lang="ru-RU" sz="2400" b="1" dirty="0">
              <a:solidFill>
                <a:srgbClr val="005AA9"/>
              </a:solidFill>
              <a:latin typeface="+mj-lt"/>
              <a:ea typeface="+mj-ea"/>
              <a:cs typeface="+mj-cs"/>
            </a:endParaRPr>
          </a:p>
          <a:p>
            <a:pPr>
              <a:defRPr/>
            </a:pPr>
            <a:r>
              <a:rPr lang="ru-RU" sz="1800" dirty="0">
                <a:solidFill>
                  <a:schemeClr val="accent1"/>
                </a:solidFill>
              </a:rPr>
              <a:t>а) </a:t>
            </a:r>
            <a:r>
              <a:rPr lang="ru-RU" sz="1800" dirty="0"/>
              <a:t>ветераны боевых действий;</a:t>
            </a:r>
          </a:p>
          <a:p>
            <a:pPr>
              <a:defRPr/>
            </a:pPr>
            <a:r>
              <a:rPr lang="ru-RU" sz="1800" dirty="0">
                <a:solidFill>
                  <a:schemeClr val="accent1"/>
                </a:solidFill>
              </a:rPr>
              <a:t>б)</a:t>
            </a:r>
            <a:r>
              <a:rPr lang="ru-RU" sz="1800" dirty="0"/>
              <a:t> </a:t>
            </a:r>
            <a:r>
              <a:rPr lang="ru-RU" sz="1800" dirty="0">
                <a:hlinkClick r:id="rId2"/>
              </a:rPr>
              <a:t>военнослужащие</a:t>
            </a:r>
            <a:r>
              <a:rPr lang="ru-RU" sz="1800" dirty="0"/>
              <a:t>;</a:t>
            </a:r>
          </a:p>
          <a:p>
            <a:pPr>
              <a:defRPr/>
            </a:pPr>
            <a:r>
              <a:rPr lang="ru-RU" sz="1800" dirty="0">
                <a:solidFill>
                  <a:schemeClr val="accent1"/>
                </a:solidFill>
              </a:rPr>
              <a:t>в)</a:t>
            </a:r>
            <a:r>
              <a:rPr lang="ru-RU" sz="1800" dirty="0"/>
              <a:t> члены семей военнослужащих, потерявших кормильца, </a:t>
            </a:r>
          </a:p>
          <a:p>
            <a:pPr>
              <a:defRPr/>
            </a:pPr>
            <a:r>
              <a:rPr lang="ru-RU" sz="1800" dirty="0"/>
              <a:t>признаваемые таковыми в соответствии с Федеральным </a:t>
            </a:r>
            <a:r>
              <a:rPr lang="ru-RU" sz="1800" u="sng" dirty="0">
                <a:hlinkClick r:id="rId3"/>
              </a:rPr>
              <a:t>законом</a:t>
            </a:r>
            <a:endParaRPr lang="ru-RU" sz="1800" u="sng" dirty="0"/>
          </a:p>
          <a:p>
            <a:pPr>
              <a:defRPr/>
            </a:pPr>
            <a:r>
              <a:rPr lang="ru-RU" sz="1800" dirty="0"/>
              <a:t> от 27.05.1998 № 76-ФЗ «О статусе военнослужащих»;</a:t>
            </a:r>
          </a:p>
          <a:p>
            <a:pPr>
              <a:defRPr/>
            </a:pPr>
            <a:r>
              <a:rPr lang="ru-RU" sz="1800" dirty="0">
                <a:solidFill>
                  <a:schemeClr val="accent1"/>
                </a:solidFill>
              </a:rPr>
              <a:t>г) </a:t>
            </a:r>
            <a:r>
              <a:rPr lang="ru-RU" sz="1800" dirty="0"/>
              <a:t>лица, принимающие (принимавшие) участие в СВО  (</a:t>
            </a:r>
            <a:r>
              <a:rPr lang="ru-RU" sz="1800" dirty="0" err="1"/>
              <a:t>пп</a:t>
            </a:r>
            <a:r>
              <a:rPr lang="ru-RU" sz="1800" dirty="0"/>
              <a:t>. 9.1 п. 1 ст. 407 НК РФ):</a:t>
            </a:r>
          </a:p>
          <a:p>
            <a:pPr marL="342900" indent="-342900">
              <a:buFontTx/>
              <a:buChar char="-"/>
              <a:defRPr/>
            </a:pPr>
            <a:r>
              <a:rPr lang="ru-RU" sz="1800" dirty="0"/>
              <a:t>лица, проходящие службу в войсках национальной гвардии</a:t>
            </a:r>
          </a:p>
          <a:p>
            <a:pPr>
              <a:defRPr/>
            </a:pPr>
            <a:r>
              <a:rPr lang="ru-RU" sz="1800" dirty="0"/>
              <a:t> Российской Федерации и имеющие специальные звания полиции,</a:t>
            </a:r>
          </a:p>
          <a:p>
            <a:pPr>
              <a:defRPr/>
            </a:pPr>
            <a:r>
              <a:rPr lang="ru-RU" sz="1800" dirty="0"/>
              <a:t> сотрудники органов внутренних дел Российской Федерации; </a:t>
            </a:r>
          </a:p>
          <a:p>
            <a:pPr marL="342900" indent="-342900">
              <a:buFontTx/>
              <a:buChar char="-"/>
              <a:defRPr/>
            </a:pPr>
            <a:r>
              <a:rPr lang="ru-RU" sz="1800" dirty="0"/>
              <a:t>граждане, заключившие контракт о пребывании в добровольческом </a:t>
            </a:r>
          </a:p>
          <a:p>
            <a:pPr>
              <a:defRPr/>
            </a:pPr>
            <a:r>
              <a:rPr lang="ru-RU" sz="1800" dirty="0"/>
              <a:t>формировании (о добровольном содействии в выполнении задач, </a:t>
            </a:r>
          </a:p>
          <a:p>
            <a:pPr>
              <a:defRPr/>
            </a:pPr>
            <a:r>
              <a:rPr lang="ru-RU" sz="1800" dirty="0"/>
              <a:t>возложенных на Вооруженные Силы Российской Федерации </a:t>
            </a:r>
          </a:p>
          <a:p>
            <a:pPr>
              <a:defRPr/>
            </a:pPr>
            <a:r>
              <a:rPr lang="ru-RU" sz="1800" dirty="0"/>
              <a:t>или войска национальной гвардии Российской Федерации)</a:t>
            </a:r>
          </a:p>
          <a:p>
            <a:pPr>
              <a:defRPr/>
            </a:pPr>
            <a:r>
              <a:rPr lang="ru-RU" sz="1800" dirty="0"/>
              <a:t> либо заключившие контракт (имеющие иные правоотношения) </a:t>
            </a:r>
          </a:p>
          <a:p>
            <a:pPr>
              <a:defRPr/>
            </a:pPr>
            <a:r>
              <a:rPr lang="ru-RU" sz="1800" dirty="0"/>
              <a:t>с организациями, содействующими выполнению задач,</a:t>
            </a:r>
          </a:p>
          <a:p>
            <a:pPr>
              <a:defRPr/>
            </a:pPr>
            <a:r>
              <a:rPr lang="ru-RU" sz="1800" dirty="0"/>
              <a:t> возложенных на Вооруженные Силы Российской Федерации;</a:t>
            </a:r>
            <a:endParaRPr lang="ru-RU" sz="1800" b="1" dirty="0">
              <a:solidFill>
                <a:srgbClr val="005AA9"/>
              </a:solidFill>
              <a:latin typeface="+mj-lt"/>
              <a:ea typeface="+mj-ea"/>
              <a:cs typeface="+mj-cs"/>
            </a:endParaRPr>
          </a:p>
        </p:txBody>
      </p:sp>
      <p:sp>
        <p:nvSpPr>
          <p:cNvPr id="11" name="TextBox 10"/>
          <p:cNvSpPr txBox="1"/>
          <p:nvPr/>
        </p:nvSpPr>
        <p:spPr>
          <a:xfrm>
            <a:off x="2895600" y="4860925"/>
            <a:ext cx="914400" cy="914400"/>
          </a:xfrm>
          <a:prstGeom prst="rect">
            <a:avLst/>
          </a:prstGeom>
        </p:spPr>
        <p:txBody>
          <a:bodyPr wrap="none" lIns="104306" tIns="52153" rIns="104306" bIns="52153" anchor="ctr">
            <a:normAutofit/>
          </a:bodyPr>
          <a:lstStyle/>
          <a:p>
            <a:pPr defTabSz="1043056" eaLnBrk="1" fontAlgn="auto" hangingPunct="1">
              <a:spcAft>
                <a:spcPts val="0"/>
              </a:spcAft>
              <a:defRPr/>
            </a:pPr>
            <a:endParaRPr lang="ru-RU" sz="4800" b="1" dirty="0">
              <a:solidFill>
                <a:srgbClr val="005AA9"/>
              </a:solidFill>
              <a:latin typeface="+mj-lt"/>
              <a:ea typeface="+mj-ea"/>
              <a:cs typeface="+mj-cs"/>
            </a:endParaRPr>
          </a:p>
        </p:txBody>
      </p:sp>
      <p:sp>
        <p:nvSpPr>
          <p:cNvPr id="12" name="TextBox 11"/>
          <p:cNvSpPr txBox="1"/>
          <p:nvPr/>
        </p:nvSpPr>
        <p:spPr>
          <a:xfrm>
            <a:off x="738188" y="3997325"/>
            <a:ext cx="9217025" cy="2378075"/>
          </a:xfrm>
          <a:prstGeom prst="rect">
            <a:avLst/>
          </a:prstGeom>
        </p:spPr>
        <p:txBody>
          <a:bodyPr wrap="none" lIns="104306" tIns="52153" rIns="104306" bIns="52153" anchor="ctr">
            <a:normAutofit/>
          </a:bodyPr>
          <a:lstStyle/>
          <a:p>
            <a:pPr algn="ctr" defTabSz="1043056" eaLnBrk="1" fontAlgn="auto" hangingPunct="1">
              <a:lnSpc>
                <a:spcPct val="170000"/>
              </a:lnSpc>
              <a:spcBef>
                <a:spcPts val="0"/>
              </a:spcBef>
              <a:spcAft>
                <a:spcPts val="0"/>
              </a:spcAft>
              <a:defRPr/>
            </a:pPr>
            <a:endParaRPr lang="ru-RU" sz="4800" b="1" dirty="0">
              <a:solidFill>
                <a:schemeClr val="tx2">
                  <a:lumMod val="75000"/>
                </a:schemeClr>
              </a:solidFill>
              <a:latin typeface="+mj-lt"/>
              <a:ea typeface="+mj-ea"/>
              <a:cs typeface="+mj-cs"/>
            </a:endParaRPr>
          </a:p>
        </p:txBody>
      </p:sp>
      <p:sp>
        <p:nvSpPr>
          <p:cNvPr id="16" name="TextBox 15"/>
          <p:cNvSpPr txBox="1"/>
          <p:nvPr/>
        </p:nvSpPr>
        <p:spPr>
          <a:xfrm>
            <a:off x="1746250" y="252413"/>
            <a:ext cx="7993063" cy="914400"/>
          </a:xfrm>
          <a:prstGeom prst="rect">
            <a:avLst/>
          </a:prstGeom>
        </p:spPr>
        <p:txBody>
          <a:bodyPr wrap="none" lIns="104306" tIns="52153" rIns="104306" bIns="52153" anchor="ctr">
            <a:normAutofit/>
          </a:bodyPr>
          <a:lstStyle/>
          <a:p>
            <a:pPr defTabSz="1043056" eaLnBrk="1" fontAlgn="auto" hangingPunct="1">
              <a:spcAft>
                <a:spcPts val="0"/>
              </a:spcAft>
              <a:defRPr/>
            </a:pPr>
            <a:endParaRPr lang="ru-RU" sz="4800" b="1" dirty="0">
              <a:solidFill>
                <a:srgbClr val="00B050"/>
              </a:solidFill>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1"/>
          <p:cNvSpPr>
            <a:spLocks noGrp="1"/>
          </p:cNvSpPr>
          <p:nvPr>
            <p:ph idx="1"/>
          </p:nvPr>
        </p:nvSpPr>
        <p:spPr>
          <a:xfrm>
            <a:off x="962025" y="1189038"/>
            <a:ext cx="8561388" cy="5907087"/>
          </a:xfrm>
        </p:spPr>
        <p:txBody>
          <a:bodyPr/>
          <a:lstStyle/>
          <a:p>
            <a:r>
              <a:rPr lang="ru-RU" sz="1800" smtClean="0">
                <a:solidFill>
                  <a:schemeClr val="accent1"/>
                </a:solidFill>
              </a:rPr>
              <a:t>д) </a:t>
            </a:r>
            <a:r>
              <a:rPr lang="ru-RU" sz="1800" smtClean="0">
                <a:solidFill>
                  <a:schemeClr val="tx1"/>
                </a:solidFill>
              </a:rPr>
              <a:t>лица, выполняющие (выполнявшие) возложенные на них задачи на территориях Украины, Донецкой Народной Республики , Луганской Народной Республики , Запорожской области и Херсонской области в период проведения СВО (подпункт 9.2 пункта 1 статьи 407 Налогового кодекса): </a:t>
            </a:r>
          </a:p>
          <a:p>
            <a:r>
              <a:rPr lang="ru-RU" sz="1800" smtClean="0">
                <a:solidFill>
                  <a:schemeClr val="tx1"/>
                </a:solidFill>
              </a:rPr>
              <a:t>- сотрудники Следственного комитета Российской Федерации, федеральной противопожарной службы Государственной противопожарной службы, уголовно-исполнительной системы Российской Федерации, органов принудительного исполнения Российской Федерации; </a:t>
            </a:r>
          </a:p>
          <a:p>
            <a:r>
              <a:rPr lang="ru-RU" sz="1800" smtClean="0">
                <a:solidFill>
                  <a:schemeClr val="tx1"/>
                </a:solidFill>
              </a:rPr>
              <a:t>- сотрудники органов внутренних дел Российской Федерации; </a:t>
            </a:r>
          </a:p>
          <a:p>
            <a:r>
              <a:rPr lang="ru-RU" sz="1800" smtClean="0">
                <a:solidFill>
                  <a:schemeClr val="tx1"/>
                </a:solidFill>
              </a:rPr>
              <a:t>- прокурорские работники; </a:t>
            </a:r>
          </a:p>
          <a:p>
            <a:r>
              <a:rPr lang="ru-RU" sz="1800" smtClean="0">
                <a:solidFill>
                  <a:schemeClr val="accent1"/>
                </a:solidFill>
              </a:rPr>
              <a:t>е) </a:t>
            </a:r>
            <a:r>
              <a:rPr lang="ru-RU" sz="1800" smtClean="0">
                <a:solidFill>
                  <a:schemeClr val="tx1"/>
                </a:solidFill>
              </a:rPr>
              <a:t>лица, проходящие службу в войсках национальной гвардии Российской Федерации и имеющие специальные звания полиции, сотрудники органов внутренних дел Российской Федерации, выполняющие (выполнявшие) задачи по оказанию содействия органам федеральной службы безопасности на участках, примыкающих к районам проведения специальной военной операции (подпункт 9.3 пункта 1 статьи 407 Налогового кодекса);</a:t>
            </a:r>
          </a:p>
          <a:p>
            <a:endParaRPr lang="ru-RU" sz="1100" smtClean="0">
              <a:solidFill>
                <a:schemeClr val="tx1"/>
              </a:solidFill>
            </a:endParaRPr>
          </a:p>
          <a:p>
            <a:endParaRPr lang="ru-RU" sz="1100" smtClean="0"/>
          </a:p>
        </p:txBody>
      </p:sp>
      <p:sp>
        <p:nvSpPr>
          <p:cNvPr id="16387" name="Заголовок 2"/>
          <p:cNvSpPr>
            <a:spLocks noGrp="1"/>
          </p:cNvSpPr>
          <p:nvPr>
            <p:ph type="title"/>
          </p:nvPr>
        </p:nvSpPr>
        <p:spPr>
          <a:xfrm>
            <a:off x="962025" y="552450"/>
            <a:ext cx="8580438" cy="203200"/>
          </a:xfrm>
        </p:spPr>
        <p:txBody>
          <a:bodyPr/>
          <a:lstStyle/>
          <a:p>
            <a:pPr defTabSz="1042988" fontAlgn="base">
              <a:spcAft>
                <a:spcPct val="0"/>
              </a:spcAft>
            </a:pPr>
            <a:endParaRPr lang="ru-RU" smtClean="0"/>
          </a:p>
        </p:txBody>
      </p:sp>
      <p:sp>
        <p:nvSpPr>
          <p:cNvPr id="16388"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4069F3-72EA-434D-AF0C-AB162417B19A}" type="slidenum">
              <a:rPr lang="ru-RU" altLang="ru-RU" smtClean="0"/>
              <a:pPr/>
              <a:t>4</a:t>
            </a:fld>
            <a:endParaRPr lang="ru-RU" altLang="ru-RU" smtClean="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1"/>
          <p:cNvSpPr>
            <a:spLocks noGrp="1"/>
          </p:cNvSpPr>
          <p:nvPr>
            <p:ph idx="1"/>
          </p:nvPr>
        </p:nvSpPr>
        <p:spPr>
          <a:xfrm>
            <a:off x="962025" y="1044575"/>
            <a:ext cx="8561388" cy="6051550"/>
          </a:xfrm>
        </p:spPr>
        <p:txBody>
          <a:bodyPr/>
          <a:lstStyle/>
          <a:p>
            <a:pPr>
              <a:spcBef>
                <a:spcPct val="0"/>
              </a:spcBef>
            </a:pPr>
            <a:r>
              <a:rPr lang="ru-RU" sz="1800" smtClean="0"/>
              <a:t>ж) </a:t>
            </a:r>
            <a:r>
              <a:rPr lang="ru-RU" sz="1400" smtClean="0">
                <a:solidFill>
                  <a:schemeClr val="tx1"/>
                </a:solidFill>
              </a:rPr>
              <a:t>члены семей (подпункт 9.4 пункта 1 статьи 407 Налогового кодекса): </a:t>
            </a:r>
          </a:p>
          <a:p>
            <a:pPr>
              <a:spcBef>
                <a:spcPct val="0"/>
              </a:spcBef>
            </a:pPr>
            <a:r>
              <a:rPr lang="ru-RU" sz="1400" smtClean="0">
                <a:solidFill>
                  <a:schemeClr val="tx1"/>
                </a:solidFill>
              </a:rPr>
              <a:t>- лиц, указанных в подпунктах 9.1 - 9.3 пункта 1 статьи 407 Налогового кодекса; </a:t>
            </a:r>
          </a:p>
          <a:p>
            <a:pPr>
              <a:spcBef>
                <a:spcPct val="0"/>
              </a:spcBef>
            </a:pPr>
            <a:r>
              <a:rPr lang="ru-RU" sz="1400" smtClean="0">
                <a:solidFill>
                  <a:schemeClr val="tx1"/>
                </a:solidFill>
              </a:rPr>
              <a:t>- граждан, призванных на военную службу по мобилизации в Вооруженные Силы Российской Федерации; </a:t>
            </a:r>
          </a:p>
          <a:p>
            <a:pPr>
              <a:spcBef>
                <a:spcPct val="0"/>
              </a:spcBef>
            </a:pPr>
            <a:r>
              <a:rPr lang="ru-RU" sz="1400" smtClean="0">
                <a:solidFill>
                  <a:schemeClr val="tx1"/>
                </a:solidFill>
              </a:rPr>
              <a:t>- военнослужащих, принимающих (принимавших) участие в СВО;</a:t>
            </a:r>
          </a:p>
          <a:p>
            <a:pPr>
              <a:spcBef>
                <a:spcPct val="0"/>
              </a:spcBef>
            </a:pPr>
            <a:r>
              <a:rPr lang="ru-RU" sz="1400" smtClean="0">
                <a:solidFill>
                  <a:schemeClr val="tx1"/>
                </a:solidFill>
              </a:rPr>
              <a:t>- военнослужащих спасательных воинских формирований федерального органа исполнительной власти, уполномоченного на решение задач в области гражданской обороны, выполняющих (выполнявших) возложенные на них задачи на территориях Украины, ДНР, ЛНР, Запорожской области и Херсонской области в период проведения СВО; </a:t>
            </a:r>
          </a:p>
          <a:p>
            <a:pPr>
              <a:spcBef>
                <a:spcPct val="0"/>
              </a:spcBef>
            </a:pPr>
            <a:r>
              <a:rPr lang="ru-RU" sz="1400" smtClean="0">
                <a:solidFill>
                  <a:schemeClr val="tx1"/>
                </a:solidFill>
              </a:rPr>
              <a:t>- военнослужащих органов федеральной службы безопасности, непосредственно выполняющих (выполнявших) задачи по обеспечению безопасности Российской Федерации на участках, примыкающих к районам проведения СВО; </a:t>
            </a:r>
          </a:p>
          <a:p>
            <a:pPr>
              <a:spcBef>
                <a:spcPct val="0"/>
              </a:spcBef>
            </a:pPr>
            <a:r>
              <a:rPr lang="ru-RU" sz="1400" smtClean="0">
                <a:solidFill>
                  <a:schemeClr val="tx1"/>
                </a:solidFill>
              </a:rPr>
              <a:t>- военнослужащих войск национальной гвардии Российской Федерации, выполняющих (выполнявших) задачи по оказанию содействия органам федеральной службы безопасности на участках, примыкающих к районам проведения СВО;</a:t>
            </a:r>
          </a:p>
          <a:p>
            <a:pPr>
              <a:spcBef>
                <a:spcPct val="0"/>
              </a:spcBef>
            </a:pPr>
            <a:r>
              <a:rPr lang="ru-RU" sz="1400" smtClean="0">
                <a:solidFill>
                  <a:schemeClr val="tx1"/>
                </a:solidFill>
              </a:rPr>
              <a:t>- военнослужащих органов федеральной службы безопасности, органов государственной охраны, проходящих военную службу по контракту в воинских частях, органах, организациях, учреждениях и подразделениях, дислоцированных (расположенных) на территориях ДНР, ЛНР Запорожской области и Херсонской области, либо направленных (командированных) на срок не менее трех месяцев для временного исполнения обязанностей по вакантным воинским должностям в этих воинских частях, органах, организациях, учреждениях и подразделениях; К членам семей, указанных в подпункте 9.4 пункта 1 статьи 407 Налогового кодекса, относятся супруг (супруга), несовершеннолетние дети, дети старше 18 лет, ставшие инвалидами до достижения ими возраста 18 лет, дети в возрасте до 23 лет, обучающиеся в образовательных организациях по очной форме обучения, лица, находящиеся на иждивении (пункт 1.1 статьи 407 Налогового кодекса).</a:t>
            </a:r>
          </a:p>
          <a:p>
            <a:pPr>
              <a:spcBef>
                <a:spcPct val="0"/>
              </a:spcBef>
            </a:pPr>
            <a:endParaRPr lang="ru-RU" sz="1400" smtClean="0">
              <a:solidFill>
                <a:schemeClr val="tx1"/>
              </a:solidFill>
            </a:endParaRPr>
          </a:p>
        </p:txBody>
      </p:sp>
      <p:sp>
        <p:nvSpPr>
          <p:cNvPr id="17411" name="Заголовок 2"/>
          <p:cNvSpPr>
            <a:spLocks noGrp="1"/>
          </p:cNvSpPr>
          <p:nvPr>
            <p:ph type="title"/>
          </p:nvPr>
        </p:nvSpPr>
        <p:spPr>
          <a:xfrm>
            <a:off x="962025" y="552450"/>
            <a:ext cx="8580438" cy="203200"/>
          </a:xfrm>
        </p:spPr>
        <p:txBody>
          <a:bodyPr/>
          <a:lstStyle/>
          <a:p>
            <a:pPr defTabSz="1042988" fontAlgn="base">
              <a:spcAft>
                <a:spcPct val="0"/>
              </a:spcAft>
            </a:pPr>
            <a:endParaRPr lang="ru-RU" smtClean="0"/>
          </a:p>
        </p:txBody>
      </p:sp>
      <p:sp>
        <p:nvSpPr>
          <p:cNvPr id="17412"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3FB5DBD-86EB-471C-A817-D4870FEBD559}" type="slidenum">
              <a:rPr lang="ru-RU" altLang="ru-RU" smtClean="0"/>
              <a:pPr/>
              <a:t>5</a:t>
            </a:fld>
            <a:endParaRPr lang="ru-RU" altLang="ru-RU" smtClean="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1"/>
          <p:cNvSpPr>
            <a:spLocks noGrp="1"/>
          </p:cNvSpPr>
          <p:nvPr>
            <p:ph idx="1"/>
          </p:nvPr>
        </p:nvSpPr>
        <p:spPr>
          <a:xfrm>
            <a:off x="962025" y="1771650"/>
            <a:ext cx="8561388" cy="5324475"/>
          </a:xfrm>
        </p:spPr>
        <p:txBody>
          <a:bodyPr/>
          <a:lstStyle/>
          <a:p>
            <a:r>
              <a:rPr lang="ru-RU" sz="1800" smtClean="0">
                <a:solidFill>
                  <a:schemeClr val="accent1"/>
                </a:solidFill>
              </a:rPr>
              <a:t>з) </a:t>
            </a:r>
            <a:r>
              <a:rPr lang="ru-RU" sz="1800" smtClean="0">
                <a:solidFill>
                  <a:schemeClr val="tx1"/>
                </a:solidFill>
              </a:rPr>
              <a:t>члены семей  (подпункт 9.5 пункта 1 статьи 407 Налогового кодекса): </a:t>
            </a:r>
          </a:p>
          <a:p>
            <a:r>
              <a:rPr lang="ru-RU" sz="1800" smtClean="0">
                <a:solidFill>
                  <a:schemeClr val="tx1"/>
                </a:solidFill>
              </a:rPr>
              <a:t>- лиц, указанных в подпунктах 9.1 - 9.3 пункта 1 статьи 407 Налогового кодекса; </a:t>
            </a:r>
          </a:p>
          <a:p>
            <a:r>
              <a:rPr lang="ru-RU" sz="1800" smtClean="0">
                <a:solidFill>
                  <a:schemeClr val="tx1"/>
                </a:solidFill>
              </a:rPr>
              <a:t>- лиц, относящихся к ветеранам боевых действий в соответствии с подпунктами 2.3 и 9 пункта 1 статьи 3 Федерального закона от 12.01.1995 № 5-ФЗ «О ветеранах», погибших (умерших) в период участия в СВО (при выполнении задач в период проведения СВО). К числу погибших относятся также лица, умершие до истечения одного года со дня их увольнения с военной службы (увольнения со службы, прекращения трудового договора или иных правоотношений), вследствие увечья (ранения, травмы, контузии) или заболевания, полученных ими в период проведения СВО (при выполнении задач в период проведения СВО);</a:t>
            </a:r>
          </a:p>
          <a:p>
            <a:r>
              <a:rPr lang="ru-RU" sz="1800" smtClean="0">
                <a:solidFill>
                  <a:schemeClr val="tx1"/>
                </a:solidFill>
              </a:rPr>
              <a:t>- лиц, погибших (умерших) в связи с участием в боевых действиях в составе Вооруженных Сил ДНР, Народной милиции ЛНР, воинских формирований и органов ДНР и ЛНР начиная с 11 мая 2014 года; </a:t>
            </a:r>
          </a:p>
          <a:p>
            <a:r>
              <a:rPr lang="ru-RU" sz="1800" smtClean="0">
                <a:solidFill>
                  <a:schemeClr val="accent1"/>
                </a:solidFill>
              </a:rPr>
              <a:t>и) </a:t>
            </a:r>
            <a:r>
              <a:rPr lang="ru-RU" sz="1800" smtClean="0">
                <a:solidFill>
                  <a:schemeClr val="tx1"/>
                </a:solidFill>
              </a:rPr>
              <a:t>родители и супруги военнослужащих и государственных служащих, погибших при исполнении служебных обязанностей (подпункт 13 пункта 1 статьи 407 Налогового кодекса).</a:t>
            </a:r>
          </a:p>
          <a:p>
            <a:endParaRPr lang="ru-RU" sz="1800" smtClean="0"/>
          </a:p>
        </p:txBody>
      </p:sp>
      <p:sp>
        <p:nvSpPr>
          <p:cNvPr id="18435" name="Заголовок 2"/>
          <p:cNvSpPr>
            <a:spLocks noGrp="1"/>
          </p:cNvSpPr>
          <p:nvPr>
            <p:ph type="title"/>
          </p:nvPr>
        </p:nvSpPr>
        <p:spPr>
          <a:xfrm>
            <a:off x="962025" y="552450"/>
            <a:ext cx="8580438" cy="1219200"/>
          </a:xfrm>
        </p:spPr>
        <p:txBody>
          <a:bodyPr/>
          <a:lstStyle/>
          <a:p>
            <a:pPr defTabSz="1042988" fontAlgn="base">
              <a:spcAft>
                <a:spcPct val="0"/>
              </a:spcAft>
            </a:pPr>
            <a:endParaRPr lang="ru-RU" smtClean="0"/>
          </a:p>
        </p:txBody>
      </p:sp>
      <p:sp>
        <p:nvSpPr>
          <p:cNvPr id="18436"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4179C-ADCA-406B-B05B-E861850B04CD}" type="slidenum">
              <a:rPr lang="ru-RU" altLang="ru-RU" smtClean="0"/>
              <a:pPr/>
              <a:t>6</a:t>
            </a:fld>
            <a:endParaRPr lang="ru-RU" altLang="ru-RU" smtClean="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1"/>
          <p:cNvSpPr>
            <a:spLocks noGrp="1"/>
          </p:cNvSpPr>
          <p:nvPr>
            <p:ph idx="1"/>
          </p:nvPr>
        </p:nvSpPr>
        <p:spPr>
          <a:xfrm>
            <a:off x="962025" y="1771650"/>
            <a:ext cx="8561388" cy="5324475"/>
          </a:xfrm>
        </p:spPr>
        <p:txBody>
          <a:bodyPr/>
          <a:lstStyle/>
          <a:p>
            <a:endParaRPr lang="ru-RU" sz="1800" smtClean="0"/>
          </a:p>
          <a:p>
            <a:r>
              <a:rPr lang="ru-RU" sz="1800" smtClean="0">
                <a:solidFill>
                  <a:schemeClr val="tx1"/>
                </a:solidFill>
              </a:rPr>
              <a:t>В соответствии с абзацем вторым пункта 1.2 статьи 407 Налогового кодекса периодом участия в СВО (при выполнении задач в период проведения СВО) для целей статьи 407 Налогового кодекса признается весь налоговый период (т.е. календарный год), в течение которого лицо было привлечено к участию в СВО (при выполнении задач в период проведения СВО) независимо от срока такого участия (выполнения задач) в течение налогового периода.</a:t>
            </a:r>
          </a:p>
        </p:txBody>
      </p:sp>
      <p:sp>
        <p:nvSpPr>
          <p:cNvPr id="19459" name="Заголовок 2"/>
          <p:cNvSpPr>
            <a:spLocks noGrp="1"/>
          </p:cNvSpPr>
          <p:nvPr>
            <p:ph type="title"/>
          </p:nvPr>
        </p:nvSpPr>
        <p:spPr>
          <a:xfrm>
            <a:off x="962025" y="552450"/>
            <a:ext cx="8580438" cy="1219200"/>
          </a:xfrm>
        </p:spPr>
        <p:txBody>
          <a:bodyPr/>
          <a:lstStyle/>
          <a:p>
            <a:pPr defTabSz="1042988" fontAlgn="base">
              <a:spcAft>
                <a:spcPct val="0"/>
              </a:spcAft>
            </a:pPr>
            <a:r>
              <a:rPr lang="ru-RU" sz="1800" smtClean="0"/>
              <a:t>Предоставление налоговой льготы в ряде случаев связано с периодом участия в СВО (при выполнении задач в период проведения СВО). Каким образом для целей предоставления этой льготы определяется указанный период?</a:t>
            </a:r>
            <a:br>
              <a:rPr lang="ru-RU" sz="1800" smtClean="0"/>
            </a:br>
            <a:endParaRPr lang="ru-RU" sz="1800" smtClean="0"/>
          </a:p>
        </p:txBody>
      </p:sp>
      <p:sp>
        <p:nvSpPr>
          <p:cNvPr id="19460"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CE33F2-A027-494C-9998-4AD43DEDF11C}" type="slidenum">
              <a:rPr lang="ru-RU" altLang="ru-RU" smtClean="0"/>
              <a:pPr/>
              <a:t>7</a:t>
            </a:fld>
            <a:endParaRPr lang="ru-RU" altLang="ru-RU" smtClean="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1"/>
          <p:cNvSpPr>
            <a:spLocks noGrp="1"/>
          </p:cNvSpPr>
          <p:nvPr>
            <p:ph idx="1"/>
          </p:nvPr>
        </p:nvSpPr>
        <p:spPr>
          <a:xfrm>
            <a:off x="962025" y="1771650"/>
            <a:ext cx="8561388" cy="5324475"/>
          </a:xfrm>
        </p:spPr>
        <p:txBody>
          <a:bodyPr/>
          <a:lstStyle/>
          <a:p>
            <a:r>
              <a:rPr lang="ru-RU" sz="1400" smtClean="0"/>
              <a:t>а) </a:t>
            </a:r>
            <a:r>
              <a:rPr lang="ru-RU" sz="1400" smtClean="0">
                <a:solidFill>
                  <a:schemeClr val="tx1"/>
                </a:solidFill>
              </a:rPr>
              <a:t>в размере подлежащей уплате суммы налога в отношении объекта налогообложения, находящегося в собственности налогоплательщика и не используемого налогоплательщиком в предпринимательской деятельности (пункт 2 статьи 407 Налогового кодекса);</a:t>
            </a:r>
          </a:p>
          <a:p>
            <a:r>
              <a:rPr lang="ru-RU" sz="1400" smtClean="0"/>
              <a:t>б) </a:t>
            </a:r>
            <a:r>
              <a:rPr lang="ru-RU" sz="1400" smtClean="0">
                <a:solidFill>
                  <a:schemeClr val="tx1"/>
                </a:solidFill>
              </a:rPr>
              <a:t>в отношении только одного объекта налогообложения каждого вида вне зависимости от количества оснований для применения налоговых льгот (пункт 3 статьи 407 Налогового кодекса). При этом налоговая льгота предоставляется в отношении следующих видов объектов налогообложения (пункт 4 статьи 407 Налогового кодекса):</a:t>
            </a:r>
          </a:p>
          <a:p>
            <a:r>
              <a:rPr lang="ru-RU" sz="1400" smtClean="0">
                <a:solidFill>
                  <a:schemeClr val="tx1"/>
                </a:solidFill>
              </a:rPr>
              <a:t>- квартира, часть квартиры или комната;</a:t>
            </a:r>
          </a:p>
          <a:p>
            <a:r>
              <a:rPr lang="ru-RU" sz="1400" smtClean="0">
                <a:solidFill>
                  <a:schemeClr val="tx1"/>
                </a:solidFill>
              </a:rPr>
              <a:t>- жилой дом или часть жилого дома;</a:t>
            </a:r>
          </a:p>
          <a:p>
            <a:r>
              <a:rPr lang="ru-RU" sz="1400" smtClean="0">
                <a:solidFill>
                  <a:schemeClr val="tx1"/>
                </a:solidFill>
              </a:rPr>
              <a:t>- помещение или сооружение, указанные в подпункте 14 пункта 1 статьи 407 Налогового кодекса;</a:t>
            </a:r>
          </a:p>
          <a:p>
            <a:r>
              <a:rPr lang="ru-RU" sz="1400" smtClean="0">
                <a:solidFill>
                  <a:schemeClr val="tx1"/>
                </a:solidFill>
              </a:rPr>
              <a:t>- хозяйственное строение или сооружение, указанные в подпункте 15 пункта 1 статьи 407 Налогового кодекса;</a:t>
            </a:r>
          </a:p>
          <a:p>
            <a:r>
              <a:rPr lang="ru-RU" sz="1400" smtClean="0">
                <a:solidFill>
                  <a:schemeClr val="tx1"/>
                </a:solidFill>
              </a:rPr>
              <a:t>- гараж или машино-место; </a:t>
            </a:r>
          </a:p>
          <a:p>
            <a:pPr algn="just"/>
            <a:r>
              <a:rPr lang="ru-RU" sz="1400" smtClean="0">
                <a:solidFill>
                  <a:schemeClr val="tx1"/>
                </a:solidFill>
              </a:rPr>
              <a:t>Налоговая льгота не предоставляется в отношении объектов налогообложения, указанных в подпункте 2 пункта 2 статьи 406 Налогового кодекса (т.е. торгово-офисных объектов налогообложения, включенных в перечень, определяемый в соответствии с пунктом 7 статьи 378.2 Налогового кодекса, в отношении объектов налогообложения, предусмотренных абзацем вторым пункта 10 статьи 378.2 Налогового кодекса, а также в отношении объектов налогообложения, кадастровая стоимость каждого из которых превышает 300 миллионов рублей), за исключением гаражей и машино-мест, расположенных в таких объектах налогообложения (пункт 5 статьи 407 Налогового кодекса).</a:t>
            </a:r>
          </a:p>
          <a:p>
            <a:endParaRPr lang="ru-RU" sz="1400" smtClean="0"/>
          </a:p>
        </p:txBody>
      </p:sp>
      <p:sp>
        <p:nvSpPr>
          <p:cNvPr id="20483" name="Заголовок 2"/>
          <p:cNvSpPr>
            <a:spLocks noGrp="1"/>
          </p:cNvSpPr>
          <p:nvPr>
            <p:ph type="title"/>
          </p:nvPr>
        </p:nvSpPr>
        <p:spPr>
          <a:xfrm>
            <a:off x="962025" y="552450"/>
            <a:ext cx="8580438" cy="1219200"/>
          </a:xfrm>
        </p:spPr>
        <p:txBody>
          <a:bodyPr/>
          <a:lstStyle/>
          <a:p>
            <a:pPr defTabSz="1042988" fontAlgn="base">
              <a:spcAft>
                <a:spcPct val="0"/>
              </a:spcAft>
            </a:pPr>
            <a:r>
              <a:rPr lang="ru-RU" sz="1800" smtClean="0"/>
              <a:t>В каком размере предоставляется налоговая льгота? </a:t>
            </a:r>
            <a:br>
              <a:rPr lang="ru-RU" sz="1800" smtClean="0"/>
            </a:br>
            <a:endParaRPr lang="ru-RU" sz="1800" smtClean="0"/>
          </a:p>
        </p:txBody>
      </p:sp>
      <p:sp>
        <p:nvSpPr>
          <p:cNvPr id="20484"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55872A-E422-4F68-9DCF-B114AB8A65E8}" type="slidenum">
              <a:rPr lang="ru-RU" altLang="ru-RU" smtClean="0"/>
              <a:pPr/>
              <a:t>8</a:t>
            </a:fld>
            <a:endParaRPr lang="ru-RU" altLang="ru-RU" smtClean="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1"/>
          <p:cNvSpPr>
            <a:spLocks noGrp="1"/>
          </p:cNvSpPr>
          <p:nvPr>
            <p:ph idx="1"/>
          </p:nvPr>
        </p:nvSpPr>
        <p:spPr>
          <a:xfrm>
            <a:off x="962025" y="1771650"/>
            <a:ext cx="8561388" cy="5324475"/>
          </a:xfrm>
        </p:spPr>
        <p:txBody>
          <a:bodyPr/>
          <a:lstStyle/>
          <a:p>
            <a:r>
              <a:rPr lang="ru-RU" sz="1400" smtClean="0">
                <a:solidFill>
                  <a:schemeClr val="tx1"/>
                </a:solidFill>
              </a:rPr>
              <a:t>При установлении налога нормативными правовыми актами представительных органов муниципальных образований могут устанавливаться дополнительные налоговые льготы, не предусмотренные статьей 407 Налогового кодекса, например, увеличиваться количество видов объектов налогообложения для предоставления налоговой льготы (пункт 2 статьи 399 Налогового кодекса).</a:t>
            </a:r>
          </a:p>
          <a:p>
            <a:endParaRPr lang="en-US" sz="1400" smtClean="0">
              <a:solidFill>
                <a:schemeClr val="tx1"/>
              </a:solidFill>
            </a:endParaRPr>
          </a:p>
          <a:p>
            <a:endParaRPr lang="en-US" sz="1400" smtClean="0">
              <a:solidFill>
                <a:schemeClr val="tx1"/>
              </a:solidFill>
            </a:endParaRPr>
          </a:p>
          <a:p>
            <a:r>
              <a:rPr lang="ru-RU" sz="1400" smtClean="0">
                <a:solidFill>
                  <a:schemeClr val="tx1"/>
                </a:solidFill>
              </a:rPr>
              <a:t>.</a:t>
            </a:r>
          </a:p>
          <a:p>
            <a:endParaRPr lang="ru-RU" sz="1400" smtClean="0">
              <a:solidFill>
                <a:schemeClr val="tx1"/>
              </a:solidFill>
            </a:endParaRPr>
          </a:p>
        </p:txBody>
      </p:sp>
      <p:sp>
        <p:nvSpPr>
          <p:cNvPr id="21507" name="Заголовок 2"/>
          <p:cNvSpPr>
            <a:spLocks noGrp="1"/>
          </p:cNvSpPr>
          <p:nvPr>
            <p:ph type="title"/>
          </p:nvPr>
        </p:nvSpPr>
        <p:spPr>
          <a:xfrm>
            <a:off x="962025" y="552450"/>
            <a:ext cx="8580438" cy="1219200"/>
          </a:xfrm>
        </p:spPr>
        <p:txBody>
          <a:bodyPr/>
          <a:lstStyle/>
          <a:p>
            <a:pPr algn="ctr" defTabSz="1042988" fontAlgn="base">
              <a:spcAft>
                <a:spcPct val="0"/>
              </a:spcAft>
            </a:pPr>
            <a:r>
              <a:rPr lang="ru-RU" sz="3600" smtClean="0"/>
              <a:t>Дополнительные льготы</a:t>
            </a:r>
          </a:p>
        </p:txBody>
      </p:sp>
      <p:sp>
        <p:nvSpPr>
          <p:cNvPr id="21508"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DC993A8-C52D-43F9-B6A1-CA106D2B43A9}" type="slidenum">
              <a:rPr lang="ru-RU" altLang="ru-RU" smtClean="0"/>
              <a:pPr/>
              <a:t>9</a:t>
            </a:fld>
            <a:endParaRPr lang="ru-RU" altLang="ru-RU" smtClean="0"/>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2916238"/>
            <a:ext cx="9242425" cy="309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theme/theme1.xml><?xml version="1.0" encoding="utf-8"?>
<a:theme xmlns:a="http://schemas.openxmlformats.org/drawingml/2006/main" name="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9381</TotalTime>
  <Words>1397</Words>
  <Application>Microsoft Office PowerPoint</Application>
  <PresentationFormat>Произвольный</PresentationFormat>
  <Paragraphs>89</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+mj-lt</vt:lpstr>
      <vt:lpstr>Golos Text</vt:lpstr>
      <vt:lpstr>Present_FNS2012_A4</vt:lpstr>
      <vt:lpstr>Предоставление налоговых льгот участникам специальной военной операции и членам их семей</vt:lpstr>
      <vt:lpstr>Докладчик: Начальник отдела камерального контроля в сфере налогообложения имущества  Ельцова Нина Владимировна</vt:lpstr>
      <vt:lpstr>Презентация PowerPoint</vt:lpstr>
      <vt:lpstr>Презентация PowerPoint</vt:lpstr>
      <vt:lpstr>Презентация PowerPoint</vt:lpstr>
      <vt:lpstr>Презентация PowerPoint</vt:lpstr>
      <vt:lpstr>Предоставление налоговой льготы в ряде случаев связано с периодом участия в СВО (при выполнении задач в период проведения СВО). Каким образом для целей предоставления этой льготы определяется указанный период? </vt:lpstr>
      <vt:lpstr>В каком размере предоставляется налоговая льгота?  </vt:lpstr>
      <vt:lpstr>Дополнительные льготы</vt:lpstr>
      <vt:lpstr>Презентация PowerPoint</vt:lpstr>
      <vt:lpstr>Презентация PowerPoint</vt:lpstr>
      <vt:lpstr>Информация о ставках и льготах</vt:lpstr>
      <vt:lpstr>Информация о ставках и льготах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Креславский-Смирнов</dc:creator>
  <cp:lastModifiedBy>Риб Алёна Александровна</cp:lastModifiedBy>
  <cp:revision>559</cp:revision>
  <dcterms:created xsi:type="dcterms:W3CDTF">2013-02-13T06:35:45Z</dcterms:created>
  <dcterms:modified xsi:type="dcterms:W3CDTF">2025-02-27T02:39:20Z</dcterms:modified>
</cp:coreProperties>
</file>