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4">
  <p:sldMasterIdLst>
    <p:sldMasterId id="2147483663" r:id="rId1"/>
  </p:sldMasterIdLst>
  <p:notesMasterIdLst>
    <p:notesMasterId r:id="rId9"/>
  </p:notesMasterIdLst>
  <p:handoutMasterIdLst>
    <p:handoutMasterId r:id="rId10"/>
  </p:handoutMasterIdLst>
  <p:sldIdLst>
    <p:sldId id="582" r:id="rId2"/>
    <p:sldId id="646" r:id="rId3"/>
    <p:sldId id="647" r:id="rId4"/>
    <p:sldId id="644" r:id="rId5"/>
    <p:sldId id="645" r:id="rId6"/>
    <p:sldId id="633" r:id="rId7"/>
    <p:sldId id="612" r:id="rId8"/>
  </p:sldIdLst>
  <p:sldSz cx="10693400" cy="7561263"/>
  <p:notesSz cx="6808788" cy="9929813"/>
  <p:defaultTextStyle>
    <a:defPPr>
      <a:defRPr lang="ru-RU"/>
    </a:defPPr>
    <a:lvl1pPr marL="0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344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2688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032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5376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6719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8064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49408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0751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1D8050C9-833E-4D19-B821-47BA574DBA6A}">
          <p14:sldIdLst>
            <p14:sldId id="582"/>
            <p14:sldId id="646"/>
            <p14:sldId id="647"/>
            <p14:sldId id="644"/>
            <p14:sldId id="645"/>
            <p14:sldId id="633"/>
            <p14:sldId id="612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382">
          <p15:clr>
            <a:srgbClr val="A4A3A4"/>
          </p15:clr>
        </p15:guide>
        <p15:guide id="2" orient="horz" pos="1116">
          <p15:clr>
            <a:srgbClr val="A4A3A4"/>
          </p15:clr>
        </p15:guide>
        <p15:guide id="3" orient="horz" pos="348">
          <p15:clr>
            <a:srgbClr val="A4A3A4"/>
          </p15:clr>
        </p15:guide>
        <p15:guide id="4" orient="horz" pos="4470">
          <p15:clr>
            <a:srgbClr val="A4A3A4"/>
          </p15:clr>
        </p15:guide>
        <p15:guide id="5" pos="3368">
          <p15:clr>
            <a:srgbClr val="A4A3A4"/>
          </p15:clr>
        </p15:guide>
        <p15:guide id="6" pos="828">
          <p15:clr>
            <a:srgbClr val="A4A3A4"/>
          </p15:clr>
        </p15:guide>
        <p15:guide id="7" pos="1824">
          <p15:clr>
            <a:srgbClr val="A4A3A4"/>
          </p15:clr>
        </p15:guide>
        <p15:guide id="8" pos="6011">
          <p15:clr>
            <a:srgbClr val="A4A3A4"/>
          </p15:clr>
        </p15:guide>
        <p15:guide id="9" pos="6457">
          <p15:clr>
            <a:srgbClr val="A4A3A4"/>
          </p15:clr>
        </p15:guide>
        <p15:guide id="10" pos="60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08" userDrawn="1">
          <p15:clr>
            <a:srgbClr val="A4A3A4"/>
          </p15:clr>
        </p15:guide>
        <p15:guide id="2" pos="2116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30EC"/>
    <a:srgbClr val="21115B"/>
    <a:srgbClr val="28285E"/>
    <a:srgbClr val="480000"/>
    <a:srgbClr val="D0D8E8"/>
    <a:srgbClr val="A8ADB7"/>
    <a:srgbClr val="E9EDF4"/>
    <a:srgbClr val="FF9999"/>
    <a:srgbClr val="FF5050"/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A488322-F2BA-4B5B-9748-0D474271808F}" styleName="Средний стиль 3 -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Темный стиль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737" autoAdjust="0"/>
  </p:normalViewPr>
  <p:slideViewPr>
    <p:cSldViewPr showGuides="1">
      <p:cViewPr>
        <p:scale>
          <a:sx n="75" d="100"/>
          <a:sy n="75" d="100"/>
        </p:scale>
        <p:origin x="-2466" y="-702"/>
      </p:cViewPr>
      <p:guideLst>
        <p:guide orient="horz" pos="2382"/>
        <p:guide orient="horz" pos="1116"/>
        <p:guide orient="horz" pos="348"/>
        <p:guide orient="horz" pos="4470"/>
        <p:guide pos="3368"/>
        <p:guide pos="828"/>
        <p:guide pos="1824"/>
        <p:guide pos="6011"/>
        <p:guide pos="6457"/>
        <p:guide pos="606"/>
      </p:guideLst>
    </p:cSldViewPr>
  </p:slideViewPr>
  <p:outlineViewPr>
    <p:cViewPr>
      <p:scale>
        <a:sx n="33" d="100"/>
        <a:sy n="33" d="100"/>
      </p:scale>
      <p:origin x="0" y="2028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3138" y="-108"/>
      </p:cViewPr>
      <p:guideLst>
        <p:guide orient="horz" pos="3128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51217" cy="496491"/>
          </a:xfrm>
          <a:prstGeom prst="rect">
            <a:avLst/>
          </a:prstGeom>
        </p:spPr>
        <p:txBody>
          <a:bodyPr vert="horz" lIns="91797" tIns="45898" rIns="91797" bIns="458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5981" y="1"/>
            <a:ext cx="2951217" cy="496491"/>
          </a:xfrm>
          <a:prstGeom prst="rect">
            <a:avLst/>
          </a:prstGeom>
        </p:spPr>
        <p:txBody>
          <a:bodyPr vert="horz" lIns="91797" tIns="45898" rIns="91797" bIns="45898" rtlCol="0"/>
          <a:lstStyle>
            <a:lvl1pPr algn="r">
              <a:defRPr sz="1200"/>
            </a:lvl1pPr>
          </a:lstStyle>
          <a:p>
            <a:fld id="{099D59FA-7F36-4028-BF6D-E71658C5A90B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31726"/>
            <a:ext cx="2951217" cy="496491"/>
          </a:xfrm>
          <a:prstGeom prst="rect">
            <a:avLst/>
          </a:prstGeom>
        </p:spPr>
        <p:txBody>
          <a:bodyPr vert="horz" lIns="91797" tIns="45898" rIns="91797" bIns="458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5981" y="9431726"/>
            <a:ext cx="2951217" cy="496491"/>
          </a:xfrm>
          <a:prstGeom prst="rect">
            <a:avLst/>
          </a:prstGeom>
        </p:spPr>
        <p:txBody>
          <a:bodyPr vert="horz" lIns="91797" tIns="45898" rIns="91797" bIns="45898" rtlCol="0" anchor="b"/>
          <a:lstStyle>
            <a:lvl1pPr algn="r">
              <a:defRPr sz="1200"/>
            </a:lvl1pPr>
          </a:lstStyle>
          <a:p>
            <a:fld id="{B04CB218-8A98-4A4B-B575-B1D2737CF1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59013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0" y="15"/>
            <a:ext cx="2950477" cy="496491"/>
          </a:xfrm>
          <a:prstGeom prst="rect">
            <a:avLst/>
          </a:prstGeom>
        </p:spPr>
        <p:txBody>
          <a:bodyPr vert="horz" lIns="92166" tIns="46083" rIns="92166" bIns="46083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49" y="15"/>
            <a:ext cx="2950477" cy="496491"/>
          </a:xfrm>
          <a:prstGeom prst="rect">
            <a:avLst/>
          </a:prstGeom>
        </p:spPr>
        <p:txBody>
          <a:bodyPr vert="horz" lIns="92166" tIns="46083" rIns="92166" bIns="46083" rtlCol="0"/>
          <a:lstStyle>
            <a:lvl1pPr algn="r">
              <a:defRPr sz="1200"/>
            </a:lvl1pPr>
          </a:lstStyle>
          <a:p>
            <a:fld id="{54B2CB9A-35A0-44DF-9563-3B4294FF58F5}" type="datetimeFigureOut">
              <a:rPr lang="ru-RU" smtClean="0"/>
              <a:pPr/>
              <a:t>27.02.2025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69938" y="746125"/>
            <a:ext cx="5268912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66" tIns="46083" rIns="92166" bIns="46083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82" y="4716676"/>
            <a:ext cx="5447030" cy="4468416"/>
          </a:xfrm>
          <a:prstGeom prst="rect">
            <a:avLst/>
          </a:prstGeom>
        </p:spPr>
        <p:txBody>
          <a:bodyPr vert="horz" lIns="92166" tIns="46083" rIns="92166" bIns="46083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0" y="9431613"/>
            <a:ext cx="2950477" cy="496491"/>
          </a:xfrm>
          <a:prstGeom prst="rect">
            <a:avLst/>
          </a:prstGeom>
        </p:spPr>
        <p:txBody>
          <a:bodyPr vert="horz" lIns="92166" tIns="46083" rIns="92166" bIns="46083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49" y="9431613"/>
            <a:ext cx="2950477" cy="496491"/>
          </a:xfrm>
          <a:prstGeom prst="rect">
            <a:avLst/>
          </a:prstGeom>
        </p:spPr>
        <p:txBody>
          <a:bodyPr vert="horz" lIns="92166" tIns="46083" rIns="92166" bIns="46083" rtlCol="0" anchor="b"/>
          <a:lstStyle>
            <a:lvl1pPr algn="r">
              <a:defRPr sz="1200"/>
            </a:lvl1pPr>
          </a:lstStyle>
          <a:p>
            <a:fld id="{67CAF5B9-CC1E-4A3E-B04F-728BB30B0B5D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32560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21344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42688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64032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85376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06719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28064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49408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70751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8" y="1574"/>
            <a:ext cx="10691812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802005" y="3708625"/>
            <a:ext cx="9089390" cy="1620771"/>
          </a:xfrm>
        </p:spPr>
        <p:txBody>
          <a:bodyPr>
            <a:normAutofit/>
          </a:bodyPr>
          <a:lstStyle>
            <a:lvl1pPr>
              <a:defRPr sz="57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604010" y="5364807"/>
            <a:ext cx="7485380" cy="1932323"/>
          </a:xfrm>
        </p:spPr>
        <p:txBody>
          <a:bodyPr>
            <a:normAutofit/>
          </a:bodyPr>
          <a:lstStyle>
            <a:lvl1pPr marL="0" indent="0" algn="ctr">
              <a:buNone/>
              <a:defRPr sz="3200" b="0">
                <a:solidFill>
                  <a:schemeClr val="bg1"/>
                </a:solidFill>
                <a:latin typeface="+mj-lt"/>
              </a:defRPr>
            </a:lvl1pPr>
            <a:lvl2pPr marL="5213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26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0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5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67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8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494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07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0503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/>
          <a:lstStyle>
            <a:lvl1pPr marL="0" indent="0">
              <a:buNone/>
              <a:defRPr sz="3700"/>
            </a:lvl1pPr>
            <a:lvl2pPr marL="521344" indent="0">
              <a:buNone/>
              <a:defRPr sz="3200"/>
            </a:lvl2pPr>
            <a:lvl3pPr marL="1042688" indent="0">
              <a:buNone/>
              <a:defRPr sz="2700"/>
            </a:lvl3pPr>
            <a:lvl4pPr marL="1564032" indent="0">
              <a:buNone/>
              <a:defRPr sz="2300"/>
            </a:lvl4pPr>
            <a:lvl5pPr marL="2085376" indent="0">
              <a:buNone/>
              <a:defRPr sz="2300"/>
            </a:lvl5pPr>
            <a:lvl6pPr marL="2606719" indent="0">
              <a:buNone/>
              <a:defRPr sz="2300"/>
            </a:lvl6pPr>
            <a:lvl7pPr marL="3128064" indent="0">
              <a:buNone/>
              <a:defRPr sz="2300"/>
            </a:lvl7pPr>
            <a:lvl8pPr marL="3649408" indent="0">
              <a:buNone/>
              <a:defRPr sz="2300"/>
            </a:lvl8pPr>
            <a:lvl9pPr marL="4170751" indent="0">
              <a:buNone/>
              <a:defRPr sz="2300"/>
            </a:lvl9pPr>
          </a:lstStyle>
          <a:p>
            <a:r>
              <a:rPr lang="ru-RU" dirty="0" smtClean="0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344" indent="0">
              <a:buNone/>
              <a:defRPr sz="1400"/>
            </a:lvl2pPr>
            <a:lvl3pPr marL="1042688" indent="0">
              <a:buNone/>
              <a:defRPr sz="1100"/>
            </a:lvl3pPr>
            <a:lvl4pPr marL="1564032" indent="0">
              <a:buNone/>
              <a:defRPr sz="1000"/>
            </a:lvl4pPr>
            <a:lvl5pPr marL="2085376" indent="0">
              <a:buNone/>
              <a:defRPr sz="1000"/>
            </a:lvl5pPr>
            <a:lvl6pPr marL="2606719" indent="0">
              <a:buNone/>
              <a:defRPr sz="1000"/>
            </a:lvl6pPr>
            <a:lvl7pPr marL="3128064" indent="0">
              <a:buNone/>
              <a:defRPr sz="1000"/>
            </a:lvl7pPr>
            <a:lvl8pPr marL="3649408" indent="0">
              <a:buNone/>
              <a:defRPr sz="1000"/>
            </a:lvl8pPr>
            <a:lvl9pPr marL="4170751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338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81856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067112" y="334306"/>
            <a:ext cx="2812588" cy="71131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5639" y="334306"/>
            <a:ext cx="8263250" cy="71131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5214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9" y="2110"/>
            <a:ext cx="10691813" cy="755863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8" y="1771652"/>
            <a:ext cx="8561139" cy="5324475"/>
          </a:xfrm>
        </p:spPr>
        <p:txBody>
          <a:bodyPr/>
          <a:lstStyle>
            <a:lvl1pPr marL="363410" indent="0">
              <a:buFontTx/>
              <a:buNone/>
              <a:defRPr b="1">
                <a:latin typeface="+mj-lt"/>
              </a:defRPr>
            </a:lvl1pPr>
            <a:lvl2pPr marL="360235" indent="3175">
              <a:defRPr>
                <a:latin typeface="+mj-lt"/>
              </a:defRPr>
            </a:lvl2pPr>
            <a:lvl3pPr marL="628428" indent="-260258">
              <a:tabLst/>
              <a:defRPr>
                <a:latin typeface="+mj-lt"/>
              </a:defRPr>
            </a:lvl3pPr>
            <a:lvl4pPr marL="0" indent="360235">
              <a:lnSpc>
                <a:spcPts val="1800"/>
              </a:lnSpc>
              <a:spcBef>
                <a:spcPts val="400"/>
              </a:spcBef>
              <a:defRPr>
                <a:latin typeface="+mj-lt"/>
              </a:defRPr>
            </a:lvl4pPr>
            <a:lvl5pPr>
              <a:lnSpc>
                <a:spcPts val="1800"/>
              </a:lnSpc>
              <a:spcBef>
                <a:spcPts val="400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6930876" y="5652841"/>
            <a:ext cx="1080120" cy="415498"/>
          </a:xfrm>
          <a:prstGeom prst="rect">
            <a:avLst/>
          </a:prstGeom>
          <a:noFill/>
        </p:spPr>
        <p:txBody>
          <a:bodyPr wrap="square" lIns="91408" tIns="45704" rIns="91408" bIns="45704" rtlCol="0">
            <a:noAutofit/>
          </a:bodyPr>
          <a:lstStyle/>
          <a:p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962026" y="552454"/>
            <a:ext cx="8580438" cy="1219199"/>
          </a:xfrm>
        </p:spPr>
        <p:txBody>
          <a:bodyPr/>
          <a:lstStyle>
            <a:lvl1pPr marL="0" marR="0" indent="0" defTabSz="104268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marL="0" marR="0" lvl="0" indent="0" defTabSz="104268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9166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2" y="520"/>
            <a:ext cx="10691813" cy="755863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8" y="1771652"/>
            <a:ext cx="8561139" cy="5324475"/>
          </a:xfrm>
        </p:spPr>
        <p:txBody>
          <a:bodyPr/>
          <a:lstStyle>
            <a:lvl1pPr marL="363410" indent="0">
              <a:buFontTx/>
              <a:buNone/>
              <a:defRPr b="1">
                <a:latin typeface="+mj-lt"/>
              </a:defRPr>
            </a:lvl1pPr>
            <a:lvl2pPr marL="363410" indent="0">
              <a:defRPr>
                <a:latin typeface="+mj-lt"/>
              </a:defRPr>
            </a:lvl2pPr>
            <a:lvl3pPr marL="628428" indent="-260258">
              <a:defRPr>
                <a:latin typeface="+mj-lt"/>
              </a:defRPr>
            </a:lvl3pPr>
            <a:lvl4pPr marL="0" indent="360235">
              <a:defRPr>
                <a:latin typeface="+mj-lt"/>
              </a:defRPr>
            </a:lvl4pPr>
            <a:lvl5pPr marL="1434593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961197" y="552454"/>
            <a:ext cx="8581268" cy="1219199"/>
          </a:xfrm>
        </p:spPr>
        <p:txBody>
          <a:bodyPr/>
          <a:lstStyle>
            <a:lvl1pPr marL="0" marR="0" indent="0" defTabSz="104268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marL="0" marR="0" lvl="0" indent="0" defTabSz="104268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027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2" y="2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8" y="1116335"/>
            <a:ext cx="8561139" cy="2232248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8" y="3781425"/>
            <a:ext cx="8561139" cy="3314700"/>
          </a:xfrm>
        </p:spPr>
        <p:txBody>
          <a:bodyPr anchor="t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3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26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0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537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671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80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4940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07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1210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9" y="2110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1"/>
            <a:ext cx="8580438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62026" y="1771650"/>
            <a:ext cx="4234282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9960" y="1771650"/>
            <a:ext cx="4262505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5252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0"/>
            <a:ext cx="9196705" cy="12192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7" y="1771650"/>
            <a:ext cx="4297419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344" indent="0">
              <a:buNone/>
              <a:defRPr sz="2300" b="1"/>
            </a:lvl2pPr>
            <a:lvl3pPr marL="1042688" indent="0">
              <a:buNone/>
              <a:defRPr sz="2100" b="1"/>
            </a:lvl3pPr>
            <a:lvl4pPr marL="1564032" indent="0">
              <a:buNone/>
              <a:defRPr sz="1800" b="1"/>
            </a:lvl4pPr>
            <a:lvl5pPr marL="2085376" indent="0">
              <a:buNone/>
              <a:defRPr sz="1800" b="1"/>
            </a:lvl5pPr>
            <a:lvl6pPr marL="2606719" indent="0">
              <a:buNone/>
              <a:defRPr sz="1800" b="1"/>
            </a:lvl6pPr>
            <a:lvl7pPr marL="3128064" indent="0">
              <a:buNone/>
              <a:defRPr sz="1800" b="1"/>
            </a:lvl7pPr>
            <a:lvl8pPr marL="3649408" indent="0">
              <a:buNone/>
              <a:defRPr sz="1800" b="1"/>
            </a:lvl8pPr>
            <a:lvl9pPr marL="4170751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962027" y="2397901"/>
            <a:ext cx="4297419" cy="469822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346703" y="1771650"/>
            <a:ext cx="4195762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344" indent="0">
              <a:buNone/>
              <a:defRPr sz="2300" b="1"/>
            </a:lvl2pPr>
            <a:lvl3pPr marL="1042688" indent="0">
              <a:buNone/>
              <a:defRPr sz="2100" b="1"/>
            </a:lvl3pPr>
            <a:lvl4pPr marL="1564032" indent="0">
              <a:buNone/>
              <a:defRPr sz="1800" b="1"/>
            </a:lvl4pPr>
            <a:lvl5pPr marL="2085376" indent="0">
              <a:buNone/>
              <a:defRPr sz="1800" b="1"/>
            </a:lvl5pPr>
            <a:lvl6pPr marL="2606719" indent="0">
              <a:buNone/>
              <a:defRPr sz="1800" b="1"/>
            </a:lvl6pPr>
            <a:lvl7pPr marL="3128064" indent="0">
              <a:buNone/>
              <a:defRPr sz="1800" b="1"/>
            </a:lvl7pPr>
            <a:lvl8pPr marL="3649408" indent="0">
              <a:buNone/>
              <a:defRPr sz="1800" b="1"/>
            </a:lvl8pPr>
            <a:lvl9pPr marL="4170751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346703" y="2412479"/>
            <a:ext cx="4195762" cy="4683646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2661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9" y="2110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1"/>
            <a:ext cx="9196705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6174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578975" y="6474804"/>
            <a:ext cx="663576" cy="720080"/>
          </a:xfrm>
          <a:prstGeom prst="rect">
            <a:avLst/>
          </a:prstGeom>
        </p:spPr>
        <p:txBody>
          <a:bodyPr vert="horz" lIns="104269" tIns="52135" rIns="104269" bIns="52135" rtlCol="0" anchor="ctr">
            <a:normAutofit/>
          </a:bodyPr>
          <a:lstStyle>
            <a:lvl1pPr algn="ctr">
              <a:defRPr sz="2700" i="0">
                <a:solidFill>
                  <a:schemeClr val="bg1"/>
                </a:solidFill>
                <a:latin typeface="+mj-lt"/>
              </a:defRPr>
            </a:lvl1pPr>
          </a:lstStyle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5998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3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73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344" indent="0">
              <a:buNone/>
              <a:defRPr sz="1400"/>
            </a:lvl2pPr>
            <a:lvl3pPr marL="1042688" indent="0">
              <a:buNone/>
              <a:defRPr sz="1100"/>
            </a:lvl3pPr>
            <a:lvl4pPr marL="1564032" indent="0">
              <a:buNone/>
              <a:defRPr sz="1000"/>
            </a:lvl4pPr>
            <a:lvl5pPr marL="2085376" indent="0">
              <a:buNone/>
              <a:defRPr sz="1000"/>
            </a:lvl5pPr>
            <a:lvl6pPr marL="2606719" indent="0">
              <a:buNone/>
              <a:defRPr sz="1000"/>
            </a:lvl6pPr>
            <a:lvl7pPr marL="3128064" indent="0">
              <a:buNone/>
              <a:defRPr sz="1000"/>
            </a:lvl7pPr>
            <a:lvl8pPr marL="3649408" indent="0">
              <a:buNone/>
              <a:defRPr sz="1000"/>
            </a:lvl8pPr>
            <a:lvl9pPr marL="4170751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3789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4214" y="540273"/>
            <a:ext cx="8588251" cy="1224136"/>
          </a:xfrm>
          <a:prstGeom prst="rect">
            <a:avLst/>
          </a:prstGeom>
        </p:spPr>
        <p:txBody>
          <a:bodyPr vert="horz" lIns="104269" tIns="52135" rIns="104269" bIns="52135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54214" y="1764295"/>
            <a:ext cx="8588251" cy="5331830"/>
          </a:xfrm>
          <a:prstGeom prst="rect">
            <a:avLst/>
          </a:prstGeom>
        </p:spPr>
        <p:txBody>
          <a:bodyPr vert="horz" lIns="104269" tIns="52135" rIns="104269" bIns="52135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671" y="7008173"/>
            <a:ext cx="2495127" cy="402567"/>
          </a:xfrm>
          <a:prstGeom prst="rect">
            <a:avLst/>
          </a:prstGeom>
        </p:spPr>
        <p:txBody>
          <a:bodyPr vert="horz" lIns="104269" tIns="52135" rIns="104269" bIns="52135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3581" y="7008173"/>
            <a:ext cx="3386243" cy="402567"/>
          </a:xfrm>
          <a:prstGeom prst="rect">
            <a:avLst/>
          </a:prstGeom>
        </p:spPr>
        <p:txBody>
          <a:bodyPr vert="horz" lIns="104269" tIns="52135" rIns="104269" bIns="52135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734552" y="6660951"/>
            <a:ext cx="724718" cy="696626"/>
          </a:xfrm>
          <a:prstGeom prst="rect">
            <a:avLst/>
          </a:prstGeom>
        </p:spPr>
        <p:txBody>
          <a:bodyPr vert="horz" lIns="104269" tIns="52135" rIns="104269" bIns="52135" rtlCol="0" anchor="ctr">
            <a:normAutofit/>
          </a:bodyPr>
          <a:lstStyle>
            <a:lvl1pPr algn="ctr">
              <a:lnSpc>
                <a:spcPts val="2400"/>
              </a:lnSpc>
              <a:defRPr sz="2700">
                <a:solidFill>
                  <a:schemeClr val="bg1"/>
                </a:solidFill>
              </a:defRPr>
            </a:lvl1pPr>
          </a:lstStyle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2931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hf hdr="0" ftr="0" dt="0"/>
  <p:txStyles>
    <p:titleStyle>
      <a:lvl1pPr algn="l" defTabSz="1042688" rtl="0" eaLnBrk="1" latinLnBrk="0" hangingPunct="1">
        <a:lnSpc>
          <a:spcPts val="5198"/>
        </a:lnSpc>
        <a:spcBef>
          <a:spcPct val="0"/>
        </a:spcBef>
        <a:buNone/>
        <a:defRPr sz="42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363410" indent="0" algn="l" defTabSz="1042688" rtl="0" eaLnBrk="1" latinLnBrk="0" hangingPunct="1">
        <a:spcBef>
          <a:spcPct val="20000"/>
        </a:spcBef>
        <a:buFont typeface="+mj-lt"/>
        <a:buNone/>
        <a:defRPr sz="37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363410" indent="0" algn="l" defTabSz="1042688" rtl="0" eaLnBrk="1" latinLnBrk="0" hangingPunct="1">
        <a:spcBef>
          <a:spcPct val="20000"/>
        </a:spcBef>
        <a:buFont typeface="Arial" pitchFamily="34" charset="0"/>
        <a:buNone/>
        <a:defRPr sz="24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712537" indent="-260258" algn="l" defTabSz="1042688" rtl="0" eaLnBrk="1" latinLnBrk="0" hangingPunct="1">
        <a:spcBef>
          <a:spcPct val="20000"/>
        </a:spcBef>
        <a:buFont typeface="Arial" pitchFamily="34" charset="0"/>
        <a:buChar char="•"/>
        <a:defRPr sz="24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360235" algn="just" defTabSz="1042688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tabLst/>
        <a:defRPr sz="16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1434593" indent="0" algn="l" defTabSz="1042688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defRPr sz="14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2867392" indent="-260672" algn="l" defTabSz="104268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8735" indent="-260672" algn="l" defTabSz="104268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080" indent="-260672" algn="l" defTabSz="104268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1424" indent="-260672" algn="l" defTabSz="104268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344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688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032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376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6719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064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49408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0751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login.consultant.ru/link/?req=doc&amp;base=LAW&amp;n=494504&amp;dst=100107" TargetMode="External"/><Relationship Id="rId3" Type="http://schemas.openxmlformats.org/officeDocument/2006/relationships/hyperlink" Target="https://login.consultant.ru/link/?req=doc&amp;base=PBI&amp;n=308872&amp;dst=100053" TargetMode="External"/><Relationship Id="rId7" Type="http://schemas.openxmlformats.org/officeDocument/2006/relationships/hyperlink" Target="https://login.consultant.ru/link/?req=doc&amp;base=LAW&amp;n=494504&amp;dst=100013" TargetMode="External"/><Relationship Id="rId12" Type="http://schemas.openxmlformats.org/officeDocument/2006/relationships/hyperlink" Target="https://login.consultant.ru/link/?req=doc&amp;base=LAW&amp;n=494979&amp;dst=17780" TargetMode="External"/><Relationship Id="rId2" Type="http://schemas.openxmlformats.org/officeDocument/2006/relationships/hyperlink" Target="https://login.consultant.ru/link/?req=doc&amp;base=LAW&amp;n=494979&amp;dst=2314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login.consultant.ru/link/?req=doc&amp;base=LAW&amp;n=494504&amp;dst=100010" TargetMode="External"/><Relationship Id="rId11" Type="http://schemas.openxmlformats.org/officeDocument/2006/relationships/hyperlink" Target="https://login.consultant.ru/link/?req=doc&amp;base=LAW&amp;n=494504&amp;dst=100037" TargetMode="External"/><Relationship Id="rId5" Type="http://schemas.openxmlformats.org/officeDocument/2006/relationships/hyperlink" Target="https://login.consultant.ru/link/?req=doc&amp;base=LAW&amp;n=494979&amp;dst=23139" TargetMode="External"/><Relationship Id="rId10" Type="http://schemas.openxmlformats.org/officeDocument/2006/relationships/hyperlink" Target="https://login.consultant.ru/link/?req=doc&amp;base=LAW&amp;n=494504&amp;dst=100089" TargetMode="External"/><Relationship Id="rId4" Type="http://schemas.openxmlformats.org/officeDocument/2006/relationships/hyperlink" Target="https://login.consultant.ru/link/?req=doc&amp;base=LAW&amp;n=494504&amp;dst=9" TargetMode="External"/><Relationship Id="rId9" Type="http://schemas.openxmlformats.org/officeDocument/2006/relationships/hyperlink" Target="https://login.consultant.ru/link/?req=doc&amp;base=LAW&amp;n=494504&amp;dst=100108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login.consultant.ru/link/?req=doc&amp;base=LAW&amp;n=67988&amp;dst=100221" TargetMode="External"/><Relationship Id="rId2" Type="http://schemas.openxmlformats.org/officeDocument/2006/relationships/hyperlink" Target="https://login.consultant.ru/link/?req=doc&amp;base=LAW&amp;n=494979&amp;dst=101303" TargetMode="Externa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jpeg"/><Relationship Id="rId5" Type="http://schemas.openxmlformats.org/officeDocument/2006/relationships/hyperlink" Target="https://login.consultant.ru/link/?req=doc&amp;base=LAW&amp;n=494979&amp;dst=26088" TargetMode="External"/><Relationship Id="rId4" Type="http://schemas.openxmlformats.org/officeDocument/2006/relationships/hyperlink" Target="https://login.consultant.ru/link/?req=doc&amp;base=LAW&amp;n=494979&amp;dst=101318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Перечень </a:t>
            </a:r>
            <a:r>
              <a:rPr lang="ru-RU" sz="2800" dirty="0"/>
              <a:t>доходов, не подлежащих обложению налогом на доходы физических </a:t>
            </a:r>
            <a:r>
              <a:rPr lang="ru-RU" sz="2800" dirty="0" smtClean="0"/>
              <a:t>лиц ,  полученных участниками СВО или </a:t>
            </a:r>
            <a:r>
              <a:rPr lang="ru-RU" sz="2800" dirty="0"/>
              <a:t>членами их </a:t>
            </a:r>
            <a:r>
              <a:rPr lang="ru-RU" sz="2800" dirty="0" smtClean="0"/>
              <a:t>семей.</a:t>
            </a:r>
            <a:br>
              <a:rPr lang="ru-RU" sz="2800" dirty="0" smtClean="0"/>
            </a:br>
            <a:r>
              <a:rPr lang="ru-RU" sz="2800" dirty="0"/>
              <a:t>Стандартные налоговые </a:t>
            </a:r>
            <a:r>
              <a:rPr lang="ru-RU" sz="2800" dirty="0" smtClean="0"/>
              <a:t>вычеты.</a:t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/>
            </a:r>
            <a:br>
              <a:rPr lang="ru-RU" sz="2800" dirty="0"/>
            </a:br>
            <a:endParaRPr lang="ru-RU" sz="2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endParaRPr lang="ru-RU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Горева Наталья Валерьевна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l">
              <a:spcBef>
                <a:spcPts val="0"/>
              </a:spcBef>
            </a:pP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главный государственный налоговый инспектор отдела камерального контроля НДФЛ и СВ </a:t>
            </a:r>
          </a:p>
          <a:p>
            <a:pPr algn="l">
              <a:spcBef>
                <a:spcPts val="0"/>
              </a:spcBef>
            </a:pP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Управления Федеральной налоговой службы по Республике Хакасия</a:t>
            </a: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713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810196" y="1476374"/>
            <a:ext cx="9001000" cy="5619753"/>
          </a:xfrm>
        </p:spPr>
        <p:txBody>
          <a:bodyPr>
            <a:noAutofit/>
          </a:bodyPr>
          <a:lstStyle/>
          <a:p>
            <a:pPr marL="706310" indent="-342900" algn="just">
              <a:buFont typeface="Arial" panose="020B0604020202020204" pitchFamily="34" charset="0"/>
              <a:buChar char="•"/>
            </a:pPr>
            <a:r>
              <a:rPr lang="ru-RU" sz="1700" dirty="0">
                <a:solidFill>
                  <a:schemeClr val="tx1"/>
                </a:solidFill>
              </a:rPr>
              <a:t>доходы в виде денег (иного имущества), полученные безвозмездно в связи с прохождением военной службы по </a:t>
            </a:r>
            <a:r>
              <a:rPr lang="ru-RU" sz="1700" dirty="0" smtClean="0">
                <a:solidFill>
                  <a:schemeClr val="tx1"/>
                </a:solidFill>
              </a:rPr>
              <a:t>мобилизации </a:t>
            </a:r>
            <a:r>
              <a:rPr lang="ru-RU" sz="1700" dirty="0">
                <a:solidFill>
                  <a:schemeClr val="tx1"/>
                </a:solidFill>
              </a:rPr>
              <a:t>или проходящими военную службу по </a:t>
            </a:r>
            <a:r>
              <a:rPr lang="ru-RU" sz="1700" dirty="0" smtClean="0">
                <a:solidFill>
                  <a:schemeClr val="tx1"/>
                </a:solidFill>
              </a:rPr>
              <a:t>контракту (</a:t>
            </a:r>
            <a:r>
              <a:rPr lang="ru-RU" sz="1700" dirty="0" smtClean="0">
                <a:solidFill>
                  <a:schemeClr val="tx1"/>
                </a:solidFill>
                <a:hlinkClick r:id="rId2"/>
              </a:rPr>
              <a:t>п</a:t>
            </a:r>
            <a:r>
              <a:rPr lang="ru-RU" sz="1700" dirty="0">
                <a:solidFill>
                  <a:schemeClr val="tx1"/>
                </a:solidFill>
                <a:hlinkClick r:id="rId2"/>
              </a:rPr>
              <a:t>. 93 ст. 217</a:t>
            </a:r>
            <a:r>
              <a:rPr lang="ru-RU" sz="1700" dirty="0">
                <a:solidFill>
                  <a:schemeClr val="tx1"/>
                </a:solidFill>
              </a:rPr>
              <a:t> НК РФ). </a:t>
            </a:r>
            <a:r>
              <a:rPr lang="ru-RU" sz="1700" b="0" dirty="0">
                <a:solidFill>
                  <a:schemeClr val="tx1"/>
                </a:solidFill>
              </a:rPr>
              <a:t>К ним </a:t>
            </a:r>
            <a:r>
              <a:rPr lang="ru-RU" sz="1700" b="0" dirty="0">
                <a:solidFill>
                  <a:schemeClr val="tx1"/>
                </a:solidFill>
                <a:hlinkClick r:id="rId3"/>
              </a:rPr>
              <a:t>относится</a:t>
            </a:r>
            <a:r>
              <a:rPr lang="ru-RU" sz="1700" b="0" dirty="0">
                <a:solidFill>
                  <a:schemeClr val="tx1"/>
                </a:solidFill>
              </a:rPr>
              <a:t>, например, выплата работодателем ребенку мобилизованного средств для сбора в школу</a:t>
            </a:r>
            <a:r>
              <a:rPr lang="ru-RU" sz="1700" b="0" dirty="0" smtClean="0">
                <a:solidFill>
                  <a:schemeClr val="tx1"/>
                </a:solidFill>
              </a:rPr>
              <a:t>.</a:t>
            </a:r>
          </a:p>
          <a:p>
            <a:pPr marL="706310" lvl="0" indent="-342900" algn="just">
              <a:buFont typeface="Arial" panose="020B0604020202020204" pitchFamily="34" charset="0"/>
              <a:buChar char="•"/>
            </a:pPr>
            <a:r>
              <a:rPr lang="ru-RU" sz="1700" dirty="0" smtClean="0">
                <a:solidFill>
                  <a:schemeClr val="tx1"/>
                </a:solidFill>
              </a:rPr>
              <a:t>доходы</a:t>
            </a:r>
            <a:r>
              <a:rPr lang="ru-RU" sz="1700" dirty="0">
                <a:solidFill>
                  <a:schemeClr val="tx1"/>
                </a:solidFill>
              </a:rPr>
              <a:t>, </a:t>
            </a:r>
            <a:r>
              <a:rPr lang="ru-RU" sz="1700" dirty="0" smtClean="0">
                <a:solidFill>
                  <a:schemeClr val="tx1"/>
                </a:solidFill>
              </a:rPr>
              <a:t>в связи с прекращением обязательств по </a:t>
            </a:r>
            <a:r>
              <a:rPr lang="ru-RU" sz="1700" dirty="0">
                <a:solidFill>
                  <a:schemeClr val="tx1"/>
                </a:solidFill>
              </a:rPr>
              <a:t>кредитному договору (договору займа), если оно произошло по основаниям, указанным в Федеральном законе от 07.10.2022 N 377-ФЗ, </a:t>
            </a:r>
            <a:r>
              <a:rPr lang="ru-RU" sz="1700" b="0" dirty="0">
                <a:solidFill>
                  <a:schemeClr val="tx1"/>
                </a:solidFill>
              </a:rPr>
              <a:t>например в случае </a:t>
            </a:r>
            <a:r>
              <a:rPr lang="ru-RU" sz="1700" b="0" dirty="0">
                <a:solidFill>
                  <a:schemeClr val="tx1"/>
                </a:solidFill>
                <a:hlinkClick r:id="rId4"/>
              </a:rPr>
              <a:t>гибели (смерти)</a:t>
            </a:r>
            <a:r>
              <a:rPr lang="ru-RU" sz="1700" b="0" dirty="0">
                <a:solidFill>
                  <a:schemeClr val="tx1"/>
                </a:solidFill>
              </a:rPr>
              <a:t> мобилизованного при выполнении задач в период проведения СВО (</a:t>
            </a:r>
            <a:r>
              <a:rPr lang="ru-RU" sz="1700" b="0" dirty="0">
                <a:solidFill>
                  <a:schemeClr val="tx1"/>
                </a:solidFill>
                <a:hlinkClick r:id="rId5"/>
              </a:rPr>
              <a:t>п. 62.3 ст. 217</a:t>
            </a:r>
            <a:r>
              <a:rPr lang="ru-RU" sz="1700" b="0" dirty="0">
                <a:solidFill>
                  <a:schemeClr val="tx1"/>
                </a:solidFill>
              </a:rPr>
              <a:t> НК РФ, </a:t>
            </a:r>
            <a:r>
              <a:rPr lang="ru-RU" sz="1700" b="0" dirty="0">
                <a:solidFill>
                  <a:schemeClr val="tx1"/>
                </a:solidFill>
                <a:hlinkClick r:id="rId6"/>
              </a:rPr>
              <a:t>п. п. 1</a:t>
            </a:r>
            <a:r>
              <a:rPr lang="ru-RU" sz="1700" b="0" dirty="0">
                <a:solidFill>
                  <a:schemeClr val="tx1"/>
                </a:solidFill>
              </a:rPr>
              <a:t>, </a:t>
            </a:r>
            <a:r>
              <a:rPr lang="ru-RU" sz="1700" b="0" dirty="0">
                <a:solidFill>
                  <a:schemeClr val="tx1"/>
                </a:solidFill>
                <a:hlinkClick r:id="rId7"/>
              </a:rPr>
              <a:t>4 ч. 1</a:t>
            </a:r>
            <a:r>
              <a:rPr lang="ru-RU" sz="1700" b="0" dirty="0">
                <a:solidFill>
                  <a:schemeClr val="tx1"/>
                </a:solidFill>
              </a:rPr>
              <a:t>, </a:t>
            </a:r>
            <a:r>
              <a:rPr lang="ru-RU" sz="1700" b="0" dirty="0">
                <a:solidFill>
                  <a:schemeClr val="tx1"/>
                </a:solidFill>
                <a:hlinkClick r:id="rId8"/>
              </a:rPr>
              <a:t>ч. 18.1</a:t>
            </a:r>
            <a:r>
              <a:rPr lang="ru-RU" sz="1700" b="0" dirty="0">
                <a:solidFill>
                  <a:schemeClr val="tx1"/>
                </a:solidFill>
              </a:rPr>
              <a:t>, </a:t>
            </a:r>
            <a:r>
              <a:rPr lang="ru-RU" sz="1700" b="0" dirty="0">
                <a:solidFill>
                  <a:schemeClr val="tx1"/>
                </a:solidFill>
                <a:hlinkClick r:id="rId9"/>
              </a:rPr>
              <a:t>18.2 ст. 1</a:t>
            </a:r>
            <a:r>
              <a:rPr lang="ru-RU" sz="1700" b="0" dirty="0">
                <a:solidFill>
                  <a:schemeClr val="tx1"/>
                </a:solidFill>
              </a:rPr>
              <a:t>, </a:t>
            </a:r>
            <a:r>
              <a:rPr lang="ru-RU" sz="1700" b="0" dirty="0">
                <a:solidFill>
                  <a:schemeClr val="tx1"/>
                </a:solidFill>
                <a:hlinkClick r:id="rId10"/>
              </a:rPr>
              <a:t>ч. 1</a:t>
            </a:r>
            <a:r>
              <a:rPr lang="ru-RU" sz="1700" b="0" dirty="0">
                <a:solidFill>
                  <a:schemeClr val="tx1"/>
                </a:solidFill>
              </a:rPr>
              <a:t>, </a:t>
            </a:r>
            <a:r>
              <a:rPr lang="ru-RU" sz="1700" b="0" dirty="0">
                <a:solidFill>
                  <a:schemeClr val="tx1"/>
                </a:solidFill>
                <a:hlinkClick r:id="rId11"/>
              </a:rPr>
              <a:t>2 ст. 2</a:t>
            </a:r>
            <a:r>
              <a:rPr lang="ru-RU" sz="1700" b="0" dirty="0">
                <a:solidFill>
                  <a:schemeClr val="tx1"/>
                </a:solidFill>
              </a:rPr>
              <a:t> Федерального закона от 07.10.2022 N 377-ФЗ</a:t>
            </a:r>
            <a:r>
              <a:rPr lang="ru-RU" sz="1700" b="0" dirty="0" smtClean="0">
                <a:solidFill>
                  <a:schemeClr val="tx1"/>
                </a:solidFill>
              </a:rPr>
              <a:t>).</a:t>
            </a:r>
          </a:p>
          <a:p>
            <a:pPr marL="706310" lvl="0" indent="-342900" algn="just">
              <a:buFont typeface="Arial" panose="020B0604020202020204" pitchFamily="34" charset="0"/>
              <a:buChar char="•"/>
            </a:pPr>
            <a:r>
              <a:rPr lang="ru-RU" sz="1700" dirty="0" smtClean="0">
                <a:solidFill>
                  <a:schemeClr val="tx1"/>
                </a:solidFill>
              </a:rPr>
              <a:t>доход </a:t>
            </a:r>
            <a:r>
              <a:rPr lang="ru-RU" sz="1700" dirty="0">
                <a:solidFill>
                  <a:schemeClr val="tx1"/>
                </a:solidFill>
              </a:rPr>
              <a:t>в виде матпомощи, которую </a:t>
            </a:r>
            <a:r>
              <a:rPr lang="ru-RU" sz="1700" dirty="0" smtClean="0">
                <a:solidFill>
                  <a:schemeClr val="tx1"/>
                </a:solidFill>
              </a:rPr>
              <a:t>мобилизованный </a:t>
            </a:r>
            <a:r>
              <a:rPr lang="ru-RU" sz="1700" dirty="0">
                <a:solidFill>
                  <a:schemeClr val="tx1"/>
                </a:solidFill>
              </a:rPr>
              <a:t>или </a:t>
            </a:r>
            <a:r>
              <a:rPr lang="ru-RU" sz="1700" dirty="0" smtClean="0">
                <a:solidFill>
                  <a:schemeClr val="tx1"/>
                </a:solidFill>
              </a:rPr>
              <a:t>проходящий военную </a:t>
            </a:r>
            <a:r>
              <a:rPr lang="ru-RU" sz="1700" dirty="0">
                <a:solidFill>
                  <a:schemeClr val="tx1"/>
                </a:solidFill>
              </a:rPr>
              <a:t>службу по контракту</a:t>
            </a:r>
            <a:r>
              <a:rPr lang="ru-RU" sz="1700" dirty="0" smtClean="0">
                <a:solidFill>
                  <a:schemeClr val="tx1"/>
                </a:solidFill>
              </a:rPr>
              <a:t> </a:t>
            </a:r>
            <a:r>
              <a:rPr lang="ru-RU" sz="1700" dirty="0">
                <a:solidFill>
                  <a:schemeClr val="tx1"/>
                </a:solidFill>
              </a:rPr>
              <a:t>получает от работодателя в связи с ранением, травмой (увечьем), иным повреждением здоровья в ходе проведения СВО, лечением в медучреждениях. Такой доход освобождается от НДФЛ по </a:t>
            </a:r>
            <a:r>
              <a:rPr lang="ru-RU" sz="1700" dirty="0">
                <a:solidFill>
                  <a:schemeClr val="tx1"/>
                </a:solidFill>
                <a:hlinkClick r:id="rId12"/>
              </a:rPr>
              <a:t>п. 46 ст. 217</a:t>
            </a:r>
            <a:r>
              <a:rPr lang="ru-RU" sz="1700" dirty="0">
                <a:solidFill>
                  <a:schemeClr val="tx1"/>
                </a:solidFill>
              </a:rPr>
              <a:t> НК </a:t>
            </a:r>
            <a:r>
              <a:rPr lang="ru-RU" sz="1700" dirty="0" smtClean="0">
                <a:solidFill>
                  <a:schemeClr val="tx1"/>
                </a:solidFill>
              </a:rPr>
              <a:t>РФ. </a:t>
            </a:r>
          </a:p>
          <a:p>
            <a:pPr marL="706310" indent="-342900" algn="just">
              <a:buFont typeface="Arial" panose="020B0604020202020204" pitchFamily="34" charset="0"/>
              <a:buChar char="•"/>
            </a:pPr>
            <a:r>
              <a:rPr lang="ru-RU" sz="1700" dirty="0" smtClean="0">
                <a:solidFill>
                  <a:schemeClr val="tx1"/>
                </a:solidFill>
              </a:rPr>
              <a:t>доходы членов семей мобилизованных или проходивших военную службу по контракту, погибших при выполнении задач в ходе СВО, безвозмездно полученные в связи с указанным событием </a:t>
            </a:r>
            <a:r>
              <a:rPr lang="ru-RU" sz="1700" dirty="0" smtClean="0">
                <a:solidFill>
                  <a:schemeClr val="tx1"/>
                </a:solidFill>
                <a:hlinkClick r:id="rId12"/>
              </a:rPr>
              <a:t>п. 46 ст. 217</a:t>
            </a:r>
            <a:r>
              <a:rPr lang="ru-RU" sz="1700" dirty="0" smtClean="0">
                <a:solidFill>
                  <a:schemeClr val="tx1"/>
                </a:solidFill>
              </a:rPr>
              <a:t> НК РФ, </a:t>
            </a:r>
            <a:r>
              <a:rPr lang="ru-RU" sz="1700" dirty="0" smtClean="0">
                <a:solidFill>
                  <a:schemeClr val="tx1"/>
                </a:solidFill>
                <a:hlinkClick r:id="rId2"/>
              </a:rPr>
              <a:t>п. 93 ст. 217. </a:t>
            </a:r>
            <a:r>
              <a:rPr lang="ru-RU" sz="1800" b="0" dirty="0">
                <a:solidFill>
                  <a:schemeClr val="tx1"/>
                </a:solidFill>
              </a:rPr>
              <a:t>К выплатам, не облагаемым НДФЛ на основании этого </a:t>
            </a:r>
            <a:r>
              <a:rPr lang="ru-RU" sz="1800" b="0" dirty="0">
                <a:solidFill>
                  <a:schemeClr val="tx1"/>
                </a:solidFill>
                <a:hlinkClick r:id="rId2"/>
              </a:rPr>
              <a:t>пункта</a:t>
            </a:r>
            <a:r>
              <a:rPr lang="ru-RU" sz="1800" b="0" dirty="0">
                <a:solidFill>
                  <a:schemeClr val="tx1"/>
                </a:solidFill>
              </a:rPr>
              <a:t>, относится, в частности, ежемесячное пособие на ребенка, предусмотренное локальным нормативным актом организации и выплачиваемое членам семей мобилизованных сотрудников, погибших в ходе СВО при прохождении военной </a:t>
            </a:r>
            <a:r>
              <a:rPr lang="ru-RU" sz="1800" b="0" dirty="0" smtClean="0">
                <a:solidFill>
                  <a:schemeClr val="tx1"/>
                </a:solidFill>
              </a:rPr>
              <a:t>службы.</a:t>
            </a:r>
            <a:endParaRPr lang="ru-RU" sz="1800" b="0" dirty="0">
              <a:solidFill>
                <a:schemeClr val="tx1"/>
              </a:solidFill>
            </a:endParaRPr>
          </a:p>
          <a:p>
            <a:pPr marL="706310" indent="-342900" algn="just">
              <a:buFont typeface="Arial" panose="020B0604020202020204" pitchFamily="34" charset="0"/>
              <a:buChar char="•"/>
            </a:pPr>
            <a:endParaRPr lang="ru-RU" sz="1700" dirty="0" smtClean="0">
              <a:solidFill>
                <a:schemeClr val="tx1"/>
              </a:solidFill>
              <a:hlinkClick r:id="rId2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4212" y="468263"/>
            <a:ext cx="8580438" cy="77990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 smtClean="0"/>
              <a:t>Не </a:t>
            </a:r>
            <a:r>
              <a:rPr lang="ru-RU" sz="2700" dirty="0"/>
              <a:t>облагаются НДФЛ следующие виды доходов, полученных </a:t>
            </a:r>
            <a:r>
              <a:rPr lang="ru-RU" sz="2700" dirty="0" smtClean="0"/>
              <a:t>участниками СВО и членами </a:t>
            </a:r>
            <a:r>
              <a:rPr lang="ru-RU" sz="2700" dirty="0"/>
              <a:t>их семей:</a:t>
            </a:r>
            <a:r>
              <a:rPr lang="ru-RU" sz="3100" dirty="0"/>
              <a:t/>
            </a:r>
            <a:br>
              <a:rPr lang="ru-RU" sz="3100" dirty="0"/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2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2271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3200" u="sng" dirty="0"/>
              <a:t>В соответствии с постановлением Правительства РФ от 20.10.2022 № 1874«О мерах поддержки мобилизованных лиц»:</a:t>
            </a:r>
          </a:p>
          <a:p>
            <a:r>
              <a:rPr lang="ru-RU" sz="3200" b="0" dirty="0" smtClean="0"/>
              <a:t>Военнослужащим, проходящим </a:t>
            </a:r>
            <a:r>
              <a:rPr lang="ru-RU" sz="3200" b="0" dirty="0"/>
              <a:t>военную службу по контракту, а также </a:t>
            </a:r>
            <a:r>
              <a:rPr lang="ru-RU" sz="3200" b="0" dirty="0" smtClean="0"/>
              <a:t>гражданам РФ, призванным </a:t>
            </a:r>
            <a:r>
              <a:rPr lang="ru-RU" sz="3200" b="0" dirty="0"/>
              <a:t>на военную службу по мобилизации в </a:t>
            </a:r>
            <a:r>
              <a:rPr lang="ru-RU" sz="3200" b="0" dirty="0" smtClean="0"/>
              <a:t>Вооруженные силы РФ, срок </a:t>
            </a:r>
            <a:r>
              <a:rPr lang="ru-RU" sz="3200" b="0" dirty="0"/>
              <a:t>предоставления налоговых деклараций по форме 3-НДФЛ продлен до 25 числа третьего месяца, следующего за  месяцем </a:t>
            </a:r>
            <a:r>
              <a:rPr lang="ru-RU" sz="3200" b="0" dirty="0" smtClean="0"/>
              <a:t>увольнения со службы или демобилизации.</a:t>
            </a:r>
            <a:endParaRPr lang="ru-RU" sz="3200" b="0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Продление сроков подачи налоговой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отчетности физическими лицами</a:t>
            </a:r>
            <a:r>
              <a:rPr lang="ru-RU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3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0430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idx="1"/>
          </p:nvPr>
        </p:nvSpPr>
        <p:spPr>
          <a:xfrm>
            <a:off x="666180" y="972319"/>
            <a:ext cx="9073008" cy="6123809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300" dirty="0" smtClean="0"/>
              <a:t>предоставляются </a:t>
            </a:r>
            <a:r>
              <a:rPr lang="ru-RU" sz="2300" dirty="0"/>
              <a:t>налогоплательщику одним из налоговых агентов, являющихся источником выплаты дохода, по выбору налогоплательщика на основании его письменного заявления и </a:t>
            </a:r>
            <a:r>
              <a:rPr lang="ru-RU" sz="2300" dirty="0" smtClean="0"/>
              <a:t>подтверждающих документов.</a:t>
            </a:r>
            <a:endParaRPr lang="ru-RU" sz="2300" dirty="0"/>
          </a:p>
          <a:p>
            <a:pPr algn="just"/>
            <a:r>
              <a:rPr lang="ru-RU" sz="2400" dirty="0" smtClean="0">
                <a:solidFill>
                  <a:srgbClr val="7030A0"/>
                </a:solidFill>
              </a:rPr>
              <a:t>	Одним </a:t>
            </a:r>
            <a:r>
              <a:rPr lang="ru-RU" sz="2400" dirty="0">
                <a:solidFill>
                  <a:srgbClr val="7030A0"/>
                </a:solidFill>
              </a:rPr>
              <a:t>из стандартных налоговых вычетов является </a:t>
            </a:r>
            <a:r>
              <a:rPr lang="ru-RU" sz="2400" u="sng" dirty="0">
                <a:solidFill>
                  <a:srgbClr val="7030A0"/>
                </a:solidFill>
              </a:rPr>
              <a:t>вычет на налогоплательщика,</a:t>
            </a:r>
            <a:r>
              <a:rPr lang="ru-RU" sz="2400" dirty="0">
                <a:solidFill>
                  <a:srgbClr val="7030A0"/>
                </a:solidFill>
              </a:rPr>
              <a:t> который предоставляется определённым </a:t>
            </a:r>
            <a:r>
              <a:rPr lang="ru-RU" sz="2400" dirty="0" smtClean="0">
                <a:solidFill>
                  <a:srgbClr val="7030A0"/>
                </a:solidFill>
              </a:rPr>
              <a:t>категориям физических лиц.	</a:t>
            </a:r>
          </a:p>
          <a:p>
            <a:pPr algn="just"/>
            <a:endParaRPr lang="ru-RU" sz="2400" dirty="0">
              <a:solidFill>
                <a:srgbClr val="7030A0"/>
              </a:solidFill>
            </a:endParaRPr>
          </a:p>
          <a:p>
            <a:pPr algn="just"/>
            <a:endParaRPr lang="ru-RU" sz="2400" dirty="0" smtClean="0">
              <a:solidFill>
                <a:srgbClr val="7030A0"/>
              </a:solidFill>
            </a:endParaRPr>
          </a:p>
          <a:p>
            <a:pPr algn="just"/>
            <a:endParaRPr lang="ru-RU" sz="24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800" dirty="0" smtClean="0">
              <a:solidFill>
                <a:srgbClr val="7030A0"/>
              </a:solidFill>
            </a:endParaRPr>
          </a:p>
          <a:p>
            <a:pPr algn="just"/>
            <a:endParaRPr lang="ru-RU" sz="1800" dirty="0">
              <a:solidFill>
                <a:srgbClr val="7030A0"/>
              </a:solidFill>
            </a:endParaRPr>
          </a:p>
          <a:p>
            <a:pPr algn="just"/>
            <a:endParaRPr lang="ru-RU" sz="1800" dirty="0" smtClean="0">
              <a:solidFill>
                <a:srgbClr val="7030A0"/>
              </a:solidFill>
            </a:endParaRPr>
          </a:p>
          <a:p>
            <a:pPr algn="just"/>
            <a:r>
              <a:rPr lang="ru-RU" sz="2100" dirty="0" smtClean="0">
                <a:solidFill>
                  <a:srgbClr val="7030A0"/>
                </a:solidFill>
              </a:rPr>
              <a:t>	</a:t>
            </a:r>
            <a:r>
              <a:rPr lang="ru-RU" sz="2300" dirty="0" smtClean="0">
                <a:solidFill>
                  <a:srgbClr val="7030A0"/>
                </a:solidFill>
                <a:latin typeface="+mn-lt"/>
              </a:rPr>
              <a:t>Налогоплательщикам</a:t>
            </a:r>
            <a:r>
              <a:rPr lang="ru-RU" sz="2300" dirty="0">
                <a:solidFill>
                  <a:srgbClr val="7030A0"/>
                </a:solidFill>
                <a:latin typeface="+mn-lt"/>
              </a:rPr>
              <a:t>, имеющим право более чем на один стандартный налоговый вычет, предоставляется максимальный из соответствующих вычетов.</a:t>
            </a:r>
            <a:r>
              <a:rPr lang="ru-RU" sz="2100" dirty="0">
                <a:solidFill>
                  <a:srgbClr val="7030A0"/>
                </a:solidFill>
                <a:latin typeface="+mn-lt"/>
              </a:rPr>
              <a:t> </a:t>
            </a:r>
          </a:p>
          <a:p>
            <a:pPr algn="just"/>
            <a:r>
              <a:rPr lang="ru-RU" sz="1800" dirty="0">
                <a:solidFill>
                  <a:srgbClr val="7030A0"/>
                </a:solidFill>
              </a:rPr>
              <a:t>	</a:t>
            </a: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1197" y="324248"/>
            <a:ext cx="7337831" cy="648071"/>
          </a:xfrm>
        </p:spPr>
        <p:txBody>
          <a:bodyPr>
            <a:noAutofit/>
          </a:bodyPr>
          <a:lstStyle/>
          <a:p>
            <a:pPr algn="ctr"/>
            <a:r>
              <a:rPr lang="ru-RU" sz="3200" dirty="0"/>
              <a:t>Стандартные налоговые вычеты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4</a:t>
            </a:fld>
            <a:endParaRPr lang="ru-RU" dirty="0">
              <a:solidFill>
                <a:prstClr val="white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4431349"/>
              </p:ext>
            </p:extLst>
          </p:nvPr>
        </p:nvGraphicFramePr>
        <p:xfrm>
          <a:off x="666180" y="2340471"/>
          <a:ext cx="9289032" cy="44439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40360"/>
                <a:gridCol w="1656184"/>
                <a:gridCol w="4392488"/>
              </a:tblGrid>
              <a:tr h="1561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Категория налогоплательщиков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Размер вычета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Период действия налогового вычета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0" marR="39370" marT="64770" marB="64770"/>
                </a:tc>
              </a:tr>
              <a:tr h="725297">
                <a:tc>
                  <a:txBody>
                    <a:bodyPr/>
                    <a:lstStyle/>
                    <a:p>
                      <a:pPr marL="0" marR="0" indent="0" algn="l" defTabSz="1042688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</a:rPr>
                        <a:t>Налогоплательщики -</a:t>
                      </a:r>
                      <a:r>
                        <a:rPr lang="ru-RU" sz="1400" kern="1200" dirty="0" smtClean="0">
                          <a:effectLst/>
                        </a:rPr>
                        <a:t> 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ветераны боевых действий, ставшие инвалидами I, II и III групп в период военной службы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( </a:t>
                      </a:r>
                      <a:r>
                        <a:rPr lang="ru-RU" sz="1400" u="none" strike="noStrike" dirty="0" err="1">
                          <a:effectLst/>
                          <a:hlinkClick r:id="rId2"/>
                        </a:rPr>
                        <a:t>пп</a:t>
                      </a:r>
                      <a:r>
                        <a:rPr lang="ru-RU" sz="1400" u="none" strike="noStrike" dirty="0">
                          <a:effectLst/>
                          <a:hlinkClick r:id="rId2"/>
                        </a:rPr>
                        <a:t>. 1 п. 1 ст. 218</a:t>
                      </a:r>
                      <a:r>
                        <a:rPr lang="ru-RU" sz="1400" dirty="0">
                          <a:effectLst/>
                        </a:rPr>
                        <a:t> НК РФ)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u="none" strike="noStrike" dirty="0">
                          <a:effectLst/>
                          <a:hlinkClick r:id="rId2"/>
                        </a:rPr>
                        <a:t>3000</a:t>
                      </a:r>
                      <a:r>
                        <a:rPr lang="ru-RU" sz="1400" dirty="0">
                          <a:effectLst/>
                        </a:rPr>
                        <a:t> руб. </a:t>
                      </a:r>
                      <a:r>
                        <a:rPr lang="ru-RU" sz="1400" u="none" strike="noStrike" dirty="0">
                          <a:effectLst/>
                          <a:hlinkClick r:id="rId3"/>
                        </a:rPr>
                        <a:t>&lt;*&gt;</a:t>
                      </a:r>
                      <a:endParaRPr lang="ru-RU" sz="14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за каждый месяц налогового периода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Действует в течение налогового периода.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Ограничение по сумме дохода, по которому предоставляется вычет, не установлено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0" marR="39370" marT="64770" marB="64770"/>
                </a:tc>
              </a:tr>
              <a:tr h="1143432">
                <a:tc>
                  <a:txBody>
                    <a:bodyPr/>
                    <a:lstStyle/>
                    <a:p>
                      <a:pPr marL="0" marR="0" indent="0" algn="just" defTabSz="1042688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Налогоплательщики -  Ветераны боевых действий, а так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же родители и супруги военнослужащих, погибших при исполнении военной службы, 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 условии, что супруги не вступили в повторный брак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400" dirty="0" smtClean="0">
                          <a:effectLst/>
                        </a:rPr>
                        <a:t> (</a:t>
                      </a:r>
                      <a:r>
                        <a:rPr lang="ru-RU" sz="1400" u="none" strike="noStrike" dirty="0" err="1" smtClean="0">
                          <a:effectLst/>
                          <a:hlinkClick r:id="rId4"/>
                        </a:rPr>
                        <a:t>пп</a:t>
                      </a:r>
                      <a:r>
                        <a:rPr lang="ru-RU" sz="1400" u="none" strike="noStrike" dirty="0" smtClean="0">
                          <a:effectLst/>
                          <a:hlinkClick r:id="rId4"/>
                        </a:rPr>
                        <a:t>. 2 п. 1 ст. 218</a:t>
                      </a:r>
                      <a:r>
                        <a:rPr lang="ru-RU" sz="1400" dirty="0" smtClean="0">
                          <a:effectLst/>
                        </a:rPr>
                        <a:t> НК РФ)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u="none" strike="noStrike">
                          <a:effectLst/>
                          <a:hlinkClick r:id="rId4"/>
                        </a:rPr>
                        <a:t>500</a:t>
                      </a:r>
                      <a:r>
                        <a:rPr lang="ru-RU" sz="1400">
                          <a:effectLst/>
                        </a:rPr>
                        <a:t> руб. </a:t>
                      </a:r>
                      <a:r>
                        <a:rPr lang="ru-RU" sz="1400" u="none" strike="noStrike">
                          <a:effectLst/>
                          <a:hlinkClick r:id="rId3"/>
                        </a:rPr>
                        <a:t>&lt;*&gt;</a:t>
                      </a:r>
                      <a:endParaRPr lang="ru-RU" sz="14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за каждый месяц налогового периода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Действует в течение налогового периода.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Ограничение по сумме дохода, по которому предоставляется вычет, не установлено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0" marR="39370" marT="64770" marB="64770"/>
                </a:tc>
              </a:tr>
              <a:tr h="114343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Налогоплательщики, выполнившие нормативы ГТО и прошедшие диспансеризацию (</a:t>
                      </a:r>
                      <a:r>
                        <a:rPr lang="ru-RU" sz="1400" u="none" strike="noStrike" dirty="0" err="1">
                          <a:effectLst/>
                          <a:hlinkClick r:id="rId5"/>
                        </a:rPr>
                        <a:t>пп</a:t>
                      </a:r>
                      <a:r>
                        <a:rPr lang="ru-RU" sz="1400" u="none" strike="noStrike" dirty="0">
                          <a:effectLst/>
                          <a:hlinkClick r:id="rId5"/>
                        </a:rPr>
                        <a:t>. 2.1 п. 1 ст. 218</a:t>
                      </a:r>
                      <a:r>
                        <a:rPr lang="ru-RU" sz="1400" dirty="0">
                          <a:effectLst/>
                        </a:rPr>
                        <a:t> НК РФ)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u="none" strike="noStrike" dirty="0">
                          <a:effectLst/>
                          <a:hlinkClick r:id="rId5"/>
                        </a:rPr>
                        <a:t>18 000</a:t>
                      </a:r>
                      <a:r>
                        <a:rPr lang="ru-RU" sz="1400" dirty="0">
                          <a:effectLst/>
                        </a:rPr>
                        <a:t> руб.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за налоговый период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Предоставляется за налоговый период, в котором произошло награждение соответствующим знаком отличия или его подтверждение, при условии прохождения налогоплательщиком диспансеризации в соответствующем календарном году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0" marR="39370" marT="64770" marB="64770"/>
                </a:tc>
              </a:tr>
            </a:tbl>
          </a:graphicData>
        </a:graphic>
      </p:graphicFrame>
      <p:pic>
        <p:nvPicPr>
          <p:cNvPr id="11266" name="Picture 2" descr="C:\Users\1900-00-292\Downloads\i (7).jpe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1116" y="324247"/>
            <a:ext cx="1263296" cy="710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20196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idx="1"/>
          </p:nvPr>
        </p:nvSpPr>
        <p:spPr>
          <a:xfrm>
            <a:off x="810196" y="972319"/>
            <a:ext cx="8928992" cy="6264696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ru-RU" sz="2400" dirty="0">
              <a:solidFill>
                <a:srgbClr val="7030A0"/>
              </a:solidFill>
            </a:endParaRPr>
          </a:p>
          <a:p>
            <a:pPr algn="just"/>
            <a:endParaRPr lang="ru-RU" sz="2100" dirty="0" smtClean="0"/>
          </a:p>
          <a:p>
            <a:pPr algn="just"/>
            <a:r>
              <a:rPr lang="ru-RU" sz="2100" dirty="0" smtClean="0">
                <a:solidFill>
                  <a:srgbClr val="7030A0"/>
                </a:solidFill>
              </a:rPr>
              <a:t>			</a:t>
            </a:r>
            <a:r>
              <a:rPr lang="ru-RU" sz="2100" dirty="0" smtClean="0">
                <a:solidFill>
                  <a:srgbClr val="FF0000"/>
                </a:solidFill>
              </a:rPr>
              <a:t>Вычет на ГТО</a:t>
            </a:r>
            <a:endParaRPr lang="ru-RU" sz="2100" dirty="0">
              <a:solidFill>
                <a:srgbClr val="FF0000"/>
              </a:solidFill>
            </a:endParaRPr>
          </a:p>
          <a:p>
            <a:pPr algn="just"/>
            <a:endParaRPr lang="ru-RU" sz="2100" dirty="0" smtClean="0"/>
          </a:p>
          <a:p>
            <a:pPr algn="just"/>
            <a:r>
              <a:rPr lang="ru-RU" sz="2100" dirty="0" smtClean="0">
                <a:solidFill>
                  <a:srgbClr val="7030A0"/>
                </a:solidFill>
              </a:rPr>
              <a:t>	С </a:t>
            </a:r>
            <a:r>
              <a:rPr lang="ru-RU" sz="2100" dirty="0">
                <a:solidFill>
                  <a:srgbClr val="7030A0"/>
                </a:solidFill>
              </a:rPr>
              <a:t>2025 года </a:t>
            </a:r>
            <a:r>
              <a:rPr lang="ru-RU" sz="2100" dirty="0" smtClean="0">
                <a:solidFill>
                  <a:srgbClr val="7030A0"/>
                </a:solidFill>
              </a:rPr>
              <a:t>появляется </a:t>
            </a:r>
            <a:r>
              <a:rPr lang="ru-RU" sz="2100" dirty="0">
                <a:solidFill>
                  <a:srgbClr val="7030A0"/>
                </a:solidFill>
              </a:rPr>
              <a:t>возможность получить налоговый вычет за сдачу норм ГТО (программа, нацеленная на развитие массового спорта и оздоровление нации</a:t>
            </a:r>
            <a:r>
              <a:rPr lang="ru-RU" sz="2100" dirty="0" smtClean="0">
                <a:solidFill>
                  <a:srgbClr val="7030A0"/>
                </a:solidFill>
              </a:rPr>
              <a:t>).</a:t>
            </a:r>
          </a:p>
          <a:p>
            <a:pPr algn="just"/>
            <a:endParaRPr lang="ru-RU" sz="2100" dirty="0" smtClean="0">
              <a:solidFill>
                <a:srgbClr val="7030A0"/>
              </a:solidFill>
            </a:endParaRPr>
          </a:p>
          <a:p>
            <a:pPr algn="just"/>
            <a:r>
              <a:rPr lang="ru-RU" sz="2100" dirty="0" smtClean="0">
                <a:solidFill>
                  <a:srgbClr val="7030A0"/>
                </a:solidFill>
              </a:rPr>
              <a:t>	Чтобы </a:t>
            </a:r>
            <a:r>
              <a:rPr lang="ru-RU" sz="2100" dirty="0">
                <a:solidFill>
                  <a:srgbClr val="7030A0"/>
                </a:solidFill>
              </a:rPr>
              <a:t>получить вычет, </a:t>
            </a:r>
            <a:r>
              <a:rPr lang="ru-RU" sz="2100" dirty="0" smtClean="0">
                <a:solidFill>
                  <a:srgbClr val="7030A0"/>
                </a:solidFill>
              </a:rPr>
              <a:t>надо сдать </a:t>
            </a:r>
            <a:r>
              <a:rPr lang="ru-RU" sz="2100" dirty="0">
                <a:solidFill>
                  <a:srgbClr val="7030A0"/>
                </a:solidFill>
              </a:rPr>
              <a:t>нормативы своей возрастной группы и </a:t>
            </a:r>
            <a:r>
              <a:rPr lang="ru-RU" sz="2100" dirty="0" smtClean="0">
                <a:solidFill>
                  <a:srgbClr val="7030A0"/>
                </a:solidFill>
              </a:rPr>
              <a:t>получить </a:t>
            </a:r>
            <a:r>
              <a:rPr lang="ru-RU" sz="2100" dirty="0">
                <a:solidFill>
                  <a:srgbClr val="7030A0"/>
                </a:solidFill>
              </a:rPr>
              <a:t>или </a:t>
            </a:r>
            <a:r>
              <a:rPr lang="ru-RU" sz="2100" dirty="0" smtClean="0">
                <a:solidFill>
                  <a:srgbClr val="7030A0"/>
                </a:solidFill>
              </a:rPr>
              <a:t>подтвердить </a:t>
            </a:r>
            <a:r>
              <a:rPr lang="ru-RU" sz="2100" dirty="0">
                <a:solidFill>
                  <a:srgbClr val="7030A0"/>
                </a:solidFill>
              </a:rPr>
              <a:t>знак </a:t>
            </a:r>
            <a:r>
              <a:rPr lang="ru-RU" sz="2100" dirty="0" smtClean="0">
                <a:solidFill>
                  <a:srgbClr val="7030A0"/>
                </a:solidFill>
              </a:rPr>
              <a:t>отличия, а также пройти </a:t>
            </a:r>
            <a:r>
              <a:rPr lang="ru-RU" sz="2100" dirty="0">
                <a:solidFill>
                  <a:srgbClr val="7030A0"/>
                </a:solidFill>
              </a:rPr>
              <a:t>диспансеризацию в </a:t>
            </a:r>
            <a:r>
              <a:rPr lang="ru-RU" sz="2100" dirty="0" smtClean="0">
                <a:solidFill>
                  <a:srgbClr val="7030A0"/>
                </a:solidFill>
              </a:rPr>
              <a:t>этом </a:t>
            </a:r>
            <a:r>
              <a:rPr lang="ru-RU" sz="2100" dirty="0">
                <a:solidFill>
                  <a:srgbClr val="7030A0"/>
                </a:solidFill>
              </a:rPr>
              <a:t>же </a:t>
            </a:r>
            <a:r>
              <a:rPr lang="ru-RU" sz="2100" dirty="0" smtClean="0">
                <a:solidFill>
                  <a:srgbClr val="7030A0"/>
                </a:solidFill>
              </a:rPr>
              <a:t>году.</a:t>
            </a:r>
          </a:p>
          <a:p>
            <a:pPr algn="just"/>
            <a:endParaRPr lang="ru-RU" sz="2100" dirty="0">
              <a:solidFill>
                <a:srgbClr val="7030A0"/>
              </a:solidFill>
            </a:endParaRPr>
          </a:p>
          <a:p>
            <a:pPr algn="just"/>
            <a:r>
              <a:rPr lang="ru-RU" sz="2100" dirty="0" smtClean="0">
                <a:solidFill>
                  <a:srgbClr val="7030A0"/>
                </a:solidFill>
              </a:rPr>
              <a:t>	Размер </a:t>
            </a:r>
            <a:r>
              <a:rPr lang="ru-RU" sz="2100" dirty="0">
                <a:solidFill>
                  <a:srgbClr val="7030A0"/>
                </a:solidFill>
              </a:rPr>
              <a:t>вычета - </a:t>
            </a:r>
            <a:r>
              <a:rPr lang="ru-RU" sz="2100" dirty="0">
                <a:solidFill>
                  <a:srgbClr val="FF0000"/>
                </a:solidFill>
              </a:rPr>
              <a:t>18 000 рублей</a:t>
            </a:r>
            <a:r>
              <a:rPr lang="ru-RU" sz="2100" dirty="0">
                <a:solidFill>
                  <a:srgbClr val="7030A0"/>
                </a:solidFill>
              </a:rPr>
              <a:t>. Т.е. при ставке 13% экономия на налоге составит 2 340 рублей</a:t>
            </a:r>
            <a:r>
              <a:rPr lang="ru-RU" sz="2100" dirty="0" smtClean="0">
                <a:solidFill>
                  <a:srgbClr val="7030A0"/>
                </a:solidFill>
              </a:rPr>
              <a:t>.</a:t>
            </a:r>
          </a:p>
          <a:p>
            <a:pPr algn="just"/>
            <a:endParaRPr lang="ru-RU" sz="2100" dirty="0" smtClean="0">
              <a:solidFill>
                <a:srgbClr val="7030A0"/>
              </a:solidFill>
            </a:endParaRPr>
          </a:p>
          <a:p>
            <a:pPr algn="just"/>
            <a:r>
              <a:rPr lang="ru-RU" sz="2100" dirty="0" smtClean="0">
                <a:solidFill>
                  <a:srgbClr val="7030A0"/>
                </a:solidFill>
              </a:rPr>
              <a:t>	Вычет предоставляется единовременно </a:t>
            </a:r>
            <a:r>
              <a:rPr lang="ru-RU" sz="2100" dirty="0">
                <a:solidFill>
                  <a:srgbClr val="7030A0"/>
                </a:solidFill>
              </a:rPr>
              <a:t>в любом месяце </a:t>
            </a:r>
            <a:r>
              <a:rPr lang="ru-RU" sz="2100" dirty="0" smtClean="0">
                <a:solidFill>
                  <a:srgbClr val="7030A0"/>
                </a:solidFill>
              </a:rPr>
              <a:t>года, когда сданы нормы ГТО, </a:t>
            </a:r>
            <a:r>
              <a:rPr lang="ru-RU" sz="2100" dirty="0">
                <a:solidFill>
                  <a:srgbClr val="7030A0"/>
                </a:solidFill>
              </a:rPr>
              <a:t>но не ранее месяца, в котором физлицо подтвердит право на </a:t>
            </a:r>
            <a:r>
              <a:rPr lang="ru-RU" sz="2100" dirty="0" smtClean="0">
                <a:solidFill>
                  <a:srgbClr val="7030A0"/>
                </a:solidFill>
              </a:rPr>
              <a:t>вычет.</a:t>
            </a:r>
            <a:endParaRPr lang="ru-RU" sz="2100" dirty="0">
              <a:solidFill>
                <a:srgbClr val="7030A0"/>
              </a:solidFill>
            </a:endParaRPr>
          </a:p>
          <a:p>
            <a:endParaRPr lang="ru-RU" sz="2100" dirty="0" smtClean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1197" y="324248"/>
            <a:ext cx="6185703" cy="792087"/>
          </a:xfrm>
        </p:spPr>
        <p:txBody>
          <a:bodyPr>
            <a:noAutofit/>
          </a:bodyPr>
          <a:lstStyle/>
          <a:p>
            <a:pPr algn="ctr"/>
            <a:r>
              <a:rPr lang="ru-RU" sz="3200" dirty="0"/>
              <a:t>Виды стандартных </a:t>
            </a:r>
            <a:r>
              <a:rPr lang="ru-RU" sz="3200" dirty="0" smtClean="0"/>
              <a:t>налоговых</a:t>
            </a:r>
            <a:br>
              <a:rPr lang="ru-RU" sz="3200" dirty="0" smtClean="0"/>
            </a:br>
            <a:r>
              <a:rPr lang="ru-RU" sz="3200" dirty="0" smtClean="0"/>
              <a:t> </a:t>
            </a:r>
            <a:r>
              <a:rPr lang="ru-RU" sz="3200" dirty="0"/>
              <a:t>вычетов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5</a:t>
            </a:fld>
            <a:endParaRPr lang="ru-RU" dirty="0">
              <a:solidFill>
                <a:prstClr val="white"/>
              </a:solidFill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4892" y="396255"/>
            <a:ext cx="2991296" cy="19941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0649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62028" y="1188343"/>
            <a:ext cx="8849168" cy="6192689"/>
          </a:xfrm>
          <a:noFill/>
          <a:ln>
            <a:noFill/>
          </a:ln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2400" dirty="0">
                <a:solidFill>
                  <a:srgbClr val="1F497D"/>
                </a:solidFill>
              </a:rPr>
              <a:t>Стандартные налоговые вычеты:</a:t>
            </a:r>
          </a:p>
          <a:p>
            <a:pPr algn="just"/>
            <a:r>
              <a:rPr lang="ru-RU" sz="2400" u="sng" dirty="0">
                <a:solidFill>
                  <a:srgbClr val="1F497D"/>
                </a:solidFill>
              </a:rPr>
              <a:t>вычет  на ребенка</a:t>
            </a:r>
          </a:p>
          <a:p>
            <a:pPr algn="just"/>
            <a:r>
              <a:rPr lang="ru-RU" sz="2400" dirty="0">
                <a:solidFill>
                  <a:srgbClr val="1F497D"/>
                </a:solidFill>
              </a:rPr>
              <a:t>	Данный вид стандартного налогового вычета предоставляется родителям,  супруге (супругу) родителя, усыновителю, на обеспечении которых находится ребенок.</a:t>
            </a:r>
          </a:p>
          <a:p>
            <a:r>
              <a:rPr lang="ru-RU" sz="2400" dirty="0">
                <a:solidFill>
                  <a:srgbClr val="1F497D"/>
                </a:solidFill>
              </a:rPr>
              <a:t>	</a:t>
            </a:r>
            <a:r>
              <a:rPr lang="ru-RU" altLang="ru-RU" sz="2800" dirty="0" smtClean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altLang="ru-RU" sz="2800" dirty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января 2025 года </a:t>
            </a:r>
            <a:r>
              <a:rPr lang="ru-RU" altLang="ru-RU" sz="2800" dirty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увеличены стандартные вычеты на детей</a:t>
            </a:r>
            <a:r>
              <a:rPr lang="ru-RU" altLang="ru-RU" sz="2800" dirty="0" smtClean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ru-RU" sz="2800" dirty="0" smtClean="0">
              <a:solidFill>
                <a:srgbClr val="1F497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just">
              <a:spcBef>
                <a:spcPts val="0"/>
              </a:spcBef>
              <a:defRPr/>
            </a:pPr>
            <a:r>
              <a:rPr lang="ru-RU" altLang="ru-RU" sz="2800" dirty="0">
                <a:solidFill>
                  <a:schemeClr val="tx1"/>
                </a:solidFill>
              </a:rPr>
              <a:t> 1 400 </a:t>
            </a:r>
            <a:r>
              <a:rPr lang="ru-RU" altLang="ru-RU" sz="2800" dirty="0" smtClean="0">
                <a:solidFill>
                  <a:schemeClr val="tx1"/>
                </a:solidFill>
              </a:rPr>
              <a:t>руб.         </a:t>
            </a:r>
            <a:r>
              <a:rPr lang="ru-RU" altLang="ru-RU" sz="2400" dirty="0">
                <a:solidFill>
                  <a:schemeClr val="tx1"/>
                </a:solidFill>
              </a:rPr>
              <a:t>на первого </a:t>
            </a:r>
            <a:r>
              <a:rPr lang="ru-RU" altLang="ru-RU" sz="2400" dirty="0" smtClean="0">
                <a:solidFill>
                  <a:schemeClr val="tx1"/>
                </a:solidFill>
              </a:rPr>
              <a:t>ребенка (было 1 400 руб.)</a:t>
            </a:r>
            <a:endParaRPr lang="ru-RU" altLang="ru-RU" sz="2400" dirty="0">
              <a:solidFill>
                <a:schemeClr val="tx1"/>
              </a:solidFill>
            </a:endParaRPr>
          </a:p>
          <a:p>
            <a:pPr marL="0">
              <a:spcBef>
                <a:spcPts val="0"/>
              </a:spcBef>
              <a:defRPr/>
            </a:pPr>
            <a:r>
              <a:rPr lang="ru-RU" altLang="ru-RU" sz="2800" dirty="0" smtClean="0">
                <a:solidFill>
                  <a:schemeClr val="tx1"/>
                </a:solidFill>
              </a:rPr>
              <a:t> </a:t>
            </a:r>
            <a:r>
              <a:rPr lang="ru-RU" altLang="ru-RU" sz="3200" dirty="0" smtClean="0">
                <a:solidFill>
                  <a:schemeClr val="tx1"/>
                </a:solidFill>
              </a:rPr>
              <a:t>2 800 руб.      </a:t>
            </a:r>
            <a:r>
              <a:rPr lang="ru-RU" altLang="ru-RU" sz="2400" dirty="0" smtClean="0">
                <a:solidFill>
                  <a:schemeClr val="tx1"/>
                </a:solidFill>
              </a:rPr>
              <a:t>на второго ребенка (было 1 400 руб.) </a:t>
            </a:r>
          </a:p>
          <a:p>
            <a:pPr marL="0">
              <a:spcBef>
                <a:spcPts val="0"/>
              </a:spcBef>
              <a:defRPr/>
            </a:pPr>
            <a:r>
              <a:rPr lang="ru-RU" altLang="ru-RU" sz="2800" dirty="0" smtClean="0">
                <a:solidFill>
                  <a:schemeClr val="tx1"/>
                </a:solidFill>
              </a:rPr>
              <a:t> </a:t>
            </a:r>
            <a:r>
              <a:rPr lang="ru-RU" altLang="ru-RU" sz="3200" dirty="0">
                <a:solidFill>
                  <a:schemeClr val="tx1"/>
                </a:solidFill>
              </a:rPr>
              <a:t>6 000 руб.  </a:t>
            </a:r>
            <a:r>
              <a:rPr lang="ru-RU" altLang="ru-RU" sz="3200" dirty="0" smtClean="0">
                <a:solidFill>
                  <a:schemeClr val="tx1"/>
                </a:solidFill>
              </a:rPr>
              <a:t>    </a:t>
            </a:r>
            <a:r>
              <a:rPr lang="ru-RU" altLang="ru-RU" sz="2400" dirty="0">
                <a:solidFill>
                  <a:schemeClr val="tx1"/>
                </a:solidFill>
              </a:rPr>
              <a:t>на третьего и каждого </a:t>
            </a:r>
            <a:r>
              <a:rPr lang="ru-RU" altLang="ru-RU" sz="2400" dirty="0" smtClean="0">
                <a:solidFill>
                  <a:schemeClr val="tx1"/>
                </a:solidFill>
              </a:rPr>
              <a:t>последующего ребенка 		    (было 3 000 руб.)</a:t>
            </a:r>
            <a:endParaRPr lang="ru-RU" altLang="ru-RU" sz="2400" dirty="0">
              <a:solidFill>
                <a:schemeClr val="tx1"/>
              </a:solidFill>
            </a:endParaRPr>
          </a:p>
          <a:p>
            <a:pPr marL="0">
              <a:spcBef>
                <a:spcPts val="0"/>
              </a:spcBef>
              <a:defRPr/>
            </a:pPr>
            <a:r>
              <a:rPr lang="ru-RU" altLang="ru-RU" sz="2400" dirty="0" smtClean="0">
                <a:solidFill>
                  <a:schemeClr val="tx1"/>
                </a:solidFill>
              </a:rPr>
              <a:t> </a:t>
            </a:r>
            <a:r>
              <a:rPr lang="ru-RU" altLang="ru-RU" sz="3200" dirty="0">
                <a:solidFill>
                  <a:schemeClr val="tx1"/>
                </a:solidFill>
              </a:rPr>
              <a:t>12 </a:t>
            </a:r>
            <a:r>
              <a:rPr lang="ru-RU" altLang="ru-RU" sz="3200" dirty="0" smtClean="0">
                <a:solidFill>
                  <a:schemeClr val="tx1"/>
                </a:solidFill>
              </a:rPr>
              <a:t>000 </a:t>
            </a:r>
            <a:r>
              <a:rPr lang="ru-RU" altLang="ru-RU" sz="3200" dirty="0">
                <a:solidFill>
                  <a:schemeClr val="tx1"/>
                </a:solidFill>
              </a:rPr>
              <a:t>руб</a:t>
            </a:r>
            <a:r>
              <a:rPr lang="ru-RU" altLang="ru-RU" sz="3200" dirty="0" smtClean="0">
                <a:solidFill>
                  <a:schemeClr val="tx1"/>
                </a:solidFill>
              </a:rPr>
              <a:t>.    </a:t>
            </a:r>
            <a:r>
              <a:rPr lang="ru-RU" altLang="ru-RU" sz="2400" dirty="0">
                <a:solidFill>
                  <a:schemeClr val="tx1"/>
                </a:solidFill>
              </a:rPr>
              <a:t>на </a:t>
            </a:r>
            <a:r>
              <a:rPr lang="ru-RU" altLang="ru-RU" sz="2400" dirty="0" smtClean="0">
                <a:solidFill>
                  <a:schemeClr val="tx1"/>
                </a:solidFill>
              </a:rPr>
              <a:t>каждого ребёнка-инвалида (было 6 000 руб.)</a:t>
            </a:r>
          </a:p>
          <a:p>
            <a:pPr marL="0" algn="ctr">
              <a:defRPr/>
            </a:pPr>
            <a:r>
              <a:rPr lang="ru-RU" altLang="ru-RU" sz="2400" dirty="0" smtClean="0">
                <a:solidFill>
                  <a:srgbClr val="1F497D"/>
                </a:solidFill>
              </a:rPr>
              <a:t>Сумма </a:t>
            </a:r>
            <a:r>
              <a:rPr lang="ru-RU" altLang="ru-RU" sz="2400" dirty="0">
                <a:solidFill>
                  <a:srgbClr val="1F497D"/>
                </a:solidFill>
              </a:rPr>
              <a:t>дохода, при превышении которой стандартные вычеты на детей перестают предоставляться, увеличена</a:t>
            </a:r>
          </a:p>
          <a:p>
            <a:pPr marL="0" algn="ctr">
              <a:defRPr/>
            </a:pPr>
            <a:r>
              <a:rPr lang="ru-RU" altLang="ru-RU" sz="2400" dirty="0">
                <a:solidFill>
                  <a:srgbClr val="1F497D"/>
                </a:solidFill>
              </a:rPr>
              <a:t> до </a:t>
            </a:r>
            <a:r>
              <a:rPr lang="ru-RU" altLang="ru-RU" sz="2400" dirty="0">
                <a:solidFill>
                  <a:srgbClr val="A50021"/>
                </a:solidFill>
              </a:rPr>
              <a:t>450 000 рублей </a:t>
            </a:r>
            <a:r>
              <a:rPr lang="ru-RU" altLang="ru-RU" sz="2000" i="1" dirty="0">
                <a:solidFill>
                  <a:srgbClr val="1F497D"/>
                </a:solidFill>
              </a:rPr>
              <a:t>(нарастающим итогом с начала налогового периода</a:t>
            </a:r>
            <a:r>
              <a:rPr lang="ru-RU" altLang="ru-RU" sz="2000" i="1" dirty="0" smtClean="0">
                <a:solidFill>
                  <a:srgbClr val="1F497D"/>
                </a:solidFill>
              </a:rPr>
              <a:t>) (было 350 000 руб.)</a:t>
            </a:r>
          </a:p>
          <a:p>
            <a:pPr marL="0" algn="ctr">
              <a:defRPr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62026" y="396256"/>
            <a:ext cx="8580438" cy="86409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Стандартные налоговые 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ычеты по НДФЛ </a:t>
            </a: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6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39099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0196" y="2340471"/>
            <a:ext cx="9196705" cy="108012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400" dirty="0" smtClean="0">
                <a:solidFill>
                  <a:srgbClr val="2111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br>
              <a:rPr lang="ru-RU" sz="3400" dirty="0" smtClean="0">
                <a:solidFill>
                  <a:srgbClr val="2111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400" dirty="0">
                <a:solidFill>
                  <a:srgbClr val="2111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400" dirty="0">
                <a:solidFill>
                  <a:srgbClr val="2111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0" dirty="0">
                <a:solidFill>
                  <a:srgbClr val="2111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возникновения вопросов просьба обращаться по </a:t>
            </a:r>
            <a:r>
              <a:rPr lang="ru-RU" sz="2700" b="0" dirty="0" smtClean="0">
                <a:solidFill>
                  <a:srgbClr val="2111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телефонам 8 (3902) 24-84-05, доб. 31-30  </a:t>
            </a:r>
            <a:r>
              <a:rPr lang="ru-RU" sz="3600" u="sng" dirty="0" smtClean="0"/>
              <a:t/>
            </a:r>
            <a:br>
              <a:rPr lang="ru-RU" sz="3600" u="sng" dirty="0" smtClean="0"/>
            </a:br>
            <a:endParaRPr lang="ru-RU" sz="3400" dirty="0">
              <a:solidFill>
                <a:srgbClr val="21115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8490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26896</TotalTime>
  <Words>580</Words>
  <Application>Microsoft Office PowerPoint</Application>
  <PresentationFormat>Произвольный</PresentationFormat>
  <Paragraphs>82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1_Present_FNS2012_A4</vt:lpstr>
      <vt:lpstr> Перечень доходов, не подлежащих обложению налогом на доходы физических лиц ,  полученных участниками СВО или членами их семей. Стандартные налоговые вычеты.   </vt:lpstr>
      <vt:lpstr>  Не облагаются НДФЛ следующие виды доходов, полученных участниками СВО и членами их семей: </vt:lpstr>
      <vt:lpstr>Продление сроков подачи налоговой отчетности физическими лицами </vt:lpstr>
      <vt:lpstr>Стандартные налоговые вычеты</vt:lpstr>
      <vt:lpstr>Виды стандартных налоговых  вычетов</vt:lpstr>
      <vt:lpstr>Стандартные налоговые вычеты по НДФЛ </vt:lpstr>
      <vt:lpstr>Спасибо за внимание!  В случае возникновения вопросов просьба обращаться по телефонам 8 (3902) 24-84-05, доб. 31-30   </vt:lpstr>
    </vt:vector>
  </TitlesOfParts>
  <Company>Kraftway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GEG</dc:creator>
  <cp:lastModifiedBy>Горева Наталья Валерьевна</cp:lastModifiedBy>
  <cp:revision>2180</cp:revision>
  <cp:lastPrinted>2025-02-26T10:26:00Z</cp:lastPrinted>
  <dcterms:created xsi:type="dcterms:W3CDTF">2013-04-18T07:19:29Z</dcterms:created>
  <dcterms:modified xsi:type="dcterms:W3CDTF">2025-02-27T01:44:48Z</dcterms:modified>
</cp:coreProperties>
</file>