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83" r:id="rId3"/>
    <p:sldId id="258" r:id="rId4"/>
    <p:sldId id="284" r:id="rId5"/>
    <p:sldId id="281" r:id="rId6"/>
    <p:sldId id="274" r:id="rId7"/>
    <p:sldId id="292" r:id="rId8"/>
    <p:sldId id="285" r:id="rId9"/>
    <p:sldId id="293" r:id="rId10"/>
    <p:sldId id="287" r:id="rId11"/>
    <p:sldId id="294" r:id="rId12"/>
    <p:sldId id="290" r:id="rId13"/>
    <p:sldId id="291" r:id="rId14"/>
    <p:sldId id="266" r:id="rId15"/>
  </p:sldIdLst>
  <p:sldSz cx="10693400" cy="7561263"/>
  <p:notesSz cx="6797675" cy="9926638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9"/>
    <a:srgbClr val="8D8C90"/>
    <a:srgbClr val="504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6008" autoAdjust="0"/>
    <p:restoredTop sz="94660"/>
  </p:normalViewPr>
  <p:slideViewPr>
    <p:cSldViewPr showGuides="1">
      <p:cViewPr>
        <p:scale>
          <a:sx n="100" d="100"/>
          <a:sy n="100" d="100"/>
        </p:scale>
        <p:origin x="-1332" y="-240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6011"/>
        <p:guide pos="6456"/>
        <p:guide pos="6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2022 год</a:t>
            </a:r>
            <a:endParaRPr lang="en-US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2022 год</a:t>
            </a:r>
            <a:endParaRPr lang="en-US"/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2022 год</a:t>
            </a:r>
            <a:endParaRPr lang="en-US"/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2022 год</a:t>
            </a:r>
            <a:endParaRPr lang="en-US"/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2022 год</a:t>
            </a:r>
            <a:endParaRPr lang="en-US"/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2022 год</a:t>
            </a:r>
            <a:endParaRPr lang="en-US"/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2022 год</a:t>
            </a:r>
            <a:endParaRPr lang="en-US"/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2022 год</a:t>
            </a:r>
            <a:endParaRPr lang="en-US"/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518D82-C105-434E-8CA4-176B58DBB2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ED2080-961B-4C73-83B5-2292C30B7C75}" type="pres">
      <dgm:prSet presAssocID="{F2518D82-C105-434E-8CA4-176B58DBB2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197D907-3DB0-436E-BACD-DE5DE2E91EE9}" type="presOf" srcId="{F2518D82-C105-434E-8CA4-176B58DBB2B8}" destId="{BBED2080-961B-4C73-83B5-2292C30B7C7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518D82-C105-434E-8CA4-176B58DBB2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ABE83A-202F-4A2E-92BB-5E0C119126FC}">
      <dgm:prSet custT="1"/>
      <dgm:spPr/>
      <dgm:t>
        <a:bodyPr/>
        <a:lstStyle/>
        <a:p>
          <a:pPr algn="ctr" rtl="0"/>
          <a:r>
            <a:rPr lang="ru-RU" sz="4000" dirty="0" smtClean="0">
              <a:latin typeface="+mj-lt"/>
              <a:cs typeface="Times New Roman" pitchFamily="18" charset="0"/>
            </a:rPr>
            <a:t>Налоговые ставки по НДС </a:t>
          </a:r>
          <a:endParaRPr lang="ru-RU" sz="4000" dirty="0">
            <a:latin typeface="+mj-lt"/>
            <a:cs typeface="Times New Roman" pitchFamily="18" charset="0"/>
          </a:endParaRPr>
        </a:p>
      </dgm:t>
    </dgm:pt>
    <dgm:pt modelId="{DAC5F99F-1BA3-43A9-B89F-DB10BAB9CCC9}" type="parTrans" cxnId="{CA68F197-ECCC-4669-9041-249828E724E8}">
      <dgm:prSet/>
      <dgm:spPr/>
      <dgm:t>
        <a:bodyPr/>
        <a:lstStyle/>
        <a:p>
          <a:pPr algn="ctr"/>
          <a:endParaRPr lang="ru-RU"/>
        </a:p>
      </dgm:t>
    </dgm:pt>
    <dgm:pt modelId="{3EFAD6DB-9A3E-4EBF-A8CF-75280ABC5D7B}" type="sibTrans" cxnId="{CA68F197-ECCC-4669-9041-249828E724E8}">
      <dgm:prSet/>
      <dgm:spPr/>
      <dgm:t>
        <a:bodyPr/>
        <a:lstStyle/>
        <a:p>
          <a:pPr algn="ctr"/>
          <a:endParaRPr lang="ru-RU"/>
        </a:p>
      </dgm:t>
    </dgm:pt>
    <dgm:pt modelId="{BBED2080-961B-4C73-83B5-2292C30B7C75}" type="pres">
      <dgm:prSet presAssocID="{F2518D82-C105-434E-8CA4-176B58DBB2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EA89E1-A198-4B71-A788-EF32B994C20A}" type="pres">
      <dgm:prSet presAssocID="{6CABE83A-202F-4A2E-92BB-5E0C119126FC}" presName="parentText" presStyleLbl="node1" presStyleIdx="0" presStyleCnt="1" custLinFactNeighborX="-874" custLinFactNeighborY="117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3AF1F8-5D97-4D0A-A224-731D542232BD}" type="presOf" srcId="{F2518D82-C105-434E-8CA4-176B58DBB2B8}" destId="{BBED2080-961B-4C73-83B5-2292C30B7C75}" srcOrd="0" destOrd="0" presId="urn:microsoft.com/office/officeart/2005/8/layout/vList2"/>
    <dgm:cxn modelId="{D4B53E02-D968-4F98-97AE-2DD2CA5CD241}" type="presOf" srcId="{6CABE83A-202F-4A2E-92BB-5E0C119126FC}" destId="{94EA89E1-A198-4B71-A788-EF32B994C20A}" srcOrd="0" destOrd="0" presId="urn:microsoft.com/office/officeart/2005/8/layout/vList2"/>
    <dgm:cxn modelId="{CA68F197-ECCC-4669-9041-249828E724E8}" srcId="{F2518D82-C105-434E-8CA4-176B58DBB2B8}" destId="{6CABE83A-202F-4A2E-92BB-5E0C119126FC}" srcOrd="0" destOrd="0" parTransId="{DAC5F99F-1BA3-43A9-B89F-DB10BAB9CCC9}" sibTransId="{3EFAD6DB-9A3E-4EBF-A8CF-75280ABC5D7B}"/>
    <dgm:cxn modelId="{D89045B9-1858-4F7A-A45F-62FE4922CE38}" type="presParOf" srcId="{BBED2080-961B-4C73-83B5-2292C30B7C75}" destId="{94EA89E1-A198-4B71-A788-EF32B994C20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C41EB8-29DD-42D3-B57C-8130D00707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E838AE-6A0A-4E33-A96C-CE737F581EC5}">
      <dgm:prSet phldrT="[Текст]" custT="1"/>
      <dgm:spPr/>
      <dgm:t>
        <a:bodyPr/>
        <a:lstStyle/>
        <a:p>
          <a:pPr algn="ctr"/>
          <a:r>
            <a:rPr lang="ru-RU" sz="4000" b="1" dirty="0" smtClean="0"/>
            <a:t>Условия применения специальных налоговых ставок НДС</a:t>
          </a:r>
          <a:endParaRPr lang="ru-RU" sz="4000" b="1" dirty="0"/>
        </a:p>
      </dgm:t>
    </dgm:pt>
    <dgm:pt modelId="{6EE0C239-09DE-4FAA-826D-38995C336161}" type="parTrans" cxnId="{07F41B9A-6C54-4A4F-A836-1E01B5F70FE9}">
      <dgm:prSet/>
      <dgm:spPr/>
      <dgm:t>
        <a:bodyPr/>
        <a:lstStyle/>
        <a:p>
          <a:endParaRPr lang="ru-RU"/>
        </a:p>
      </dgm:t>
    </dgm:pt>
    <dgm:pt modelId="{711051F8-8D0F-4971-8447-FAC0B24C3BF1}" type="sibTrans" cxnId="{07F41B9A-6C54-4A4F-A836-1E01B5F70FE9}">
      <dgm:prSet/>
      <dgm:spPr/>
      <dgm:t>
        <a:bodyPr/>
        <a:lstStyle/>
        <a:p>
          <a:endParaRPr lang="ru-RU"/>
        </a:p>
      </dgm:t>
    </dgm:pt>
    <dgm:pt modelId="{8BABF778-5D08-41C8-8EE1-ED087503775E}" type="pres">
      <dgm:prSet presAssocID="{9DC41EB8-29DD-42D3-B57C-8130D00707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06A83D-11A2-4956-BC76-698D232691BB}" type="pres">
      <dgm:prSet presAssocID="{93E838AE-6A0A-4E33-A96C-CE737F581EC5}" presName="parentText" presStyleLbl="node1" presStyleIdx="0" presStyleCnt="1" custScaleY="411840" custLinFactY="-11954" custLinFactNeighborX="159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7B5A90-E9CC-4E22-A2D5-C4B73069DE73}" type="presOf" srcId="{93E838AE-6A0A-4E33-A96C-CE737F581EC5}" destId="{E706A83D-11A2-4956-BC76-698D232691BB}" srcOrd="0" destOrd="0" presId="urn:microsoft.com/office/officeart/2005/8/layout/vList2"/>
    <dgm:cxn modelId="{07F41B9A-6C54-4A4F-A836-1E01B5F70FE9}" srcId="{9DC41EB8-29DD-42D3-B57C-8130D0070798}" destId="{93E838AE-6A0A-4E33-A96C-CE737F581EC5}" srcOrd="0" destOrd="0" parTransId="{6EE0C239-09DE-4FAA-826D-38995C336161}" sibTransId="{711051F8-8D0F-4971-8447-FAC0B24C3BF1}"/>
    <dgm:cxn modelId="{B81B6CC0-EA25-49B2-9691-5255D4E902E2}" type="presOf" srcId="{9DC41EB8-29DD-42D3-B57C-8130D0070798}" destId="{8BABF778-5D08-41C8-8EE1-ED087503775E}" srcOrd="0" destOrd="0" presId="urn:microsoft.com/office/officeart/2005/8/layout/vList2"/>
    <dgm:cxn modelId="{078E5458-C4A6-4610-849F-8F98116B1482}" type="presParOf" srcId="{8BABF778-5D08-41C8-8EE1-ED087503775E}" destId="{E706A83D-11A2-4956-BC76-698D232691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EA89E1-A198-4B71-A788-EF32B994C20A}">
      <dsp:nvSpPr>
        <dsp:cNvPr id="0" name=""/>
        <dsp:cNvSpPr/>
      </dsp:nvSpPr>
      <dsp:spPr>
        <a:xfrm>
          <a:off x="0" y="261"/>
          <a:ext cx="9137202" cy="851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+mj-lt"/>
              <a:cs typeface="Times New Roman" pitchFamily="18" charset="0"/>
            </a:rPr>
            <a:t>Налоговые ставки по НДС </a:t>
          </a:r>
          <a:endParaRPr lang="ru-RU" sz="4000" kern="1200" dirty="0">
            <a:latin typeface="+mj-lt"/>
            <a:cs typeface="Times New Roman" pitchFamily="18" charset="0"/>
          </a:endParaRPr>
        </a:p>
      </dsp:txBody>
      <dsp:txXfrm>
        <a:off x="41574" y="41835"/>
        <a:ext cx="9054054" cy="7685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6A83D-11A2-4956-BC76-698D232691BB}">
      <dsp:nvSpPr>
        <dsp:cNvPr id="0" name=""/>
        <dsp:cNvSpPr/>
      </dsp:nvSpPr>
      <dsp:spPr>
        <a:xfrm>
          <a:off x="0" y="0"/>
          <a:ext cx="9217024" cy="1079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Условия применения специальных налоговых ставок НДС</a:t>
          </a:r>
          <a:endParaRPr lang="ru-RU" sz="4000" b="1" kern="1200" dirty="0"/>
        </a:p>
      </dsp:txBody>
      <dsp:txXfrm>
        <a:off x="52676" y="52676"/>
        <a:ext cx="9111672" cy="973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0.19672</cdr:x>
      <cdr:y>0.20255</cdr:y>
    </cdr:from>
    <cdr:to>
      <cdr:x>0.88525</cdr:x>
      <cdr:y>1</cdr:y>
    </cdr:to>
    <cdr:pic>
      <cdr:nvPicPr>
        <cdr:cNvPr id="2" name="Рисунок 1" descr="http://qrcoder.ru/code/?https%3A%2F%2Fdata.nalog.ru%2Fhtml%2Fsites%2Fwww.new.nalog.ru%2Ffiles%2Fabout_fts%2Fdocs%2F15318056.pdf&amp;4&amp;0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864096" y="700077"/>
          <a:ext cx="3024336" cy="27563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607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8" y="1574"/>
            <a:ext cx="10691812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02005" y="3708623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7" y="2108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0363" indent="3175">
              <a:defRPr>
                <a:latin typeface="+mj-lt"/>
              </a:defRPr>
            </a:lvl2pPr>
            <a:lvl3pPr marL="628650" indent="-260350">
              <a:tabLst/>
              <a:defRPr>
                <a:latin typeface="+mj-lt"/>
              </a:defRPr>
            </a:lvl3pPr>
            <a:lvl4pPr marL="0" indent="360363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30876" y="5652839"/>
            <a:ext cx="1080120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6" y="552451"/>
            <a:ext cx="8580438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52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3538" indent="0">
              <a:defRPr>
                <a:latin typeface="+mj-lt"/>
              </a:defRPr>
            </a:lvl2pPr>
            <a:lvl3pPr marL="628650" indent="-260350">
              <a:defRPr>
                <a:latin typeface="+mj-lt"/>
              </a:defRPr>
            </a:lvl3pPr>
            <a:lvl4pPr marL="0" indent="360363">
              <a:defRPr>
                <a:latin typeface="+mj-lt"/>
              </a:defRPr>
            </a:lvl4pPr>
            <a:lvl5pPr marL="143510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6" y="552451"/>
            <a:ext cx="8581267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5" y="3781425"/>
            <a:ext cx="8561139" cy="3314700"/>
          </a:xfrm>
        </p:spPr>
        <p:txBody>
          <a:bodyPr anchor="t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7" y="2108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58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4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5" y="1771650"/>
            <a:ext cx="4297420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5" y="2397901"/>
            <a:ext cx="4297420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1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1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7" y="2108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78975" y="6474804"/>
            <a:ext cx="663575" cy="720080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12" y="540271"/>
            <a:ext cx="8588251" cy="1224136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212" y="1764295"/>
            <a:ext cx="8588251" cy="5331830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50" y="6660951"/>
            <a:ext cx="724718" cy="696626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>
              <a:lnSpc>
                <a:spcPts val="2400"/>
              </a:lnSpc>
              <a:defRPr sz="270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1043056" rtl="0" eaLnBrk="1" latinLnBrk="0" hangingPunct="1">
        <a:lnSpc>
          <a:spcPts val="5200"/>
        </a:lnSpc>
        <a:spcBef>
          <a:spcPct val="0"/>
        </a:spcBef>
        <a:buNone/>
        <a:defRPr sz="42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63538" indent="0" algn="l" defTabSz="1043056" rtl="0" eaLnBrk="1" latinLnBrk="0" hangingPunct="1">
        <a:spcBef>
          <a:spcPct val="20000"/>
        </a:spcBef>
        <a:buFont typeface="+mj-lt"/>
        <a:buNone/>
        <a:defRPr sz="3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63538" indent="0" algn="l" defTabSz="1043056" rtl="0" eaLnBrk="1" latinLnBrk="0" hangingPunct="1">
        <a:spcBef>
          <a:spcPct val="20000"/>
        </a:spcBef>
        <a:buFont typeface="Arial" pitchFamily="34" charset="0"/>
        <a:buNone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712788" indent="-260350" algn="l" defTabSz="1043056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60363" algn="just" defTabSz="1043056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435100" indent="0" algn="l" defTabSz="1043056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4068663"/>
            <a:ext cx="9089390" cy="1944216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Изменения по налогу на добавленную стоимость, вступающие в силу  с </a:t>
            </a:r>
            <a:r>
              <a:rPr lang="ru-RU" sz="3200" dirty="0" smtClean="0"/>
              <a:t>01.01.2025.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8006" y="6660951"/>
            <a:ext cx="7485380" cy="64807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 2024 год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38388" y="2700511"/>
            <a:ext cx="5544616" cy="93610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УФНС России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 Республике Хакасия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62026" y="552452"/>
            <a:ext cx="8580438" cy="106794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Применение налоговых вычетов по НДС по покупкам до 01.01.2025</a:t>
            </a:r>
            <a:endParaRPr lang="ru-RU" sz="3600" dirty="0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5936959"/>
              </p:ext>
            </p:extLst>
          </p:nvPr>
        </p:nvGraphicFramePr>
        <p:xfrm>
          <a:off x="5490716" y="3708623"/>
          <a:ext cx="439248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00" indent="457200" algn="just">
              <a:lnSpc>
                <a:spcPct val="110000"/>
              </a:lnSpc>
            </a:pPr>
            <a:endPara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" indent="457200" algn="just">
              <a:lnSpc>
                <a:spcPct val="110000"/>
              </a:lnSpc>
            </a:pP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2025 г.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налогоплательщик УСН исчисляет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НДС по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общеустановленным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ставкам 10 % и 20%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 не учтенный до указанного года "входной"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НДС он может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принять к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вычету в общем порядке в соответствии с гл. 21 НК РФ. </a:t>
            </a:r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1750" lvl="0" indent="-28575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налогоплательщик применял УСН с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объектом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«доходы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минус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расходы»,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 он может принять к вычету сумму "входного" НДС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который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учтен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расходах до 2025 г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(ч. 9 ст. 8 Федерального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закона от 12.07.2024 N 176-ФЗ, </a:t>
            </a:r>
            <a:r>
              <a:rPr lang="ru-RU" sz="1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«б» п. 2 ст. 8</a:t>
            </a:r>
            <a:r>
              <a:rPr lang="en-US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Федерального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закона от 29.10.2024 N 362-ФЗ,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 18 Методических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рекомендаций по НДС для УСН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36000" lvl="0" algn="just">
              <a:lnSpc>
                <a:spcPct val="110000"/>
              </a:lnSpc>
            </a:pPr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1750" lvl="0" indent="-28575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налогоплательщик применял УСН с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объектом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«доходы»,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 он может принять к вычету сумму "входного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НДС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товарам (работам, услугам), которые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налогоплательщик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использовал при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применении УСН до 2025 г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sz="1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«в»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 2 ст. 8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Федерального закона от 29.10.2024 N 362-ФЗ).</a:t>
            </a:r>
          </a:p>
          <a:p>
            <a:pPr marL="3600" indent="457200" algn="just"/>
            <a:endPara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224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62026" y="552452"/>
            <a:ext cx="8580438" cy="106794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Восстановление «входного» НДС налогоплательщиками УСН</a:t>
            </a:r>
            <a:endParaRPr lang="ru-RU" sz="3600" dirty="0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8534902"/>
              </p:ext>
            </p:extLst>
          </p:nvPr>
        </p:nvGraphicFramePr>
        <p:xfrm>
          <a:off x="5490716" y="3708623"/>
          <a:ext cx="439248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0" indent="457200" algn="just"/>
            <a:endPara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>
              <a:lnSpc>
                <a:spcPct val="110000"/>
              </a:lnSpc>
            </a:pPr>
            <a:endPara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>
              <a:lnSpc>
                <a:spcPct val="110000"/>
              </a:lnSpc>
            </a:pPr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>
              <a:lnSpc>
                <a:spcPct val="110000"/>
              </a:lnSpc>
            </a:pPr>
            <a:endPara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>
              <a:lnSpc>
                <a:spcPct val="110000"/>
              </a:lnSpc>
            </a:pPr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>
              <a:lnSpc>
                <a:spcPct val="110000"/>
              </a:lnSpc>
            </a:pPr>
            <a:endPara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>
              <a:lnSpc>
                <a:spcPct val="110000"/>
              </a:lnSpc>
            </a:pPr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>
              <a:lnSpc>
                <a:spcPct val="110000"/>
              </a:lnSpc>
            </a:pPr>
            <a:endPara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>
              <a:lnSpc>
                <a:spcPct val="110000"/>
              </a:lnSpc>
            </a:pPr>
            <a:endParaRPr lang="ru-RU" sz="1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>
              <a:lnSpc>
                <a:spcPct val="110000"/>
              </a:lnSpc>
            </a:pPr>
            <a:endPara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>
              <a:lnSpc>
                <a:spcPct val="110000"/>
              </a:lnSpc>
            </a:pP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Восстановление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НДС осуществляется только в отношении тех товаров (работ, услуг), которые используются для операций, облагаемых по ставке НДС 5% или 7%, или для операций, освобождаемых от НДС.</a:t>
            </a:r>
          </a:p>
          <a:p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859185"/>
              </p:ext>
            </p:extLst>
          </p:nvPr>
        </p:nvGraphicFramePr>
        <p:xfrm>
          <a:off x="1242244" y="2052439"/>
          <a:ext cx="8280920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440"/>
                <a:gridCol w="4320480"/>
              </a:tblGrid>
              <a:tr h="56286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Случаи восстановления суммы НДС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Период,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когда сумма НДС должна быть восстановлена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247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При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переходе со ставки НДС в размере 20 % (10 %) на специальные ставки 5 % или 7 %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 первом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налоговом периоде, в котором применяется ставка НДС 5 % или 7 %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289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При переходе со ставки НДС 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размере 20 % (10 %) на освобождение НДС, если доход за истекший календарный год составил менее 60 млн. руб.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 последнем налоговом периоде (4 квартале) до начала применения освобождения от НДС в соответствии со ст. 145 НК РФ.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25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62026" y="552452"/>
            <a:ext cx="8580438" cy="106794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Форма налоговой отчетности по НДС в 2025 г.</a:t>
            </a:r>
            <a:endParaRPr lang="ru-RU" sz="3600" dirty="0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9631960"/>
              </p:ext>
            </p:extLst>
          </p:nvPr>
        </p:nvGraphicFramePr>
        <p:xfrm>
          <a:off x="5490716" y="3708623"/>
          <a:ext cx="439248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465365"/>
          </a:xfrm>
        </p:spPr>
        <p:txBody>
          <a:bodyPr>
            <a:normAutofit/>
          </a:bodyPr>
          <a:lstStyle/>
          <a:p>
            <a:pPr marL="3600" indent="457200" algn="just">
              <a:lnSpc>
                <a:spcPct val="110000"/>
              </a:lnSpc>
            </a:pPr>
            <a:endParaRPr lang="ru-RU" sz="1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>
              <a:lnSpc>
                <a:spcPct val="110000"/>
              </a:lnSpc>
            </a:pP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Новая форма декларации по НДС, как и действующая, включает 12 разделов. Основные изменения заключаются в добавлении в раздел 3 декларации «Расчет суммы налога, подлежащей уплате в бюджет по операциям, облагаемым по налоговым ставкам, предусмотренным п. 1-4, 8 ст. 164, п. 3 ст. 174.3 НК РФ» новых строк:</a:t>
            </a:r>
          </a:p>
          <a:p>
            <a:pPr marL="289350" indent="-285750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021 и 022 – для отражения налоговой базы по ставкам 5% и 7% соответственно;</a:t>
            </a:r>
          </a:p>
          <a:p>
            <a:pPr marL="289350" indent="-285750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033 и 034 – для отражения налоговой базы, рассчитанной с применением расчетных ставок 7/107 и 5/105;</a:t>
            </a:r>
          </a:p>
          <a:p>
            <a:pPr marL="289350" indent="-285750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031 и 032 - для отражения налоговой базы, рассчитанной по ставкам 16,67 и 9,09 при реализации гражданам России товаров из ЕАЭС через электронное площадки налоговыми агентами – российскими организациями и ИП, реализующим товары организаций и ИП из ЕАЭС, на основании договоров комиссии, агентских договоров, договоров поручения.</a:t>
            </a:r>
          </a:p>
          <a:p>
            <a:pPr marL="3600" indent="457200" algn="just"/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Соответствующие строки добавили также в раздел 9 «Сведения из книги продаж об операциях, отраженных за истекший налоговый период» и в приложении 1 к разделу 9 «Сведения из дополнительных листов книги продаж» декларации по НДС.</a:t>
            </a:r>
            <a:endParaRPr lang="ru-RU" sz="1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723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62026" y="552452"/>
            <a:ext cx="8580438" cy="106794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Порядок и сроки представления налоговой декларации по НДС</a:t>
            </a:r>
            <a:endParaRPr lang="ru-RU" sz="3600" dirty="0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3928113"/>
              </p:ext>
            </p:extLst>
          </p:nvPr>
        </p:nvGraphicFramePr>
        <p:xfrm>
          <a:off x="5490716" y="3708623"/>
          <a:ext cx="439248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465365"/>
          </a:xfrm>
        </p:spPr>
        <p:txBody>
          <a:bodyPr>
            <a:normAutofit/>
          </a:bodyPr>
          <a:lstStyle/>
          <a:p>
            <a:pPr marL="3600" indent="457200" algn="just"/>
            <a:endPara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/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Декларация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НДС представляется налогоплательщиком в налоговый орган исключительно в электронном виде по телекоммуникационным каналам связи через оператора ЭДО. </a:t>
            </a:r>
            <a:endPara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/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представления декларации по НДС -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позднее 25 числа месяца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следующего за истекшим кварталом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/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НДС уплачивается равными долями в течение трех месяцев до 28 числа каждого месяца, следующего за истекшим кварталом.</a:t>
            </a:r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148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2628503"/>
            <a:ext cx="8561139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410596" y="5940871"/>
            <a:ext cx="4248472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0355" y="5940871"/>
            <a:ext cx="7056784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2800" b="1" u="sng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okknds.r1900@tax.gov.ru</a:t>
            </a:r>
            <a:endParaRPr kumimoji="0" lang="ru-RU" sz="2800" b="1" i="0" u="sng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87917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86458" y="2124447"/>
            <a:ext cx="9070159" cy="4777672"/>
          </a:xfrm>
        </p:spPr>
        <p:txBody>
          <a:bodyPr>
            <a:normAutofit/>
          </a:bodyPr>
          <a:lstStyle/>
          <a:p>
            <a:pPr marL="36000" indent="457200" algn="just">
              <a:lnSpc>
                <a:spcPct val="120000"/>
              </a:lnSpc>
              <a:spcBef>
                <a:spcPts val="432"/>
              </a:spcBef>
            </a:pPr>
            <a:endPara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" indent="457200" algn="just">
              <a:lnSpc>
                <a:spcPct val="110000"/>
              </a:lnSpc>
              <a:spcBef>
                <a:spcPts val="0"/>
              </a:spcBef>
            </a:pP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Согласно изменениям, внесенным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Федеральными законами от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12.07.2024 N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176-ФЗ, от 29.10.2024 № 362-ФЗ в главы 21 и 26.2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НК РФ, с 1 января 2025 года все налогоплательщики, применяющие УСН (как ИП, так и организации), признаются налогоплательщиками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НДС.</a:t>
            </a:r>
          </a:p>
          <a:p>
            <a:pPr marL="36000" indent="457200" algn="just">
              <a:lnSpc>
                <a:spcPct val="110000"/>
              </a:lnSpc>
              <a:spcBef>
                <a:spcPts val="0"/>
              </a:spcBef>
            </a:pP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этом если доходы налогоплательщика УСН за 2024 год не превысили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то с 01.01.2025 обязанность по исчислению и уплате НДС в бюджет у него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возникает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Это касается также организаций и ИП, зарегистрированных в 2025 г. и перешедшие на УСН с момента регистрации.</a:t>
            </a:r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" indent="457200" algn="just">
              <a:lnSpc>
                <a:spcPct val="110000"/>
              </a:lnSpc>
              <a:spcBef>
                <a:spcPts val="0"/>
              </a:spcBef>
            </a:pP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Уведомления об освобождении от уплаты НДС представлять в налоговый орган не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надо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(п.1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ст. 145 НК РФ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6000" indent="457200" algn="just">
              <a:lnSpc>
                <a:spcPct val="110000"/>
              </a:lnSpc>
              <a:spcBef>
                <a:spcPts val="0"/>
              </a:spcBef>
            </a:pPr>
            <a:r>
              <a:rPr lang="en-US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Освобождение от НДС автоматическое.</a:t>
            </a:r>
          </a:p>
          <a:p>
            <a:pPr marL="36000" indent="457200" algn="just">
              <a:lnSpc>
                <a:spcPct val="110000"/>
              </a:lnSpc>
              <a:spcBef>
                <a:spcPts val="0"/>
              </a:spcBef>
            </a:pP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Освобожденные от НДС упрощенцы не выставляют счета-фактуры, не ведут книги покупок и продаж, не сдают налоговые декларацию по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НДС.</a:t>
            </a:r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</a:t>
            </a:fld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741037" y="540271"/>
            <a:ext cx="9215985" cy="1584176"/>
            <a:chOff x="-37062" y="-2628029"/>
            <a:chExt cx="9215985" cy="119925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41721" y="-2628029"/>
              <a:ext cx="9137202" cy="119925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sz="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Скругленный прямоугольник 4"/>
            <p:cNvSpPr/>
            <p:nvPr/>
          </p:nvSpPr>
          <p:spPr>
            <a:xfrm>
              <a:off x="-37062" y="-2569486"/>
              <a:ext cx="9020116" cy="1082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0" tIns="190500" rIns="190500" bIns="190500" numCol="1" spcCol="1270" anchor="ctr" anchorCtr="0">
              <a:noAutofit/>
            </a:bodyPr>
            <a:lstStyle/>
            <a:p>
              <a:pPr lvl="0" algn="ctr" defTabSz="2222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dirty="0" smtClean="0">
                  <a:latin typeface="+mj-lt"/>
                  <a:cs typeface="Times New Roman" panose="02020603050405020304" pitchFamily="18" charset="0"/>
                </a:rPr>
                <a:t>Обязанность у налогоплательщиков УСН исчислять и уплачивать НДС в бюджет</a:t>
              </a:r>
              <a:endParaRPr lang="ru-RU" sz="3600" kern="1200" dirty="0">
                <a:latin typeface="+mj-lt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9394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02136691"/>
              </p:ext>
            </p:extLst>
          </p:nvPr>
        </p:nvGraphicFramePr>
        <p:xfrm>
          <a:off x="962026" y="552451"/>
          <a:ext cx="9137202" cy="1211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738188" y="468263"/>
            <a:ext cx="9065195" cy="6627863"/>
          </a:xfrm>
        </p:spPr>
        <p:txBody>
          <a:bodyPr>
            <a:normAutofit/>
          </a:bodyPr>
          <a:lstStyle/>
          <a:p>
            <a:pPr marL="180000" indent="457200" algn="just"/>
            <a:endParaRPr lang="en-US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457200" algn="just"/>
            <a:endPara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" indent="457200" algn="just">
              <a:lnSpc>
                <a:spcPct val="120000"/>
              </a:lnSpc>
              <a:spcBef>
                <a:spcPts val="432"/>
              </a:spcBef>
            </a:pPr>
            <a:endPara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" indent="457200"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Освобождение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НДС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отсутствует у налогоплательщиков УСН: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" indent="457200" algn="just">
              <a:buFont typeface="Wingdings" pitchFamily="2" charset="2"/>
              <a:buChar char="§"/>
            </a:pP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выступающих в качестве налоговых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агентом по НДС;</a:t>
            </a:r>
          </a:p>
          <a:p>
            <a:pPr marL="36000" indent="457200" algn="just">
              <a:buFont typeface="Wingdings" pitchFamily="2" charset="2"/>
              <a:buChar char="§"/>
            </a:pP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обязанных уплатить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НДС при ввозе товаров на территорию Российской Федерации как из стран ЕАЭС, так и из третьих стран.</a:t>
            </a:r>
          </a:p>
          <a:p>
            <a:pPr marL="36000" indent="457200" algn="just"/>
            <a:endParaRPr lang="ru-RU" sz="2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" indent="457200" algn="just"/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!!! Если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за 2024 год будут меньше 60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 и при этом в течение 2025 года сумма доходов превысит 60 млн рублей, но не превысит 450 млн рублей, то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начиная с 1-го числа месяца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следующего за месяцем превышения 60 млн рублей, налогоплательщик УСН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обязан исчислять и уплачивать НДС в бюджет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000" indent="457200" algn="just"/>
            <a:endParaRPr lang="en-US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457200" algn="just"/>
            <a:endParaRPr lang="ru-RU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07464994"/>
              </p:ext>
            </p:extLst>
          </p:nvPr>
        </p:nvGraphicFramePr>
        <p:xfrm>
          <a:off x="962026" y="552451"/>
          <a:ext cx="9137202" cy="851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954212" y="1620391"/>
            <a:ext cx="8705155" cy="5324475"/>
          </a:xfrm>
        </p:spPr>
        <p:txBody>
          <a:bodyPr>
            <a:normAutofit/>
          </a:bodyPr>
          <a:lstStyle/>
          <a:p>
            <a:pPr marL="36000" indent="457200" algn="just"/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Налогоплательщик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УСН, у которого возникла обязанность исчислять и уплачивать НДС в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en-US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вправе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применять:</a:t>
            </a:r>
          </a:p>
          <a:p>
            <a:pPr marL="321750" indent="-285750" algn="just">
              <a:buFont typeface="Wingdings" pitchFamily="2" charset="2"/>
              <a:buChar char="§"/>
            </a:pP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общеустановленные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ставки НДС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%, 10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%, 0%;</a:t>
            </a:r>
          </a:p>
          <a:p>
            <a:pPr marL="321750" indent="-285750" algn="just">
              <a:buFont typeface="Wingdings" pitchFamily="2" charset="2"/>
              <a:buChar char="§"/>
            </a:pP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специальны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ставки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5% или 7%.</a:t>
            </a:r>
          </a:p>
          <a:p>
            <a:pPr marL="3600" indent="457200" algn="just"/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Уведомлять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налоговый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 о выборе ставки НДС не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требуется.</a:t>
            </a:r>
          </a:p>
          <a:p>
            <a:pPr marL="3600" indent="457200" algn="just"/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Выбранная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ставка НДС должна применяться ко всем операциям, являющимся объектом налогообложения НДС. Не допускается применение разных налоговых ставок в зависимости от того, кто является покупателем (приобретателем) соответствующих товаров (работ, услуг)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(п.7 ст. 164 НК РФ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/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Налогоплательщик УСН, выбравший ставки 5 % или 7 % вправе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также применять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ставку 0 % по отдельным операциям:</a:t>
            </a:r>
          </a:p>
          <a:p>
            <a:pPr marL="289350" indent="-285750" algn="just">
              <a:buFont typeface="Wingdings" pitchFamily="2" charset="2"/>
              <a:buChar char="§"/>
            </a:pP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экспорт товаров; </a:t>
            </a:r>
          </a:p>
          <a:p>
            <a:pPr marL="289350" indent="-285750" algn="just">
              <a:buFont typeface="Wingdings" pitchFamily="2" charset="2"/>
              <a:buChar char="§"/>
            </a:pP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международная перевозка;</a:t>
            </a:r>
          </a:p>
          <a:p>
            <a:pPr marL="289350" indent="-285750" algn="just">
              <a:buFont typeface="Wingdings" pitchFamily="2" charset="2"/>
              <a:buChar char="§"/>
            </a:pP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транспортно-экспедиционные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услуги при организации международной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перевозки, </a:t>
            </a:r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9350" indent="-285750" algn="just">
              <a:buFont typeface="Wingdings" pitchFamily="2" charset="2"/>
              <a:buChar char="§"/>
            </a:pP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товаров дипломатическим представительствам и международным организациям (п.п.1-1.2, 2.1-3.1, 7 и 11 п. 1 ст. 164 НК РФ (п.9 ст. 164 НК РФ)).</a:t>
            </a:r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sz="1800" b="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160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9707349"/>
              </p:ext>
            </p:extLst>
          </p:nvPr>
        </p:nvGraphicFramePr>
        <p:xfrm>
          <a:off x="954212" y="393960"/>
          <a:ext cx="9217024" cy="1080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70235" y="1498065"/>
            <a:ext cx="8497465" cy="5668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1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Специальные (пониженные) ставки НДС применяют в следующих случаях: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Ставка 5 % - если сумма доходов за предыдущий год составила от 60 млн. до 250 млн. рублей;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Ставка 7 % - если сумма доходов за предыдущий год составила от 250 млн. до 450 млн. рублей.</a:t>
            </a:r>
          </a:p>
          <a:p>
            <a:pPr indent="450000" algn="just"/>
            <a:endParaRPr lang="ru-RU" sz="17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" indent="457200"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Ставки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НДС 5% и 7% надо применять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не менее 12 последовательных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кварталов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начиная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с периода, за который представлена декларация по НДС с такой ставкой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000" indent="457200" algn="just"/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000" indent="457200" algn="just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Досрочное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прекращение применения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специальных ставок НДС 5 % и 7 %:</a:t>
            </a:r>
          </a:p>
          <a:p>
            <a:pPr marL="321750" indent="-285750" algn="just">
              <a:buFont typeface="Wingdings" pitchFamily="2" charset="2"/>
              <a:buChar char="§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налогоплательщик УСН утратит право на их применение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– когда доходы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за год превысят 450 млн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</a:p>
          <a:p>
            <a:pPr marL="321750" indent="-285750" algn="just">
              <a:buFont typeface="Wingdings" pitchFamily="2" charset="2"/>
              <a:buChar char="§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если налогоплательщик с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нового года получит автоматически освобождение от уплаты НДС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– когда доходы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за предыдущий год будут менее 60 млн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рублей.</a:t>
            </a:r>
          </a:p>
          <a:p>
            <a:pPr marL="36000" indent="457200" algn="just"/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36000" indent="457200" algn="just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Ставки 5% и 7 % не применяются: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  <a:p>
            <a:pPr marL="36000" indent="457200" algn="just">
              <a:buFont typeface="Wingdings" pitchFamily="2" charset="2"/>
              <a:buChar char="§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ввозе товаров на территорию РФ, в том числе из стран ЕАЭС;</a:t>
            </a:r>
          </a:p>
          <a:p>
            <a:pPr marL="36000" indent="457200" algn="just">
              <a:buFont typeface="Wingdings" pitchFamily="2" charset="2"/>
              <a:buChar char="§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исчислении НДС налогоплательщиком УСН - покупателем в качестве налогового агента.</a:t>
            </a:r>
          </a:p>
          <a:p>
            <a:pPr marL="36000" indent="457200" algn="just">
              <a:spcBef>
                <a:spcPts val="432"/>
              </a:spcBef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714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62026" y="552452"/>
            <a:ext cx="8580438" cy="106794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 smtClean="0"/>
              <a:t>Применение расчетных ставок НДС</a:t>
            </a:r>
            <a:endParaRPr lang="ru-RU" sz="3600" dirty="0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7694139"/>
              </p:ext>
            </p:extLst>
          </p:nvPr>
        </p:nvGraphicFramePr>
        <p:xfrm>
          <a:off x="5490716" y="3708623"/>
          <a:ext cx="439248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0" indent="457200" algn="just"/>
            <a:endPara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/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ряде случае применяются расчетные ставки НДС. Установлены следующие расчетные ставки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НДС (п.4 ст. 164 НК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РФ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" indent="-457200" algn="just">
              <a:buFont typeface="Wingdings" pitchFamily="2" charset="2"/>
              <a:buChar char="§"/>
            </a:pP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налогоплательщика УСН,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выбравшего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применение общеустановленных ставок НДС, применяются расчетные ставки НДС: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20/120, 10/110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9350" indent="-457200" algn="just">
              <a:buFont typeface="Wingdings" pitchFamily="2" charset="2"/>
              <a:buChar char="§"/>
            </a:pP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налогоплательщика УСН,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выбравшего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применение специальных ставок НДС, применяются расчетные ставки НДС: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5/105, 7/107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00" indent="457200" algn="just"/>
            <a:endPara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/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Расчетная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ставка НДС применяется, например, при получении авансов. В этих случаях стоимость товаров (работ, услуг) уже сформирована с НДС. Поэтому для исчисления НДС достаточно применить к стоимости товара с учетом НДС расчетную ставку.</a:t>
            </a:r>
          </a:p>
          <a:p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919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62026" y="552452"/>
            <a:ext cx="8580438" cy="128396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Момент возникновения обязанности по исчислению суммы </a:t>
            </a:r>
            <a:r>
              <a:rPr lang="ru-RU" sz="3600" dirty="0"/>
              <a:t>НДС</a:t>
            </a:r>
            <a:br>
              <a:rPr lang="ru-RU" sz="3600" dirty="0"/>
            </a:br>
            <a:endParaRPr lang="ru-RU" sz="3600" dirty="0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1167699"/>
              </p:ext>
            </p:extLst>
          </p:nvPr>
        </p:nvGraphicFramePr>
        <p:xfrm>
          <a:off x="5490716" y="3708623"/>
          <a:ext cx="439248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0" indent="457200" algn="just"/>
            <a:endPara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/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Согласно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ст. 167 НК РФ,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моментом определения налоговой базы по НДС является наиболее ранняя из следующих дат:</a:t>
            </a:r>
          </a:p>
          <a:p>
            <a:pPr marL="3600" indent="457200" algn="just"/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отгрузки (передачи) товаров (работ, услуг);</a:t>
            </a:r>
          </a:p>
          <a:p>
            <a:pPr marL="3600" indent="457200" algn="just"/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оплаты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(получения аванса)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счет предстоящих поставок товаров (работ, услуг).</a:t>
            </a:r>
          </a:p>
          <a:p>
            <a:pPr marL="3600" indent="457200" algn="just"/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Налогоплательщик УСН, получающие авансы до отгрузки, должны исчислить НДС дважды:</a:t>
            </a:r>
          </a:p>
          <a:p>
            <a:pPr marL="36000" indent="457200" algn="just">
              <a:buFontTx/>
              <a:buChar char="-"/>
            </a:pP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получении аванса:</a:t>
            </a:r>
          </a:p>
          <a:p>
            <a:pPr marL="36000" indent="457200" algn="just">
              <a:buFontTx/>
              <a:buChar char="-"/>
            </a:pP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отгрузке товара.</a:t>
            </a:r>
          </a:p>
          <a:p>
            <a:pPr marL="36000" indent="457200" algn="just"/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товар поставляется в счет аванса, сумма НДС, исчисленная с аванса, может принята к вычету при отгрузке.</a:t>
            </a:r>
          </a:p>
          <a:p>
            <a:pPr marL="36000" indent="457200" algn="just"/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случаях, когда оплата поступает после отгрузки, НДС исчисляется только один раз – в момент отгрузки.</a:t>
            </a:r>
          </a:p>
          <a:p>
            <a:pPr marL="36000" indent="457200" algn="just"/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аванс получен и отгрузка планируется в одном квартале, то НДС исчисляется только при отгрузке.</a:t>
            </a:r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422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62026" y="552452"/>
            <a:ext cx="8580438" cy="106794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Исчисление НДС по длящимся договорам, заключенным до 01.01.2025</a:t>
            </a:r>
            <a:endParaRPr lang="ru-RU" sz="3600" dirty="0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1065666"/>
              </p:ext>
            </p:extLst>
          </p:nvPr>
        </p:nvGraphicFramePr>
        <p:xfrm>
          <a:off x="5490716" y="3708623"/>
          <a:ext cx="439248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0" indent="457200" algn="just"/>
            <a:endPara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/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/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НДС с аванса не исчисляется – если покупатель перечислил налогоплательщику УСН аванс до 01.01.2025, а поставка после этой даты.</a:t>
            </a:r>
          </a:p>
          <a:p>
            <a:pPr marL="3600" indent="457200" algn="just"/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указанном случае покупатель не согласится внести изменения в договор и доплатить продавцу сумму НДС, то при реализации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году необходимо исходить из того, что цена договора включает в себя НДС. </a:t>
            </a:r>
            <a:endPara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/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Сумму НДС можно определить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применив расчетную ставку в размере 5/105 или 7/107 (при применении специальной ставки НДС), либо 20/120, 10/110 (при применении общеустановленных ставок НДС).</a:t>
            </a:r>
          </a:p>
          <a:p>
            <a:pPr marL="3600" indent="457200" algn="just"/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Сумма НДС, определенная налогоплательщиком УСН расчетным методом, уменьшает сумму доходов, учитываемых по этой операции для целей УСН.</a:t>
            </a:r>
          </a:p>
          <a:p>
            <a:pPr marL="3600" indent="457200" algn="just"/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326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62026" y="552452"/>
            <a:ext cx="8580438" cy="106794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Применение налоговых вычетов по НДС, налогоплательщиками УСН</a:t>
            </a:r>
            <a:endParaRPr lang="ru-RU" sz="3600" dirty="0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0527853"/>
              </p:ext>
            </p:extLst>
          </p:nvPr>
        </p:nvGraphicFramePr>
        <p:xfrm>
          <a:off x="5490716" y="3708623"/>
          <a:ext cx="439248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54212" y="1620391"/>
            <a:ext cx="8561139" cy="5688632"/>
          </a:xfrm>
        </p:spPr>
        <p:txBody>
          <a:bodyPr>
            <a:normAutofit fontScale="40000" lnSpcReduction="20000"/>
          </a:bodyPr>
          <a:lstStyle/>
          <a:p>
            <a:pPr marL="3600" indent="457200" algn="just"/>
            <a:endPara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>
              <a:lnSpc>
                <a:spcPct val="120000"/>
              </a:lnSpc>
              <a:spcBef>
                <a:spcPts val="432"/>
              </a:spcBef>
            </a:pPr>
            <a:endParaRPr lang="ru-RU" sz="2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>
              <a:lnSpc>
                <a:spcPct val="120000"/>
              </a:lnSpc>
              <a:spcBef>
                <a:spcPts val="432"/>
              </a:spcBef>
            </a:pPr>
            <a:endParaRPr lang="ru-RU" sz="2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>
              <a:lnSpc>
                <a:spcPct val="120000"/>
              </a:lnSpc>
              <a:spcBef>
                <a:spcPts val="432"/>
              </a:spcBef>
            </a:pPr>
            <a:endParaRPr lang="ru-RU" sz="2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>
              <a:lnSpc>
                <a:spcPct val="120000"/>
              </a:lnSpc>
              <a:spcBef>
                <a:spcPts val="432"/>
              </a:spcBef>
            </a:pPr>
            <a:endParaRPr lang="ru-RU" sz="2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>
              <a:lnSpc>
                <a:spcPct val="120000"/>
              </a:lnSpc>
              <a:spcBef>
                <a:spcPts val="432"/>
              </a:spcBef>
            </a:pPr>
            <a:endParaRPr lang="ru-RU" sz="2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>
              <a:lnSpc>
                <a:spcPct val="120000"/>
              </a:lnSpc>
              <a:spcBef>
                <a:spcPts val="432"/>
              </a:spcBef>
            </a:pPr>
            <a:endParaRPr lang="ru-RU" sz="2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>
              <a:lnSpc>
                <a:spcPct val="120000"/>
              </a:lnSpc>
              <a:spcBef>
                <a:spcPts val="432"/>
              </a:spcBef>
            </a:pPr>
            <a:endParaRPr lang="ru-RU" sz="2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>
              <a:lnSpc>
                <a:spcPct val="120000"/>
              </a:lnSpc>
              <a:spcBef>
                <a:spcPts val="432"/>
              </a:spcBef>
            </a:pPr>
            <a:endParaRPr lang="ru-RU" sz="2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>
              <a:lnSpc>
                <a:spcPct val="120000"/>
              </a:lnSpc>
              <a:spcBef>
                <a:spcPts val="432"/>
              </a:spcBef>
            </a:pPr>
            <a:endParaRPr lang="ru-RU" sz="2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>
              <a:lnSpc>
                <a:spcPct val="120000"/>
              </a:lnSpc>
              <a:spcBef>
                <a:spcPts val="432"/>
              </a:spcBef>
            </a:pPr>
            <a:endParaRPr lang="ru-RU" sz="2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>
              <a:lnSpc>
                <a:spcPct val="120000"/>
              </a:lnSpc>
              <a:spcBef>
                <a:spcPts val="432"/>
              </a:spcBef>
            </a:pPr>
            <a:endParaRPr lang="ru-RU" sz="2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>
              <a:lnSpc>
                <a:spcPct val="120000"/>
              </a:lnSpc>
              <a:spcBef>
                <a:spcPts val="432"/>
              </a:spcBef>
            </a:pPr>
            <a:endParaRPr lang="ru-RU" sz="2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>
              <a:lnSpc>
                <a:spcPct val="120000"/>
              </a:lnSpc>
              <a:spcBef>
                <a:spcPts val="432"/>
              </a:spcBef>
            </a:pPr>
            <a:endParaRPr lang="ru-RU" sz="2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>
              <a:lnSpc>
                <a:spcPct val="120000"/>
              </a:lnSpc>
              <a:spcBef>
                <a:spcPts val="432"/>
              </a:spcBef>
            </a:pPr>
            <a:endParaRPr lang="ru-RU" sz="2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>
              <a:lnSpc>
                <a:spcPct val="120000"/>
              </a:lnSpc>
              <a:spcBef>
                <a:spcPts val="432"/>
              </a:spcBef>
            </a:pPr>
            <a:endParaRPr lang="ru-RU" sz="2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>
              <a:lnSpc>
                <a:spcPct val="120000"/>
              </a:lnSpc>
              <a:spcBef>
                <a:spcPts val="432"/>
              </a:spcBef>
            </a:pPr>
            <a:endParaRPr lang="ru-RU" sz="2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>
              <a:lnSpc>
                <a:spcPct val="120000"/>
              </a:lnSpc>
              <a:spcBef>
                <a:spcPts val="432"/>
              </a:spcBef>
            </a:pPr>
            <a:endParaRPr lang="ru-RU" sz="33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" indent="457200" algn="just">
              <a:lnSpc>
                <a:spcPct val="120000"/>
              </a:lnSpc>
              <a:spcBef>
                <a:spcPts val="432"/>
              </a:spcBef>
            </a:pPr>
            <a:r>
              <a:rPr lang="ru-RU" sz="45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!!!Право на вычет "входного" НДС у налогоплательщика УСН, применяющего специальную ставку НДС 5% или 7%, или у налогоплательщика УСН, применяющего освобождение от уплаты НДС, отсутствует. В этом случае "входной" НДС включается в стоимость покупок и учитывается в расходах для УСН по мере учета в расходах стоимости покупок.</a:t>
            </a:r>
          </a:p>
          <a:p>
            <a:pPr marL="3600" indent="457200" algn="just">
              <a:lnSpc>
                <a:spcPct val="120000"/>
              </a:lnSpc>
              <a:spcBef>
                <a:spcPts val="432"/>
              </a:spcBef>
            </a:pPr>
            <a:r>
              <a:rPr lang="ru-RU" sz="45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431027"/>
              </p:ext>
            </p:extLst>
          </p:nvPr>
        </p:nvGraphicFramePr>
        <p:xfrm>
          <a:off x="1170236" y="1764407"/>
          <a:ext cx="8064896" cy="3003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52499"/>
                <a:gridCol w="4212397"/>
              </a:tblGrid>
              <a:tr h="40728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% и 7 %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10 % и 20 %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 отгрузке в счет авансов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 возврате авансов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расторжении (изменений условий) договора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 возврате покупателем товаров или отказа от товаров (работ, услуг)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 изменении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цены отгруженных товаров (работ, услуг) в сторону уменьшения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 приобретении товаров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работ, услуг)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 ввозе товаров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 перечислении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авансов в адрес продавцов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3695727"/>
      </p:ext>
    </p:extLst>
  </p:cSld>
  <p:clrMapOvr>
    <a:masterClrMapping/>
  </p:clrMapOvr>
</p:sld>
</file>

<file path=ppt/theme/theme1.xml><?xml version="1.0" encoding="utf-8"?>
<a:theme xmlns:a="http://schemas.openxmlformats.org/drawingml/2006/main" name="Переход с ЕНВД на иные системы налогообложен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Переход с ЕНВД на иные системы налогообложения</Template>
  <TotalTime>4215</TotalTime>
  <Words>1716</Words>
  <Application>Microsoft Office PowerPoint</Application>
  <PresentationFormat>Произвольный</PresentationFormat>
  <Paragraphs>158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Переход с ЕНВД на иные системы налогообложения</vt:lpstr>
      <vt:lpstr>Изменения по налогу на добавленную стоимость, вступающие в силу  с 01.01.2025.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Применение расчетных ставок НДС</vt:lpstr>
      <vt:lpstr> Момент возникновения обязанности по исчислению суммы НДС </vt:lpstr>
      <vt:lpstr>Исчисление НДС по длящимся договорам, заключенным до 01.01.2025</vt:lpstr>
      <vt:lpstr>Применение налоговых вычетов по НДС, налогоплательщиками УСН</vt:lpstr>
      <vt:lpstr>Применение налоговых вычетов по НДС по покупкам до 01.01.2025</vt:lpstr>
      <vt:lpstr>Восстановление «входного» НДС налогоплательщиками УСН</vt:lpstr>
      <vt:lpstr>Форма налоговой отчетности по НДС в 2025 г.</vt:lpstr>
      <vt:lpstr>Порядок и сроки представления налоговой декларации по НДС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НАЛОГОВЫХ РЕЖИМОВ</dc:title>
  <dc:creator>Коваленко Снежанна Юрьевна</dc:creator>
  <cp:lastModifiedBy>Корнейчук Ольга Анатольевна</cp:lastModifiedBy>
  <cp:revision>203</cp:revision>
  <cp:lastPrinted>2024-11-12T04:50:49Z</cp:lastPrinted>
  <dcterms:created xsi:type="dcterms:W3CDTF">2020-11-02T00:40:40Z</dcterms:created>
  <dcterms:modified xsi:type="dcterms:W3CDTF">2024-11-27T08:58:56Z</dcterms:modified>
</cp:coreProperties>
</file>