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63" r:id="rId1"/>
  </p:sldMasterIdLst>
  <p:notesMasterIdLst>
    <p:notesMasterId r:id="rId14"/>
  </p:notesMasterIdLst>
  <p:sldIdLst>
    <p:sldId id="582" r:id="rId2"/>
    <p:sldId id="630" r:id="rId3"/>
    <p:sldId id="633" r:id="rId4"/>
    <p:sldId id="634" r:id="rId5"/>
    <p:sldId id="626" r:id="rId6"/>
    <p:sldId id="624" r:id="rId7"/>
    <p:sldId id="607" r:id="rId8"/>
    <p:sldId id="623" r:id="rId9"/>
    <p:sldId id="627" r:id="rId10"/>
    <p:sldId id="625" r:id="rId11"/>
    <p:sldId id="631" r:id="rId12"/>
    <p:sldId id="612" r:id="rId13"/>
  </p:sldIdLst>
  <p:sldSz cx="10693400" cy="7561263"/>
  <p:notesSz cx="6797675" cy="9874250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EC"/>
    <a:srgbClr val="21115B"/>
    <a:srgbClr val="28285E"/>
    <a:srgbClr val="480000"/>
    <a:srgbClr val="D0D8E8"/>
    <a:srgbClr val="A8ADB7"/>
    <a:srgbClr val="E9EDF4"/>
    <a:srgbClr val="FF9999"/>
    <a:srgbClr val="FF5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14" autoAdjust="0"/>
    <p:restoredTop sz="94825" autoAdjust="0"/>
  </p:normalViewPr>
  <p:slideViewPr>
    <p:cSldViewPr showGuides="1">
      <p:cViewPr>
        <p:scale>
          <a:sx n="71" d="100"/>
          <a:sy n="71" d="100"/>
        </p:scale>
        <p:origin x="-2610" y="-798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34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4"/>
            <a:ext cx="2945661" cy="493713"/>
          </a:xfrm>
          <a:prstGeom prst="rect">
            <a:avLst/>
          </a:prstGeom>
        </p:spPr>
        <p:txBody>
          <a:bodyPr vert="horz" lIns="91808" tIns="45904" rIns="91808" bIns="4590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4" y="14"/>
            <a:ext cx="2945661" cy="493713"/>
          </a:xfrm>
          <a:prstGeom prst="rect">
            <a:avLst/>
          </a:prstGeom>
        </p:spPr>
        <p:txBody>
          <a:bodyPr vert="horz" lIns="91808" tIns="45904" rIns="91808" bIns="4590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20.12.2023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41363"/>
            <a:ext cx="5241925" cy="370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8" tIns="45904" rIns="91808" bIns="4590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70" y="4690283"/>
            <a:ext cx="5438140" cy="4443413"/>
          </a:xfrm>
          <a:prstGeom prst="rect">
            <a:avLst/>
          </a:prstGeom>
        </p:spPr>
        <p:txBody>
          <a:bodyPr vert="horz" lIns="91808" tIns="45904" rIns="91808" bIns="4590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378837"/>
            <a:ext cx="2945661" cy="493713"/>
          </a:xfrm>
          <a:prstGeom prst="rect">
            <a:avLst/>
          </a:prstGeom>
        </p:spPr>
        <p:txBody>
          <a:bodyPr vert="horz" lIns="91808" tIns="45904" rIns="91808" bIns="4590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4" y="9378837"/>
            <a:ext cx="2945661" cy="493713"/>
          </a:xfrm>
          <a:prstGeom prst="rect">
            <a:avLst/>
          </a:prstGeom>
        </p:spPr>
        <p:txBody>
          <a:bodyPr vert="horz" lIns="91808" tIns="45904" rIns="91808" bIns="4590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5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8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1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66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7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8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460565&amp;dst=100108" TargetMode="External"/><Relationship Id="rId3" Type="http://schemas.openxmlformats.org/officeDocument/2006/relationships/hyperlink" Target="https://login.consultant.ru/link/?req=doc&amp;base=LAW&amp;n=460565&amp;dst=100091" TargetMode="External"/><Relationship Id="rId7" Type="http://schemas.openxmlformats.org/officeDocument/2006/relationships/hyperlink" Target="https://login.consultant.ru/link/?req=doc&amp;base=LAW&amp;n=460565&amp;dst=100100" TargetMode="External"/><Relationship Id="rId2" Type="http://schemas.openxmlformats.org/officeDocument/2006/relationships/hyperlink" Target="https://login.consultant.ru/link/?req=doc&amp;base=LAW&amp;n=460565&amp;dst=10008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460565&amp;dst=100099" TargetMode="External"/><Relationship Id="rId5" Type="http://schemas.openxmlformats.org/officeDocument/2006/relationships/hyperlink" Target="https://login.consultant.ru/link/?req=doc&amp;base=LAW&amp;n=430182&amp;dst=98" TargetMode="External"/><Relationship Id="rId4" Type="http://schemas.openxmlformats.org/officeDocument/2006/relationships/hyperlink" Target="https://login.consultant.ru/link/?req=doc&amp;base=LAW&amp;n=430182&amp;dst=95" TargetMode="External"/><Relationship Id="rId9" Type="http://schemas.openxmlformats.org/officeDocument/2006/relationships/hyperlink" Target="https://login.consultant.ru/link/?req=doc&amp;base=LAW&amp;n=460565&amp;dst=100121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E24258565097F591D2B192C90FDD8903EE2D6FB91E3C9B1C0FB0605A565898A0F64DE55F95DC5EDF301EF197250F36CE5F314F78CDE9BBqDH4D" TargetMode="External"/><Relationship Id="rId13" Type="http://schemas.openxmlformats.org/officeDocument/2006/relationships/hyperlink" Target="consultantplus://offline/ref=E24258565097F591D2B18ECA11DD8903EB2D6AB01A3D9B1C0FB0605A565898A0F64DE55C91D856D93941F48234573AC6482F466FD1EBB9D5q4HED" TargetMode="External"/><Relationship Id="rId3" Type="http://schemas.openxmlformats.org/officeDocument/2006/relationships/hyperlink" Target="consultantplus://offline/ref=E24258565097F591D2B18ECA11DD8903E82D60BE1A349B1C0FB0605A565898A0F64DE55C91D856D93941F48234573AC6482F466FD1EBB9D5q4HED" TargetMode="External"/><Relationship Id="rId7" Type="http://schemas.openxmlformats.org/officeDocument/2006/relationships/hyperlink" Target="consultantplus://offline/ref=E24258565097F591D2B18ECA11DD8903E8276BB01B309B1C0FB0605A565898A0F64DE55C91D856DE3B41F48234573AC6482F466FD1EBB9D5q4HED" TargetMode="External"/><Relationship Id="rId12" Type="http://schemas.openxmlformats.org/officeDocument/2006/relationships/hyperlink" Target="consultantplus://offline/ref=E24258565097F591D2B18ECA11DD8903EB2761B11B309B1C0FB0605A565898A0E44DBD5090D148D93254A2D372q0H1D" TargetMode="External"/><Relationship Id="rId2" Type="http://schemas.openxmlformats.org/officeDocument/2006/relationships/hyperlink" Target="consultantplus://offline/ref=E24258565097F591D2B18ECA11DD8903E92F6CB1173EC61607E96C585157C7B7F104E95D91D856DA301EF197250F36CE5F314F78CDE9BBqDH4D" TargetMode="External"/><Relationship Id="rId16" Type="http://schemas.openxmlformats.org/officeDocument/2006/relationships/hyperlink" Target="consultantplus://offline/ref=BA67F3EB035E00D12A212C120EE479455CEAD5194EBFA77249E3C10B200AFD617017193010B9D16C4F6839F0FFD7C438BCD0E9D0B7D4B287Z6s3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E24258565097F591D2B192C90FDD8903EE2D6FB91E3C9B1C0FB0605A565898A0F64DE55F95DD54DE301EF197250F36CE5F314F78CDE9BBqDH4D" TargetMode="External"/><Relationship Id="rId11" Type="http://schemas.openxmlformats.org/officeDocument/2006/relationships/hyperlink" Target="consultantplus://offline/ref=E24258565097F591D2B192C90FDD8903EE2D6FB91E3C9B1C0FB0605A565898A0F64DE55F95DC5EDE301EF197250F36CE5F314F78CDE9BBqDH4D" TargetMode="External"/><Relationship Id="rId5" Type="http://schemas.openxmlformats.org/officeDocument/2006/relationships/hyperlink" Target="consultantplus://offline/ref=E24258565097F591D2B192C90FDD8903EE2D6FB91E3C9B1C0FB0605A565898A0F64DE55F95DC50D1301EF197250F36CE5F314F78CDE9BBqDH4D" TargetMode="External"/><Relationship Id="rId15" Type="http://schemas.openxmlformats.org/officeDocument/2006/relationships/hyperlink" Target="consultantplus://offline/ref=E24258565097F591D2B192C90FDD8903EE2D6FB91E3C9B1C0FB0605A565898A0F64DE55F95DD56D9301EF197250F36CE5F314F78CDE9BBqDH4D" TargetMode="External"/><Relationship Id="rId10" Type="http://schemas.openxmlformats.org/officeDocument/2006/relationships/hyperlink" Target="consultantplus://offline/ref=E24258565097F591D2B18ECA11DD8903EB2761B117339B1C0FB0605A565898A0F64DE55C91D856D93D41F48234573AC6482F466FD1EBB9D5q4HED" TargetMode="External"/><Relationship Id="rId4" Type="http://schemas.openxmlformats.org/officeDocument/2006/relationships/hyperlink" Target="consultantplus://offline/ref=E24258565097F591D2B18ECA11DD8903E82D60BE1A349B1C0FB0605A565898A0F64DE55C91D856D83B41F48234573AC6482F466FD1EBB9D5q4HED" TargetMode="External"/><Relationship Id="rId9" Type="http://schemas.openxmlformats.org/officeDocument/2006/relationships/hyperlink" Target="consultantplus://offline/ref=E24258565097F591D2B18ECA11DD8903EB2761BE1B329B1C0FB0605A565898A0F64DE55C91D856D93841F48234573AC6482F466FD1EBB9D5q4HED" TargetMode="External"/><Relationship Id="rId14" Type="http://schemas.openxmlformats.org/officeDocument/2006/relationships/hyperlink" Target="consultantplus://offline/ref=E24258565097F591D2B192C90FDD8903EE2B6CBB1C3C9B1C0FB0605A565898A0F64DE55F95D85ED9301EF197250F36CE5F314F78CDE9BBqDH4D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30139&amp;dst=10000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5526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0565&amp;dst=100068" TargetMode="External"/><Relationship Id="rId2" Type="http://schemas.openxmlformats.org/officeDocument/2006/relationships/hyperlink" Target="https://login.consultant.ru/link/?req=doc&amp;base=LAW&amp;n=460565&amp;dst=10006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ogin.consultant.ru/link/?req=doc&amp;base=LAW&amp;n=430182&amp;dst=384" TargetMode="External"/><Relationship Id="rId4" Type="http://schemas.openxmlformats.org/officeDocument/2006/relationships/hyperlink" Target="https://login.consultant.ru/link/?req=doc&amp;base=LAW&amp;n=430182&amp;dst=37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10196" y="2268463"/>
            <a:ext cx="9217024" cy="3888432"/>
          </a:xfrm>
        </p:spPr>
        <p:txBody>
          <a:bodyPr>
            <a:noAutofit/>
          </a:bodyPr>
          <a:lstStyle/>
          <a:p>
            <a:r>
              <a:rPr lang="ru-RU" sz="2800" u="sng" dirty="0"/>
              <a:t>Актуальные вопросы по НДФЛ в условиях ЕНС в </a:t>
            </a:r>
            <a:r>
              <a:rPr lang="ru-RU" sz="2800" u="sng" dirty="0" smtClean="0"/>
              <a:t>2023</a:t>
            </a:r>
            <a:br>
              <a:rPr lang="ru-RU" sz="2800" u="sng" dirty="0" smtClean="0"/>
            </a:br>
            <a:r>
              <a:rPr lang="ru-RU" sz="2800" u="sng" dirty="0" smtClean="0"/>
              <a:t>Об </a:t>
            </a:r>
            <a:r>
              <a:rPr lang="ru-RU" sz="2800" u="sng" dirty="0"/>
              <a:t>изменениях, </a:t>
            </a:r>
            <a:r>
              <a:rPr lang="ru-RU" sz="2800" u="sng" dirty="0" smtClean="0"/>
              <a:t>вступающих </a:t>
            </a:r>
            <a:r>
              <a:rPr lang="ru-RU" sz="2800" u="sng" dirty="0"/>
              <a:t>в силу с </a:t>
            </a:r>
            <a:r>
              <a:rPr lang="ru-RU" sz="2800" u="sng" dirty="0" smtClean="0"/>
              <a:t>01.01.2024 </a:t>
            </a:r>
            <a:br>
              <a:rPr lang="ru-RU" sz="2800" u="sng" dirty="0" smtClean="0"/>
            </a:br>
            <a:r>
              <a:rPr lang="ru-RU" sz="2800" u="sng" dirty="0" smtClean="0"/>
              <a:t>по Налогу на доходы физических лиц, </a:t>
            </a:r>
            <a:r>
              <a:rPr lang="ru-RU" sz="2800" u="sng" dirty="0"/>
              <a:t>уплачиваемому налоговыми </a:t>
            </a:r>
            <a:r>
              <a:rPr lang="ru-RU" sz="2800" u="sng" dirty="0" smtClean="0"/>
              <a:t>агентами ( НДФЛ)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60354" y="5868863"/>
            <a:ext cx="8529036" cy="1428267"/>
          </a:xfrm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Рявкина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Владимировна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отдела камерального контроля НДФЛ и СВ 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Федеральной налоговой службы по Республике Хакасия</a:t>
            </a: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Изменилось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наименование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раздела 2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"Расчет исчисленных и удержанных сумм налога на доходы физических лиц". </a:t>
            </a: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раздела также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скорректировано. 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количество физлиц, которые получили доход, надо будет отражать по строке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110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120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строк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130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переименован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"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Сумма вычетов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 на "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Сумма вычетов и расходов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". </a:t>
            </a: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Введены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строки: 131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"Налоговая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база»,  </a:t>
            </a:r>
            <a:r>
              <a:rPr lang="ru-RU" sz="2000" b="0" u="sng" dirty="0" smtClean="0">
                <a:solidFill>
                  <a:srgbClr val="1C30EC"/>
                </a:solidFill>
                <a:latin typeface="Times New Roman" pitchFamily="18" charset="0"/>
                <a:cs typeface="Times New Roman" pitchFamily="18" charset="0"/>
              </a:rPr>
              <a:t>156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«Сумма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налога,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исчисленная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уплаченная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иностранном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государстве».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Сумму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 удержанную (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строка 160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и сумму налога, возвращенную налоговым агентом (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строка 190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потребуется расшифровывать по разным срокам.</a:t>
            </a:r>
          </a:p>
          <a:p>
            <a:pPr algn="just"/>
            <a:endParaRPr lang="ru-RU" sz="16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 заполнения и предоставления  Расчета по форме 6-НДФЛ за отчетные периоды с 01.01.2024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10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548384"/>
            <a:ext cx="8561139" cy="5547744"/>
          </a:xfrm>
        </p:spPr>
        <p:txBody>
          <a:bodyPr>
            <a:noAutofit/>
          </a:bodyPr>
          <a:lstStyle/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выплаты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работникам-нерезидентам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удаленке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облагаются по общей ставке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13%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15%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Исключение - работники, которые трудятся в зарубежных ОП (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ст. ст. 208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224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НК РФ).</a:t>
            </a: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вводится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лимит не облагаемого НДФЛ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возмещения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расходов работника на </a:t>
            </a:r>
            <a:r>
              <a:rPr lang="ru-RU" sz="1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удаленке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использование оборудования и ПО - 35 руб. за день работы (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ст. 217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НК РФ).</a:t>
            </a: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вводится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лимит не облагаемых НДФЛ суточных при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разъездной работе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надбавок </a:t>
            </a:r>
            <a:r>
              <a:rPr lang="ru-RU" sz="1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вахтовикам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- 700 руб. за день работы в РФ, 2 500 руб. - за границей (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1"/>
              </a:rPr>
              <a:t>ст. 217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НК РФ).</a:t>
            </a: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 доходам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полученным с 01.01.2023,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можно предоставлять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2"/>
              </a:rPr>
              <a:t>вычет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недееспособного ребенка любого возраста. </a:t>
            </a:r>
            <a:endParaRPr lang="ru-RU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доходам, полученным с 01.01.2024, -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3"/>
              </a:rPr>
              <a:t>вычет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обучение супруга (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4"/>
              </a:rPr>
              <a:t>ст. ст. 218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5"/>
              </a:rPr>
              <a:t>219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НК РФ).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«Прогрессивная шкала»</a:t>
            </a: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2023году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применялся переходный период по прогрессивной ставке: в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отношении доходов, полученных в 2021 - 2023 годах, налоговые агенты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применяли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ставки, установленные пунктом 1 статьи 224 Кодекса, к каждой налоговой базе отдельно (ФЗ от 23.11.2020 </a:t>
            </a:r>
            <a:r>
              <a:rPr lang="ru-RU" sz="1800" b="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6"/>
              </a:rPr>
              <a:t>N 372-ФЗ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(ред. от 19.12.2022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31.12.2023 действие переходного периода завершено.</a:t>
            </a:r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/>
              <a:t/>
            </a:r>
            <a:br>
              <a:rPr lang="ru-RU" sz="28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01.01.2024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НДФЛ: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11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8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196" y="2268463"/>
            <a:ext cx="9196705" cy="1080120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400" dirty="0">
              <a:solidFill>
                <a:srgbClr val="2111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4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На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основании пункта 9 статьи 58 Кодекса налоговые агенты обязаны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представить в декабре 2023 следующие 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уведомления.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налогу, удержанному  с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 ноября 2023 по 22 декабря 2023, 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уведомление  предоставляется  не позднее  25 декабря 2023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уплата не позднее  28 декабря 2023.</a:t>
            </a:r>
            <a:r>
              <a:rPr lang="en-US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периода 34/03 (МС.12.2023</a:t>
            </a:r>
            <a:r>
              <a:rPr lang="ru-RU" sz="2000" dirty="0" smtClean="0">
                <a:solidFill>
                  <a:schemeClr val="tx1"/>
                </a:solidFill>
              </a:rPr>
              <a:t>);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налогу, удержанному  с 23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декабря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2023 по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31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декабря 2023, </a:t>
            </a: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уведомление  предоставляется  не позднее 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декабря 2023,  </a:t>
            </a: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уплата не позднее 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декабря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2023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Код периода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34/04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(МС.12.2023</a:t>
            </a:r>
            <a:r>
              <a:rPr lang="ru-RU" sz="2000" dirty="0">
                <a:solidFill>
                  <a:schemeClr val="tx1"/>
                </a:solidFill>
              </a:rPr>
              <a:t>);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Обязанность предоставлять Уведомления не возникает ТОЛЬКО при отсутствии выплат физическим лицам.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При  использовании платежных документов со статусом 02  сроки уплаты аналогичные</a:t>
            </a: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/>
              <a:t/>
            </a:r>
            <a:br>
              <a:rPr lang="ru-RU" sz="28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Актуальные вопросы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Предоставление Уведомления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(КНД 1110355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в 2023</a:t>
            </a:r>
            <a:b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4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188344"/>
            <a:ext cx="8561139" cy="5907784"/>
          </a:xfrm>
        </p:spPr>
        <p:txBody>
          <a:bodyPr>
            <a:normAutofit/>
          </a:bodyPr>
          <a:lstStyle/>
          <a:p>
            <a:pPr algn="just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Письмом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ФНС России от 29.11.2023 N ЕА-4-15/14981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 «О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направлении контрольных соотношений формы уведомления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…» доведены контрольные соотношения, применяемые при проверке корректности  заполнения Уведомления:</a:t>
            </a:r>
            <a:endParaRPr lang="en-US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934910" indent="-571500" algn="just">
              <a:buFont typeface="Wingdings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Неверно указан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КБК,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которым может быть представлено уведомление</a:t>
            </a:r>
          </a:p>
          <a:p>
            <a:pPr marL="934910" indent="-571500" algn="just">
              <a:buFont typeface="Wingdings" pitchFamily="2" charset="2"/>
              <a:buChar char="§"/>
            </a:pP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Дата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представления уведомления меньше даты начала срока его представления</a:t>
            </a:r>
          </a:p>
          <a:p>
            <a:pPr marL="934910" indent="-571500" algn="just">
              <a:buFont typeface="Wingdings" pitchFamily="2" charset="2"/>
              <a:buChar char="§"/>
            </a:pP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идентифицирован код ОКТМО </a:t>
            </a:r>
          </a:p>
          <a:p>
            <a:pPr marL="934910" indent="-571500" algn="just">
              <a:buFont typeface="Wingdings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Неверно заполнен год</a:t>
            </a:r>
          </a:p>
          <a:p>
            <a:pPr marL="934910" indent="-571500" algn="just">
              <a:buFont typeface="Wingdings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Представлено уведомление с минусом</a:t>
            </a:r>
          </a:p>
          <a:p>
            <a:pPr marL="934910" indent="-571500" algn="just">
              <a:buFont typeface="Wingdings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Неверное указание значения реквизита КПП</a:t>
            </a:r>
          </a:p>
          <a:p>
            <a:endParaRPr lang="ru-RU" sz="4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684287"/>
            <a:ext cx="8580438" cy="57606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(КНД 1110355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Ошибки при заполнении</a:t>
            </a:r>
            <a:r>
              <a:rPr lang="ru-RU" sz="2800" dirty="0">
                <a:solidFill>
                  <a:schemeClr val="tx2"/>
                </a:solidFill>
              </a:rPr>
              <a:t/>
            </a:r>
            <a:br>
              <a:rPr lang="ru-RU" sz="2800" dirty="0">
                <a:solidFill>
                  <a:schemeClr val="tx2"/>
                </a:solidFill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23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2340471"/>
            <a:ext cx="8561139" cy="47556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6-НДФЛ и порядок её заполнения  утверждены приказом ФНС России от 15.10.2020 № ЕД-7-11/753@ с изменениями, внесенными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Приказом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ФНС России от 29.09.2022 N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ЕД-7-11/881.</a:t>
            </a:r>
            <a:endParaRPr lang="ru-RU" sz="2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За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месяцев 2023 года Расчеты по форме 6-НДФЛ предоставляются по действующей форме  с заполнением Приложения № 1 «Справка о доходах и суммах налога физического лица»  </a:t>
            </a:r>
          </a:p>
          <a:p>
            <a:pPr algn="just"/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Срок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предоставления Расчета в налоговый орган не  позднее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26.02.2024 года.</a:t>
            </a:r>
            <a:endParaRPr lang="ru-RU" sz="2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Способ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предоставления – в электронной форме по ТКС  при численности физических лиц  более 10.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Актуальные вопросы.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и предоставления  Расчета по форме 6-НДФЛ за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месяцев 2023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214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620390"/>
            <a:ext cx="8561139" cy="5475737"/>
          </a:xfrm>
        </p:spPr>
        <p:txBody>
          <a:bodyPr>
            <a:noAutofit/>
          </a:bodyPr>
          <a:lstStyle/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«Переходящие выплаты» </a:t>
            </a:r>
          </a:p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Сумма 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дохода за предыдущий отчетный </a:t>
            </a: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период, 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выплаченная в следующем периоде   должна отражаться в Расчете и в Справке  того </a:t>
            </a: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периода, 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когда фактически произведена выплата (Например: заработная плата за декабрь 2023  выплаченная в январе 2024, подлежит отражению в Расчете за 1 квартал 2024 и в Справке  о доходах за 2024 год).</a:t>
            </a:r>
          </a:p>
          <a:p>
            <a:pPr algn="just"/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«Некорректное заполнение строк Расчета» </a:t>
            </a:r>
          </a:p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Разделе 1  Сумма налога, подлежащая перечислению (значения строк 020-024)  </a:t>
            </a:r>
            <a:r>
              <a:rPr lang="ru-RU" sz="1600" b="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подлежит  уменьшению  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 сумму возвращенного налога (значения строк  030-032).</a:t>
            </a:r>
          </a:p>
          <a:p>
            <a:pPr algn="just"/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Разделе 2 </a:t>
            </a:r>
            <a:r>
              <a:rPr lang="ru-RU" sz="1600" b="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ошибочно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заполнены данные по полю 115, 121, 142 по </a:t>
            </a:r>
            <a:r>
              <a:rPr lang="ru-RU" sz="16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высоквалифицированным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специалистам (ВКС).   </a:t>
            </a:r>
          </a:p>
          <a:p>
            <a:pPr algn="just"/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Данные показатели заполняют только те налоговые агенты,  которые заключили договоры с иностранными работниками – Высококвалифицированными Специалистами;</a:t>
            </a:r>
          </a:p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Разделе </a:t>
            </a: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строка 170, а также в Разделе 4 «Справка о доходах..», </a:t>
            </a:r>
            <a:r>
              <a:rPr lang="ru-RU" sz="1600" b="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необоснованно</a:t>
            </a: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заполнены данные по сумме неудержанного  </a:t>
            </a: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поле 170 и в справке подлежит отражению сумма исчисленного НДФЛ, которую невозможно удержать,  это может быть  доход </a:t>
            </a: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натуральной форме или выплата по решению суда, согласно которого сумма налога не выделена, при этом других денежных </a:t>
            </a: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 указанному лицу не производится.</a:t>
            </a:r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Актуальные вопросы.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Ошибки 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форме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6-НДФЛ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4172" y="1620391"/>
            <a:ext cx="9217024" cy="5475736"/>
          </a:xfrm>
        </p:spPr>
        <p:txBody>
          <a:bodyPr>
            <a:normAutofit/>
          </a:bodyPr>
          <a:lstStyle/>
          <a:p>
            <a:pPr algn="just"/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тех, кто использовал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2023 году для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уплаты НДФЛ платежные документы со статусом 02 : </a:t>
            </a:r>
          </a:p>
          <a:p>
            <a:pPr algn="just"/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1 января 2024 года платить налоги и взносы отдельными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платежными документами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конкретные КБК больше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нельзя </a:t>
            </a:r>
            <a:r>
              <a:rPr lang="ru-RU" sz="2400" b="0" dirty="0" smtClean="0">
                <a:solidFill>
                  <a:srgbClr val="21115B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письмо Минфина от 15.08.2023 N 21-01-09/96405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).</a:t>
            </a:r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января останется только один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 уплаты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 реквизитам ЕНП с обязательным предоставлением Уведомления 2 раза в месяц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Ответственность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несвоевременное представление / непредставление уведомления в налоговый орган предусмотрена ст.126 НК РФ.</a:t>
            </a:r>
          </a:p>
          <a:p>
            <a:endParaRPr lang="ru-RU" sz="2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40271"/>
            <a:ext cx="858043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изменения с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01.01.2024  по НДФЛ</a:t>
            </a:r>
            <a:r>
              <a:rPr lang="ru-RU" sz="8800" dirty="0">
                <a:solidFill>
                  <a:schemeClr val="tx2"/>
                </a:solidFill>
              </a:rPr>
              <a:t/>
            </a:r>
            <a:br>
              <a:rPr lang="ru-RU" sz="8800" dirty="0">
                <a:solidFill>
                  <a:schemeClr val="tx2"/>
                </a:solidFill>
              </a:rPr>
            </a:br>
            <a:r>
              <a:rPr lang="ru-RU" sz="5400" dirty="0" smtClean="0">
                <a:solidFill>
                  <a:schemeClr val="tx2"/>
                </a:solidFill>
              </a:rPr>
              <a:t/>
            </a:r>
            <a:br>
              <a:rPr lang="ru-RU" sz="5400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65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962028" y="1476374"/>
            <a:ext cx="8561139" cy="5619753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Федеральным законом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539-ФЗ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27.11.2023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пункт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статьи 58 Кодекса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внесены изменения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01.01.2024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налоговые агенты обязаны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представлять в налоговый орган  уведомления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раза в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месяц: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061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25 числа текущего месяца (действующий)</a:t>
            </a:r>
          </a:p>
          <a:p>
            <a:pPr marL="82061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3 числа следующего месяца (новый)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удержанному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23 декабря по 31 декабря – не позднее последнего рабочего дня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 (действующий);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Сроки перечисления налога в соответствии с Уведомлением :</a:t>
            </a:r>
          </a:p>
          <a:p>
            <a:pPr marL="820610" lvl="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позднее 28 числа за период с 1 по 22 текущего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месяца (действующий), </a:t>
            </a:r>
          </a:p>
          <a:p>
            <a:pPr lvl="0"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позднее 5 числа следующего месяца за период с 23 по последнее число текущего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месяца (новый)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с 23 по 31 декабря срок перечисления НДФЛ сохраняется в действующей редакции - не позднее последнего рабочего дня текущего года.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468263"/>
            <a:ext cx="8580438" cy="7799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с 01.01.2024  по НДФЛ</a:t>
            </a:r>
            <a:r>
              <a:rPr lang="ru-RU" sz="5400" dirty="0" smtClean="0">
                <a:solidFill>
                  <a:schemeClr val="tx2"/>
                </a:solidFill>
              </a:rPr>
              <a:t/>
            </a:r>
            <a:br>
              <a:rPr lang="ru-RU" sz="5400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333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4172" y="1044327"/>
            <a:ext cx="9217024" cy="6051800"/>
          </a:xfrm>
        </p:spPr>
        <p:txBody>
          <a:bodyPr>
            <a:normAutofit fontScale="77500" lnSpcReduction="20000"/>
          </a:bodyPr>
          <a:lstStyle/>
          <a:p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1 квартале 2024 года </a:t>
            </a: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сроки предоставления уведомлений и сроки уплаты по НДФЛ следующие</a:t>
            </a:r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1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Уведомления  утверждена Приказом ФНС России от 02.11.2022 N ЕД-7-8/1047@ "Об утверждении формы, порядка заполнения и формата представления уведомления</a:t>
            </a: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…»</a:t>
            </a:r>
            <a:endParaRPr lang="ru-RU" sz="31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204" y="468263"/>
            <a:ext cx="8580438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(КНД 1110355) в 2024</a:t>
            </a:r>
            <a:r>
              <a:rPr lang="ru-RU" sz="5400" dirty="0" smtClean="0">
                <a:solidFill>
                  <a:schemeClr val="tx2"/>
                </a:solidFill>
              </a:rPr>
              <a:t/>
            </a:r>
            <a:br>
              <a:rPr lang="ru-RU" sz="5400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199528"/>
              </p:ext>
            </p:extLst>
          </p:nvPr>
        </p:nvGraphicFramePr>
        <p:xfrm>
          <a:off x="810196" y="1980429"/>
          <a:ext cx="8712968" cy="3200376"/>
        </p:xfrm>
        <a:graphic>
          <a:graphicData uri="http://schemas.openxmlformats.org/drawingml/2006/table">
            <a:tbl>
              <a:tblPr firstRow="1" firstCol="1" bandRow="1"/>
              <a:tblGrid>
                <a:gridCol w="3560952"/>
                <a:gridCol w="2348713"/>
                <a:gridCol w="2803303"/>
              </a:tblGrid>
              <a:tr h="816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Период, за который исчисляется НДФЛ (отчетный период)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подачи Уведомления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уплаты НДФЛ в качестве ЕНП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я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нваря 2024 - 22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января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2024  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25.01.2024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29.01.2024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 января2024- 31января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05.02.2024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05.02.2023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01февраля 2024-22 февраля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26.02.2024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28.02.2024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 февраля 2024-29 февраля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04.03.2024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05.03.2024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марта 2024-22 марта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25.03.2024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28.03.2024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 марта 2024-31 марта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03.04.2024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05.04.2024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5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764407"/>
            <a:ext cx="8561139" cy="5331720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Начиная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1 квартала 2024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 по форме 6-НДФЛ предоставляется по новой форме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основании п. 11 ст. 6  539-ФЗ от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27.11.2023, Письмом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ФНС России от 04.12.2023 N БС-4-11/15166@ "О направлении рекомендуемой формы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6-НДФЛ»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доведена новая форма расчета.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новой форме учтены изменения законодательства в части срока перечисления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НДФЛ: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 раздел 1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включены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дополнительные строки для пятого и шестого сроков перечисления налога;</a:t>
            </a: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Раздел 1 расчета 6-НДФЛ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строках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020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030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налог, подлежащий перечислению и возвращенный, нужно указывать с начала налогового периода, а не за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последние 3 месяца отчетного периода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Вместо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строк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031 "Дата возврата налога" и </a:t>
            </a:r>
            <a:r>
              <a:rPr lang="ru-RU" sz="2000" b="0" u="sng" dirty="0">
                <a:solidFill>
                  <a:srgbClr val="1C30EC"/>
                </a:solidFill>
                <a:latin typeface="Times New Roman" pitchFamily="18" charset="0"/>
                <a:cs typeface="Times New Roman" pitchFamily="18" charset="0"/>
              </a:rPr>
              <a:t>032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"Сумма налога"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введены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новые </a:t>
            </a:r>
            <a:r>
              <a:rPr lang="ru-RU" sz="2000" b="0" u="sng" dirty="0">
                <a:solidFill>
                  <a:srgbClr val="1C30EC"/>
                </a:solidFill>
                <a:latin typeface="Times New Roman" pitchFamily="18" charset="0"/>
                <a:cs typeface="Times New Roman" pitchFamily="18" charset="0"/>
              </a:rPr>
              <a:t>031 - 036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отражаются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периоды удержания налога, соответствующие разным срокам перечисления.</a:t>
            </a:r>
          </a:p>
          <a:p>
            <a:pPr algn="just"/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орядок 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и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предоставления  Расчета по форме 6-НДФЛ за отчетные периоды с 01.01.2024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95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25205</TotalTime>
  <Words>788</Words>
  <Application>Microsoft Office PowerPoint</Application>
  <PresentationFormat>Произвольный</PresentationFormat>
  <Paragraphs>132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1_Present_FNS2012_A4</vt:lpstr>
      <vt:lpstr>Актуальные вопросы по НДФЛ в условиях ЕНС в 2023 Об изменениях, вступающих в силу с 01.01.2024  по Налогу на доходы физических лиц, уплачиваемому налоговыми агентами ( НДФЛ)  </vt:lpstr>
      <vt:lpstr>  Актуальные вопросы.   Предоставление Уведомления (КНД 1110355) в 2023 </vt:lpstr>
      <vt:lpstr>Уведомления (КНД 1110355)  Ошибки при заполнении </vt:lpstr>
      <vt:lpstr>Актуальные вопросы. Порядок  заполнения и предоставления  Расчета по форме 6-НДФЛ за 12 месяцев 2023</vt:lpstr>
      <vt:lpstr>Актуальные вопросы. Ошибки  заполнения Расчета по форме 6-НДФЛ </vt:lpstr>
      <vt:lpstr>  Основные изменения с 01.01.2024  по НДФЛ  </vt:lpstr>
      <vt:lpstr> Основные изменения с 01.01.2024  по НДФЛ </vt:lpstr>
      <vt:lpstr> Уведомления (КНД 1110355) в 2024 </vt:lpstr>
      <vt:lpstr> Порядок  заполнения и предоставления  Расчета по форме 6-НДФЛ за отчетные периоды с 01.01.2024  </vt:lpstr>
      <vt:lpstr>Порядок  заполнения и предоставления  Расчета по форме 6-НДФЛ за отчетные периоды с 01.01.2024</vt:lpstr>
      <vt:lpstr>  С 01.01.2024 изменения по НДФЛ: </vt:lpstr>
      <vt:lpstr>Спасибо за внимание!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1900-00-736</cp:lastModifiedBy>
  <cp:revision>2091</cp:revision>
  <cp:lastPrinted>2023-12-20T03:44:31Z</cp:lastPrinted>
  <dcterms:created xsi:type="dcterms:W3CDTF">2013-04-18T07:19:29Z</dcterms:created>
  <dcterms:modified xsi:type="dcterms:W3CDTF">2023-12-20T07:11:52Z</dcterms:modified>
</cp:coreProperties>
</file>