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4">
  <p:sldMasterIdLst>
    <p:sldMasterId id="2147483663" r:id="rId1"/>
  </p:sldMasterIdLst>
  <p:notesMasterIdLst>
    <p:notesMasterId r:id="rId12"/>
  </p:notesMasterIdLst>
  <p:sldIdLst>
    <p:sldId id="582" r:id="rId2"/>
    <p:sldId id="607" r:id="rId3"/>
    <p:sldId id="627" r:id="rId4"/>
    <p:sldId id="629" r:id="rId5"/>
    <p:sldId id="628" r:id="rId6"/>
    <p:sldId id="622" r:id="rId7"/>
    <p:sldId id="621" r:id="rId8"/>
    <p:sldId id="623" r:id="rId9"/>
    <p:sldId id="610" r:id="rId10"/>
    <p:sldId id="612" r:id="rId11"/>
  </p:sldIdLst>
  <p:sldSz cx="10693400" cy="7561263"/>
  <p:notesSz cx="6808788" cy="9940925"/>
  <p:defaultTextStyle>
    <a:defPPr>
      <a:defRPr lang="ru-RU"/>
    </a:defPPr>
    <a:lvl1pPr marL="0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7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8" userDrawn="1">
          <p15:clr>
            <a:srgbClr val="A4A3A4"/>
          </p15:clr>
        </p15:guide>
        <p15:guide id="2" pos="211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0EC"/>
    <a:srgbClr val="28285E"/>
    <a:srgbClr val="21115B"/>
    <a:srgbClr val="480000"/>
    <a:srgbClr val="D0D8E8"/>
    <a:srgbClr val="A8ADB7"/>
    <a:srgbClr val="E9EDF4"/>
    <a:srgbClr val="FF9999"/>
    <a:srgbClr val="FF505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851" autoAdjust="0"/>
  </p:normalViewPr>
  <p:slideViewPr>
    <p:cSldViewPr showGuides="1">
      <p:cViewPr>
        <p:scale>
          <a:sx n="88" d="100"/>
          <a:sy n="88" d="100"/>
        </p:scale>
        <p:origin x="-2046" y="-402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7"/>
        <p:guide pos="6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1932" y="-9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14"/>
            <a:ext cx="2950477" cy="497047"/>
          </a:xfrm>
          <a:prstGeom prst="rect">
            <a:avLst/>
          </a:prstGeom>
        </p:spPr>
        <p:txBody>
          <a:bodyPr vert="horz" lIns="92230" tIns="46115" rIns="92230" bIns="46115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49" y="14"/>
            <a:ext cx="2950477" cy="497047"/>
          </a:xfrm>
          <a:prstGeom prst="rect">
            <a:avLst/>
          </a:prstGeom>
        </p:spPr>
        <p:txBody>
          <a:bodyPr vert="horz" lIns="92230" tIns="46115" rIns="92230" bIns="46115" rtlCol="0"/>
          <a:lstStyle>
            <a:lvl1pPr algn="r">
              <a:defRPr sz="1200"/>
            </a:lvl1pPr>
          </a:lstStyle>
          <a:p>
            <a:fld id="{54B2CB9A-35A0-44DF-9563-3B4294FF58F5}" type="datetimeFigureOut">
              <a:rPr lang="ru-RU" smtClean="0"/>
              <a:pPr/>
              <a:t>20.12.2023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6125"/>
            <a:ext cx="5275262" cy="3732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0" tIns="46115" rIns="92230" bIns="46115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2" y="4721954"/>
            <a:ext cx="5447030" cy="4473417"/>
          </a:xfrm>
          <a:prstGeom prst="rect">
            <a:avLst/>
          </a:prstGeom>
        </p:spPr>
        <p:txBody>
          <a:bodyPr vert="horz" lIns="92230" tIns="46115" rIns="92230" bIns="4611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0" y="9442167"/>
            <a:ext cx="2950477" cy="497047"/>
          </a:xfrm>
          <a:prstGeom prst="rect">
            <a:avLst/>
          </a:prstGeom>
        </p:spPr>
        <p:txBody>
          <a:bodyPr vert="horz" lIns="92230" tIns="46115" rIns="92230" bIns="46115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49" y="9442167"/>
            <a:ext cx="2950477" cy="497047"/>
          </a:xfrm>
          <a:prstGeom prst="rect">
            <a:avLst/>
          </a:prstGeom>
        </p:spPr>
        <p:txBody>
          <a:bodyPr vert="horz" lIns="92230" tIns="46115" rIns="92230" bIns="46115" rtlCol="0" anchor="b"/>
          <a:lstStyle>
            <a:lvl1pPr algn="r">
              <a:defRPr sz="1200"/>
            </a:lvl1pPr>
          </a:lstStyle>
          <a:p>
            <a:fld id="{67CAF5B9-CC1E-4A3E-B04F-728BB30B0B5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3256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34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68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4032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376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6719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8064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9408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0751" algn="l" defTabSz="104268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Z:\Projects\Текущие\Проектная\FNS_2012\_БРЭНДБУК\out\PPT\3_1_present-01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8" y="1574"/>
            <a:ext cx="10691812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802005" y="3708625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ru-RU" dirty="0" smtClean="0"/>
              <a:t>НАЗВАНИЕ ПРЕЗЕНТАЦИИ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3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26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5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67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8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494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0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22.12.2012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05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344" indent="0">
              <a:buNone/>
              <a:defRPr sz="3200"/>
            </a:lvl2pPr>
            <a:lvl3pPr marL="1042688" indent="0">
              <a:buNone/>
              <a:defRPr sz="2700"/>
            </a:lvl3pPr>
            <a:lvl4pPr marL="1564032" indent="0">
              <a:buNone/>
              <a:defRPr sz="2300"/>
            </a:lvl4pPr>
            <a:lvl5pPr marL="2085376" indent="0">
              <a:buNone/>
              <a:defRPr sz="2300"/>
            </a:lvl5pPr>
            <a:lvl6pPr marL="2606719" indent="0">
              <a:buNone/>
              <a:defRPr sz="2300"/>
            </a:lvl6pPr>
            <a:lvl7pPr marL="3128064" indent="0">
              <a:buNone/>
              <a:defRPr sz="2300"/>
            </a:lvl7pPr>
            <a:lvl8pPr marL="3649408" indent="0">
              <a:buNone/>
              <a:defRPr sz="2300"/>
            </a:lvl8pPr>
            <a:lvl9pPr marL="4170751" indent="0">
              <a:buNone/>
              <a:defRPr sz="2300"/>
            </a:lvl9pPr>
          </a:lstStyle>
          <a:p>
            <a:r>
              <a:rPr lang="ru-RU" dirty="0" smtClean="0"/>
              <a:t>Вставка рисунка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38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1856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214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0235" indent="3175">
              <a:defRPr>
                <a:latin typeface="+mj-lt"/>
              </a:defRPr>
            </a:lvl2pPr>
            <a:lvl3pPr marL="628428" indent="-260258">
              <a:tabLst/>
              <a:defRPr>
                <a:latin typeface="+mj-lt"/>
              </a:defRPr>
            </a:lvl3pPr>
            <a:lvl4pPr marL="0" indent="360235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6930876" y="5652841"/>
            <a:ext cx="1080120" cy="415498"/>
          </a:xfrm>
          <a:prstGeom prst="rect">
            <a:avLst/>
          </a:prstGeom>
          <a:noFill/>
        </p:spPr>
        <p:txBody>
          <a:bodyPr wrap="square" lIns="91408" tIns="45704" rIns="91408" bIns="45704" rtlCol="0">
            <a:noAutofit/>
          </a:bodyPr>
          <a:lstStyle/>
          <a:p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962026" y="552454"/>
            <a:ext cx="858043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166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520"/>
            <a:ext cx="10691813" cy="7558635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8" y="1771652"/>
            <a:ext cx="8561139" cy="5324475"/>
          </a:xfrm>
        </p:spPr>
        <p:txBody>
          <a:bodyPr/>
          <a:lstStyle>
            <a:lvl1pPr marL="363410" indent="0">
              <a:buFontTx/>
              <a:buNone/>
              <a:defRPr b="1">
                <a:latin typeface="+mj-lt"/>
              </a:defRPr>
            </a:lvl1pPr>
            <a:lvl2pPr marL="363410" indent="0">
              <a:defRPr>
                <a:latin typeface="+mj-lt"/>
              </a:defRPr>
            </a:lvl2pPr>
            <a:lvl3pPr marL="628428" indent="-260258">
              <a:defRPr>
                <a:latin typeface="+mj-lt"/>
              </a:defRPr>
            </a:lvl3pPr>
            <a:lvl4pPr marL="0" indent="360235">
              <a:defRPr>
                <a:latin typeface="+mj-lt"/>
              </a:defRPr>
            </a:lvl4pPr>
            <a:lvl5pPr marL="1434593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 hasCustomPrompt="1"/>
          </p:nvPr>
        </p:nvSpPr>
        <p:spPr>
          <a:xfrm>
            <a:off x="961197" y="552454"/>
            <a:ext cx="8581268" cy="1219199"/>
          </a:xfrm>
        </p:spPr>
        <p:txBody>
          <a:bodyPr/>
          <a:lstStyle>
            <a:lvl1pPr marL="0" marR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marL="0" marR="0" lvl="0" indent="0" defTabSz="104268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5AA9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1/ ЗАГОЛОВОК СЛАЙДА</a:t>
            </a:r>
          </a:p>
        </p:txBody>
      </p:sp>
      <p:sp>
        <p:nvSpPr>
          <p:cNvPr id="20" name="Номер слайда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027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2" y="2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8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3781425"/>
            <a:ext cx="8561139" cy="3314700"/>
          </a:xfrm>
        </p:spPr>
        <p:txBody>
          <a:bodyPr anchor="t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3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26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0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537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67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80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494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07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21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60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252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7" y="1771650"/>
            <a:ext cx="4297419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7" y="2397901"/>
            <a:ext cx="4297419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3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344" indent="0">
              <a:buNone/>
              <a:defRPr sz="2300" b="1"/>
            </a:lvl2pPr>
            <a:lvl3pPr marL="1042688" indent="0">
              <a:buNone/>
              <a:defRPr sz="2100" b="1"/>
            </a:lvl3pPr>
            <a:lvl4pPr marL="1564032" indent="0">
              <a:buNone/>
              <a:defRPr sz="1800" b="1"/>
            </a:lvl4pPr>
            <a:lvl5pPr marL="2085376" indent="0">
              <a:buNone/>
              <a:defRPr sz="1800" b="1"/>
            </a:lvl5pPr>
            <a:lvl6pPr marL="2606719" indent="0">
              <a:buNone/>
              <a:defRPr sz="1800" b="1"/>
            </a:lvl6pPr>
            <a:lvl7pPr marL="3128064" indent="0">
              <a:buNone/>
              <a:defRPr sz="1800" b="1"/>
            </a:lvl7pPr>
            <a:lvl8pPr marL="3649408" indent="0">
              <a:buNone/>
              <a:defRPr sz="1800" b="1"/>
            </a:lvl8pPr>
            <a:lvl9pPr marL="4170751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3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661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Z:\Projects\Текущие\Проектная\FNS_2012\_БРЭНДБУК\out\PPT\3_1_present_A4-03.pn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1589" y="2110"/>
            <a:ext cx="10691813" cy="7558635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17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578975" y="6474804"/>
            <a:ext cx="663576" cy="720080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9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3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3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344" indent="0">
              <a:buNone/>
              <a:defRPr sz="1400"/>
            </a:lvl2pPr>
            <a:lvl3pPr marL="1042688" indent="0">
              <a:buNone/>
              <a:defRPr sz="1100"/>
            </a:lvl3pPr>
            <a:lvl4pPr marL="1564032" indent="0">
              <a:buNone/>
              <a:defRPr sz="1000"/>
            </a:lvl4pPr>
            <a:lvl5pPr marL="2085376" indent="0">
              <a:buNone/>
              <a:defRPr sz="1000"/>
            </a:lvl5pPr>
            <a:lvl6pPr marL="2606719" indent="0">
              <a:buNone/>
              <a:defRPr sz="1000"/>
            </a:lvl6pPr>
            <a:lvl7pPr marL="3128064" indent="0">
              <a:buNone/>
              <a:defRPr sz="1000"/>
            </a:lvl7pPr>
            <a:lvl8pPr marL="3649408" indent="0">
              <a:buNone/>
              <a:defRPr sz="1000"/>
            </a:lvl8pPr>
            <a:lvl9pPr marL="4170751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78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4" y="540273"/>
            <a:ext cx="8588251" cy="122413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4" y="1764295"/>
            <a:ext cx="8588251" cy="5331830"/>
          </a:xfrm>
          <a:prstGeom prst="rect">
            <a:avLst/>
          </a:prstGeom>
        </p:spPr>
        <p:txBody>
          <a:bodyPr vert="horz" lIns="104269" tIns="52135" rIns="104269" bIns="52135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671" y="7008173"/>
            <a:ext cx="2495127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3581" y="7008173"/>
            <a:ext cx="3386243" cy="402567"/>
          </a:xfrm>
          <a:prstGeom prst="rect">
            <a:avLst/>
          </a:prstGeom>
        </p:spPr>
        <p:txBody>
          <a:bodyPr vert="horz" lIns="104269" tIns="52135" rIns="104269" bIns="521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2" y="6660951"/>
            <a:ext cx="724718" cy="696626"/>
          </a:xfrm>
          <a:prstGeom prst="rect">
            <a:avLst/>
          </a:prstGeom>
        </p:spPr>
        <p:txBody>
          <a:bodyPr vert="horz" lIns="104269" tIns="52135" rIns="104269" bIns="52135" rtlCol="0" anchor="ctr">
            <a:normAutofit/>
          </a:bodyPr>
          <a:lstStyle>
            <a:lvl1pPr algn="ctr">
              <a:lnSpc>
                <a:spcPts val="2400"/>
              </a:lnSpc>
              <a:defRPr sz="2700">
                <a:solidFill>
                  <a:schemeClr val="bg1"/>
                </a:solidFill>
              </a:defRPr>
            </a:lvl1pPr>
          </a:lstStyle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‹#›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93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hf hdr="0" ftr="0" dt="0"/>
  <p:txStyles>
    <p:titleStyle>
      <a:lvl1pPr algn="l" defTabSz="1042688" rtl="0" eaLnBrk="1" latinLnBrk="0" hangingPunct="1">
        <a:lnSpc>
          <a:spcPts val="5198"/>
        </a:lnSpc>
        <a:spcBef>
          <a:spcPct val="0"/>
        </a:spcBef>
        <a:buNone/>
        <a:defRPr sz="4200" b="1" i="0" kern="1200">
          <a:solidFill>
            <a:srgbClr val="005AA9"/>
          </a:solidFill>
          <a:latin typeface="+mj-lt"/>
          <a:ea typeface="+mj-ea"/>
          <a:cs typeface="+mj-cs"/>
        </a:defRPr>
      </a:lvl1pPr>
    </p:titleStyle>
    <p:bodyStyle>
      <a:lvl1pPr marL="363410" indent="0" algn="l" defTabSz="1042688" rtl="0" eaLnBrk="1" latinLnBrk="0" hangingPunct="1">
        <a:spcBef>
          <a:spcPct val="20000"/>
        </a:spcBef>
        <a:buFont typeface="+mj-lt"/>
        <a:buNone/>
        <a:defRPr sz="3700" b="0" i="0" kern="1200">
          <a:solidFill>
            <a:srgbClr val="005AA9"/>
          </a:solidFill>
          <a:latin typeface="+mj-lt"/>
          <a:ea typeface="+mn-ea"/>
          <a:cs typeface="+mn-cs"/>
        </a:defRPr>
      </a:lvl1pPr>
      <a:lvl2pPr marL="363410" indent="0" algn="l" defTabSz="1042688" rtl="0" eaLnBrk="1" latinLnBrk="0" hangingPunct="1">
        <a:spcBef>
          <a:spcPct val="20000"/>
        </a:spcBef>
        <a:buFont typeface="Arial" pitchFamily="34" charset="0"/>
        <a:buNone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2pPr>
      <a:lvl3pPr marL="712537" indent="-260258" algn="l" defTabSz="1042688" rtl="0" eaLnBrk="1" latinLnBrk="0" hangingPunct="1">
        <a:spcBef>
          <a:spcPct val="20000"/>
        </a:spcBef>
        <a:buFont typeface="Arial" pitchFamily="34" charset="0"/>
        <a:buChar char="•"/>
        <a:defRPr sz="2400" b="0" i="0" kern="1200">
          <a:solidFill>
            <a:srgbClr val="504F53"/>
          </a:solidFill>
          <a:latin typeface="+mj-lt"/>
          <a:ea typeface="+mn-ea"/>
          <a:cs typeface="+mn-cs"/>
        </a:defRPr>
      </a:lvl3pPr>
      <a:lvl4pPr marL="0" indent="360235" algn="just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tabLst/>
        <a:defRPr sz="1600" b="0" i="0" kern="1200">
          <a:solidFill>
            <a:srgbClr val="504F53"/>
          </a:solidFill>
          <a:latin typeface="+mj-lt"/>
          <a:ea typeface="+mn-ea"/>
          <a:cs typeface="+mn-cs"/>
        </a:defRPr>
      </a:lvl4pPr>
      <a:lvl5pPr marL="1434593" indent="0" algn="l" defTabSz="1042688" rtl="0" eaLnBrk="1" latinLnBrk="0" hangingPunct="1">
        <a:lnSpc>
          <a:spcPts val="1800"/>
        </a:lnSpc>
        <a:spcBef>
          <a:spcPts val="400"/>
        </a:spcBef>
        <a:buFont typeface="Arial" pitchFamily="34" charset="0"/>
        <a:buNone/>
        <a:defRPr sz="1400" b="0" i="0" kern="1200">
          <a:solidFill>
            <a:srgbClr val="8D8C90"/>
          </a:solidFill>
          <a:latin typeface="+mj-lt"/>
          <a:ea typeface="+mn-ea"/>
          <a:cs typeface="+mn-cs"/>
        </a:defRPr>
      </a:lvl5pPr>
      <a:lvl6pPr marL="2867392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735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0080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424" indent="-260672" algn="l" defTabSz="1042688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4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8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032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376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719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8064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408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751" algn="l" defTabSz="1042688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810196" y="2268463"/>
            <a:ext cx="9217024" cy="388843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500" dirty="0" smtClean="0">
                <a:latin typeface="Times New Roman" pitchFamily="18" charset="0"/>
                <a:cs typeface="Times New Roman" panose="02020603050405020304" pitchFamily="18" charset="0"/>
              </a:rPr>
              <a:t>Изменения, вступающие в силу с 01.01.2024 по Страховым взносам. Актуальные вопросы по страховым взносам в условиях ЕНС.</a:t>
            </a:r>
            <a:br>
              <a:rPr lang="ru-RU" sz="2500" dirty="0" smtClean="0">
                <a:latin typeface="Times New Roman" pitchFamily="18" charset="0"/>
                <a:cs typeface="Times New Roman" panose="02020603050405020304" pitchFamily="18" charset="0"/>
              </a:rPr>
            </a:b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60354" y="5868863"/>
            <a:ext cx="8529036" cy="1428267"/>
          </a:xfrm>
        </p:spPr>
        <p:txBody>
          <a:bodyPr>
            <a:normAutofit lnSpcReduction="10000"/>
          </a:bodyPr>
          <a:lstStyle/>
          <a:p>
            <a:pPr algn="l">
              <a:spcBef>
                <a:spcPts val="0"/>
              </a:spcBef>
            </a:pPr>
            <a:endParaRPr lang="ru-RU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spcBef>
                <a:spcPts val="0"/>
              </a:spcBef>
            </a:pPr>
            <a:r>
              <a:rPr lang="ru-RU" sz="1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Передерина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Анастасия </a:t>
            </a:r>
            <a:r>
              <a:rPr lang="ru-RU" sz="18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Минсахаметовна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l">
              <a:spcBef>
                <a:spcPts val="0"/>
              </a:spcBef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начальника отдела камерального контроля НДФЛ и СВ </a:t>
            </a:r>
          </a:p>
          <a:p>
            <a:pPr algn="l">
              <a:spcBef>
                <a:spcPts val="0"/>
              </a:spcBef>
            </a:pP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Федеральной налоговой службы по Республике Хакасия</a:t>
            </a:r>
          </a:p>
          <a:p>
            <a:pPr algn="l">
              <a:spcBef>
                <a:spcPts val="0"/>
              </a:spcBef>
            </a:pPr>
            <a:endParaRPr lang="ru-RU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71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0196" y="2268463"/>
            <a:ext cx="9196705" cy="1080120"/>
          </a:xfrm>
        </p:spPr>
        <p:txBody>
          <a:bodyPr>
            <a:normAutofit/>
          </a:bodyPr>
          <a:lstStyle/>
          <a:p>
            <a:pPr algn="ctr"/>
            <a:r>
              <a:rPr lang="ru-RU" sz="3400" dirty="0" smtClean="0">
                <a:solidFill>
                  <a:srgbClr val="21115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3400" dirty="0">
              <a:solidFill>
                <a:srgbClr val="21115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49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8" y="828303"/>
            <a:ext cx="8561139" cy="14401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Сроки представления расчета по страховым взносам </a:t>
            </a:r>
            <a:r>
              <a:rPr lang="ru-RU" sz="5400" smtClean="0">
                <a:solidFill>
                  <a:schemeClr val="tx2"/>
                </a:solidFill>
              </a:rPr>
              <a:t/>
            </a:r>
            <a:br>
              <a:rPr lang="ru-RU" sz="5400" smtClean="0">
                <a:solidFill>
                  <a:schemeClr val="tx2"/>
                </a:solidFill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954212" y="2412479"/>
            <a:ext cx="8561139" cy="5752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6824" tIns="58412" rIns="116824" bIns="58412" rtlCol="0" anchor="ctr">
            <a:normAutofit fontScale="92500"/>
          </a:bodyPr>
          <a:lstStyle/>
          <a:p>
            <a:pPr algn="ctr"/>
            <a:r>
              <a:rPr lang="ru-RU" sz="20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 позднее 25-го числа месяца, следующего за </a:t>
            </a:r>
            <a:r>
              <a:rPr lang="ru-RU" sz="20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отчетным (расчетным) </a:t>
            </a:r>
            <a:r>
              <a:rPr lang="ru-RU" sz="20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периодом</a:t>
            </a:r>
            <a:endParaRPr lang="ru-RU" sz="200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54212" y="3276575"/>
            <a:ext cx="8568952" cy="3820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074" indent="-365074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плательщиков страховых взносов – работодателей расчетным периодом признается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календарный год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 отчетными периодами 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квартал, полугодие, девять месяцев календарного года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fontAlgn="t"/>
            <a:endParaRPr lang="ru-RU" sz="2400" dirty="0"/>
          </a:p>
          <a:p>
            <a:pPr marL="365074" indent="-365074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074" indent="-365074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074" indent="-365074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074" indent="-365074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074" indent="-365074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ru-RU" sz="24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5074" indent="-365074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ru-RU" sz="24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514755"/>
              </p:ext>
            </p:extLst>
          </p:nvPr>
        </p:nvGraphicFramePr>
        <p:xfrm>
          <a:off x="1890316" y="4644727"/>
          <a:ext cx="3002344" cy="16694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02344"/>
              </a:tblGrid>
              <a:tr h="354460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 (2024 год)</a:t>
                      </a: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квартал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полугодие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месяцев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расчетный период -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834631"/>
              </p:ext>
            </p:extLst>
          </p:nvPr>
        </p:nvGraphicFramePr>
        <p:xfrm>
          <a:off x="4914652" y="4644727"/>
          <a:ext cx="3449686" cy="16309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9686"/>
              </a:tblGrid>
              <a:tr h="504056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 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представления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апреля 2024г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июля 2024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октября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  <a:tr h="281733">
                <a:tc>
                  <a:txBody>
                    <a:bodyPr/>
                    <a:lstStyle/>
                    <a:p>
                      <a:pPr algn="ctr">
                        <a:lnSpc>
                          <a:spcPts val="144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января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0201" marR="8020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9333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540271"/>
            <a:ext cx="8561139" cy="6555854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Уведомления (КНД 1110355) в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2024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С 01.01.2024г. Платежные поручения со статусом 02, заменяющие уведомления об исчисленных суммах, будут отменены.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В соответствии с п. 9 ст. 58 НК РФ необходимо представлять уведомление об исчисленных суммах налогов.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квартале 2024 года сроки предоставления уведомлений и сроки уплаты по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страховым взносам следующие:</a:t>
            </a:r>
          </a:p>
          <a:p>
            <a:pPr algn="ctr"/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3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365752"/>
              </p:ext>
            </p:extLst>
          </p:nvPr>
        </p:nvGraphicFramePr>
        <p:xfrm>
          <a:off x="954212" y="3100903"/>
          <a:ext cx="8208912" cy="222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88432"/>
                <a:gridCol w="2016224"/>
                <a:gridCol w="2304256"/>
              </a:tblGrid>
              <a:tr h="1080120">
                <a:tc>
                  <a:txBody>
                    <a:bodyPr/>
                    <a:lstStyle/>
                    <a:p>
                      <a:pPr marL="0" marR="0" indent="0" algn="ctr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Период, за который исчисляются страховые взносы (отчетный период)</a:t>
                      </a:r>
                    </a:p>
                    <a:p>
                      <a:pPr algn="ctr"/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Срок подачи уведомлений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Срок</a:t>
                      </a:r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уплаты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21216">
                <a:tc>
                  <a:txBody>
                    <a:bodyPr/>
                    <a:lstStyle/>
                    <a:p>
                      <a:pPr marL="0" marR="0" indent="0" algn="ctr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я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нваря 2024 - 31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января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2024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25.02.2024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28.02.2024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104268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01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февраля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2024 -29</a:t>
                      </a:r>
                      <a:r>
                        <a:rPr lang="ru-RU" sz="2000" baseline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февраля </a:t>
                      </a:r>
                      <a:r>
                        <a:rPr lang="ru-RU" sz="20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2024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25.03.2024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28.03.2024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54212" y="5508823"/>
            <a:ext cx="8208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Форма Уведомления  утверждена Приказом ФНС России от 02.11.2022 N ЕД-7-8/1047@ "Об утверждении формы, порядка заполнения и формата представления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уведомления»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465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540271"/>
            <a:ext cx="8561139" cy="6555854"/>
          </a:xfrm>
        </p:spPr>
        <p:txBody>
          <a:bodyPr>
            <a:noAutofit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1 октября 2023 зачет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проводится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автоматически не позднее одного дня после получения уведомления либо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Расчета по страховым взносам. </a:t>
            </a: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Т. е. на следующий день после сдачи уведомления взносы перенесут с сальдо ЕНС в отложенную переплату (зарезервируют).  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На момент списания сальдо единого налогового  счета должно иметь положительное сальдо.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В первую очередь с баланса ЕНС спишут НДФЛ в сумме, указанной в промежуточном или основном уведомлении. Срок списания НДФЛ – не позднее следующего дня с момента получения уведомления налоговым органом.</a:t>
            </a:r>
          </a:p>
          <a:p>
            <a:pPr algn="just"/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Во вторую очередь с положительного сальдо ЕНС спишут страховые взносы, которые плательщик указал в уведомлении за первый и второй месяц квартала.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4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572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540271"/>
            <a:ext cx="8561139" cy="655585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ошибки допускаемые в уведомлениях</a:t>
            </a:r>
          </a:p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Неверно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указан налоговый (отчетный) период 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Указание периода необходимо для правильного определения срока уплаты, а также однозначной связи с налоговой декларацией (расчетом) или новым уведомлением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Указан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неверный КБК или ОКТМО либо КБК, по которому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 требуется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представление уведомления 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указан неправильный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КБК и (или) ОКТМО, то следует сформировать уведомление с верными реквизитами и представить его заново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Уведомление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представлено после подачи декларации за этот период или одновременно с ней 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Уведомление необходимо для определения исчисленной суммы по налогу (авансовому платежу по налогу, взносу), по которому уплата осуществляется до представления налоговой декларации (расчета), а также по налогу (авансовому платежу по налогу), в отношении которого обязанность представления декларации не установлена.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Поэтому если налоговая декларация (расчет) представлена, то для налогового органа достаточно информации об исчисленных суммах из декларации (расчета). В связи с этим в приеме такого уведомления будет отказано. Налогоплательщику придет сообщение, что декларация по данным, указанным в уведомлении, принята.</a:t>
            </a:r>
          </a:p>
          <a:p>
            <a:pPr algn="just"/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5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54212" y="5508823"/>
            <a:ext cx="8208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017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54212" y="468263"/>
            <a:ext cx="8928992" cy="633670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5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6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Не позднее 25 января необходимо предоставить расчет по страховым взносам за 2023 год по новой форме, утвержденной приказом ФНС России от 29.09.2023 № ЕА-7-11/696@.</a:t>
            </a:r>
          </a:p>
          <a:p>
            <a:pPr algn="just">
              <a:lnSpc>
                <a:spcPct val="120000"/>
              </a:lnSpc>
            </a:pP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Основные изменения коснулись плательщиков, производящих выплаты иностранным гражданам, подлежащим в соответствии с международными договорами РФ отдельным видам обязательного социального страхования.</a:t>
            </a:r>
          </a:p>
          <a:p>
            <a:pPr algn="just">
              <a:lnSpc>
                <a:spcPct val="120000"/>
              </a:lnSpc>
            </a:pP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В новой форме расчета:</a:t>
            </a:r>
          </a:p>
          <a:p>
            <a:pPr algn="just">
              <a:lnSpc>
                <a:spcPct val="120000"/>
              </a:lnSpc>
            </a:pP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Изменены штрих – коды;</a:t>
            </a:r>
          </a:p>
          <a:p>
            <a:pPr algn="just">
              <a:lnSpc>
                <a:spcPct val="120000"/>
              </a:lnSpc>
            </a:pPr>
            <a:r>
              <a:rPr lang="ru-RU" sz="7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В разделе 1 «Сводные данные об обязательствах плательщика страховых взносов» введены новые поля для указания сумм страховых взносов, подлежащих уплате с выплат и иных вознаграждений, начисленных в пользу физических лиц, указанных в пункте 6.2 статьи 431 НК РФ. Это поля 080-133. Они распределены по видам страхования. </a:t>
            </a:r>
          </a:p>
          <a:p>
            <a:pPr algn="just">
              <a:lnSpc>
                <a:spcPct val="120000"/>
              </a:lnSpc>
            </a:pP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Также в разделе 1 расчета дополнительно включен: </a:t>
            </a:r>
          </a:p>
          <a:p>
            <a:pPr algn="just">
              <a:lnSpc>
                <a:spcPct val="120000"/>
              </a:lnSpc>
            </a:pPr>
            <a:r>
              <a:rPr lang="ru-RU" sz="7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- подраздел 4 «Расчет сумм страховых взносов на обязательное пенсионное страхование, на обязательное социальное страхование на случай временной нетрудоспособности и в связи с материнством, на обязательное медицинское страхование с выплат и иных вознаграждений, начисленных в пользу физических лиц, указанных в пункте 6.2 статьи 431 НК РФ»;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6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58268" y="612279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5A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Новая форма Расчета </a:t>
            </a:r>
            <a:r>
              <a:rPr lang="ru-RU" sz="2400" b="1" dirty="0">
                <a:solidFill>
                  <a:srgbClr val="005A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b="1" dirty="0" smtClean="0">
                <a:solidFill>
                  <a:srgbClr val="005A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страховым </a:t>
            </a:r>
            <a:r>
              <a:rPr lang="ru-RU" sz="2400" b="1" dirty="0">
                <a:solidFill>
                  <a:srgbClr val="005AA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взносам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1166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540271"/>
            <a:ext cx="8561139" cy="6555854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- Приложение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Сведения о физических лицах, с сумм выплат и иных вознаграждений которым исчислены страховые взносы в размере, установленном подпунктом 2 пункта 6.2 статьи 431 НК РФ.   </a:t>
            </a:r>
          </a:p>
          <a:p>
            <a:pPr algn="just">
              <a:lnSpc>
                <a:spcPct val="120000"/>
              </a:lnSpc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Добавлены новые коды тарифов плательщиков страховых взносов: 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 27 –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плательщиков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страховых взносов, которые включены в реестр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участников промышленных кластеров, подтвердивших соответствие требованиям и являющихся одновременно сторонами специальных инвестиционных контрактов с РФ.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- 28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для плательщиков страховых взносов, получившими статус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участника свободной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экономической зоны на территориях Донецкой Народной Республики, Луганской Народной Республики, Запорожской области и Херсонской области.</a:t>
            </a:r>
          </a:p>
          <a:p>
            <a:pPr algn="just"/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7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912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540271"/>
            <a:ext cx="8561139" cy="6555854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  <a:latin typeface="Times New Roman" pitchFamily="18" charset="0"/>
                <a:cs typeface="Times New Roman" panose="02020603050405020304" pitchFamily="18" charset="0"/>
              </a:rPr>
              <a:t>Предельная величина базы для исчисления страховых взносов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Начиная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202</a:t>
            </a:r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года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установлена 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единая предельная величина базы (ЕПВБ) для исчисления страховых взносов.</a:t>
            </a:r>
            <a:r>
              <a:rPr lang="ru-RU" sz="1800" dirty="0"/>
              <a:t>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ЕПВБ для исчисления страховых взносов устанавливается с учетом определенного на соответствующий год размера средней заработной платы в Российской Федерации, увеличенного в двенадцать раз, и примененного к нему коэффициента 2,3. ЕПВБ на 2023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установлена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уровне 1 917 000 руб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01.01.2024 предельная база для расчета страховых взносов – 2 225 000 руб.</a:t>
            </a:r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тариф страховых взносов для тех, кто не попадает в льготные категории: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 пределах ЕПВБ – 30%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свыше ЕПВБ – 15,1 %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 – выплаты и вознаграждения в пользу прокуроров, сотрудников Следственного комитета РФ, судей федеральных судов, мировых судей.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них действуют тарифы:</a:t>
            </a:r>
          </a:p>
          <a:p>
            <a:pPr marL="649160" indent="-285750" algn="just">
              <a:buFontTx/>
              <a:buChar char="-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2,9% по взносам на ВНИМ</a:t>
            </a:r>
          </a:p>
          <a:p>
            <a:pPr marL="649160" indent="-285750" algn="just">
              <a:buFontTx/>
              <a:buChar char="-"/>
            </a:pP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5,1% по взносам на ОМС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ОПС страховые взносы не исчисляются (п. 4 ст. 425 НК РФ)</a:t>
            </a:r>
          </a:p>
          <a:p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8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355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4212" y="612279"/>
            <a:ext cx="8561139" cy="108012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2000" dirty="0" smtClean="0">
                <a:latin typeface="Times New Roman" pitchFamily="18" charset="0"/>
                <a:cs typeface="Times New Roman" panose="02020603050405020304" pitchFamily="18" charset="0"/>
              </a:rPr>
              <a:t>размер  </a:t>
            </a:r>
            <a:r>
              <a:rPr lang="ru-RU" sz="2000" dirty="0">
                <a:latin typeface="Times New Roman" pitchFamily="18" charset="0"/>
                <a:cs typeface="Times New Roman" panose="02020603050405020304" pitchFamily="18" charset="0"/>
              </a:rPr>
              <a:t>и сроки уплаты индивидуальными предпринимателями фиксированных  страховых платежей в </a:t>
            </a:r>
            <a:r>
              <a:rPr lang="ru-RU" sz="2000" dirty="0" smtClean="0">
                <a:latin typeface="Times New Roman" pitchFamily="18" charset="0"/>
                <a:cs typeface="Times New Roman" panose="02020603050405020304" pitchFamily="18" charset="0"/>
              </a:rPr>
              <a:t>2024 </a:t>
            </a:r>
            <a:r>
              <a:rPr lang="ru-RU" sz="2000" dirty="0">
                <a:latin typeface="Times New Roman" pitchFamily="18" charset="0"/>
                <a:cs typeface="Times New Roman" panose="02020603050405020304" pitchFamily="18" charset="0"/>
              </a:rPr>
              <a:t>году</a:t>
            </a:r>
            <a:endParaRPr lang="ru-RU" sz="20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8" y="1620391"/>
            <a:ext cx="8561139" cy="5832648"/>
          </a:xfrm>
        </p:spPr>
        <p:txBody>
          <a:bodyPr>
            <a:noAutofit/>
          </a:bodyPr>
          <a:lstStyle/>
          <a:p>
            <a:pPr algn="just"/>
            <a:r>
              <a:rPr lang="ru-RU" sz="2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Сумма страховых взносов для ИП как и прежде, состоит из двух частей: </a:t>
            </a:r>
          </a:p>
          <a:p>
            <a:pPr marL="342900" indent="-342900" algn="just">
              <a:buFontTx/>
              <a:buChar char="-"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иксированной – в установленном законом размере.</a:t>
            </a:r>
          </a:p>
          <a:p>
            <a:pPr marL="342900" indent="-342900" algn="just">
              <a:buFontTx/>
              <a:buChar char="-"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дополнительной – в размере 1 % от части дохода, превышающей сумму в 300000руб.</a:t>
            </a:r>
          </a:p>
          <a:p>
            <a:pPr algn="just"/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Размер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фиксированного платежа по страховым взносам на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2024 год составил 49 500 руб. (в 2023 – 45842руб.) Сроки 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уплаты взносов не изменились:</a:t>
            </a:r>
          </a:p>
          <a:p>
            <a:pPr marL="285750" indent="-285750" algn="just">
              <a:buFontTx/>
              <a:buChar char="-"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фиксированную часть нужно оплатить до 31 декабря;</a:t>
            </a:r>
          </a:p>
          <a:p>
            <a:pPr marL="285750" indent="-285750" algn="just">
              <a:buFontTx/>
              <a:buChar char="-"/>
            </a:pP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дополнительный процент на пенсионное страхование до 01 июля следующего года. </a:t>
            </a: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Максимальный размер страхового взноса ИП с дохода, превышающего 300000 руб.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составит 277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571 руб. (сейчас 257 061 руб.) </a:t>
            </a:r>
          </a:p>
          <a:p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0E89E6-FE54-4E13-859C-1FA908D70D39}" type="slidenum">
              <a:rPr lang="ru-RU" smtClean="0">
                <a:solidFill>
                  <a:prstClr val="white"/>
                </a:solidFill>
              </a:rPr>
              <a:pPr/>
              <a:t>9</a:t>
            </a:fld>
            <a:endParaRPr lang="ru-RU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412288"/>
      </p:ext>
    </p:extLst>
  </p:cSld>
  <p:clrMapOvr>
    <a:masterClrMapping/>
  </p:clrMapOvr>
</p:sld>
</file>

<file path=ppt/theme/theme1.xml><?xml version="1.0" encoding="utf-8"?>
<a:theme xmlns:a="http://schemas.openxmlformats.org/drawingml/2006/main" name="1_Present_FNS2012_A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24939</TotalTime>
  <Words>1023</Words>
  <Application>Microsoft Office PowerPoint</Application>
  <PresentationFormat>Произвольный</PresentationFormat>
  <Paragraphs>105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1_Present_FNS2012_A4</vt:lpstr>
      <vt:lpstr>Изменения, вступающие в силу с 01.01.2024 по Страховым взносам. Актуальные вопросы по страховым взносам в условиях ЕНС. </vt:lpstr>
      <vt:lpstr>Сроки представления расчета по страховым взносам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размер  и сроки уплаты индивидуальными предпринимателями фиксированных  страховых платежей в 2024 году</vt:lpstr>
      <vt:lpstr>Спасибо за внимание!</vt:lpstr>
    </vt:vector>
  </TitlesOfParts>
  <Company>Kraftway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GEG</dc:creator>
  <cp:lastModifiedBy>1900-00-736</cp:lastModifiedBy>
  <cp:revision>2104</cp:revision>
  <cp:lastPrinted>2023-12-20T01:31:45Z</cp:lastPrinted>
  <dcterms:created xsi:type="dcterms:W3CDTF">2013-04-18T07:19:29Z</dcterms:created>
  <dcterms:modified xsi:type="dcterms:W3CDTF">2023-12-20T01:38:50Z</dcterms:modified>
</cp:coreProperties>
</file>