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18"/>
  </p:notesMasterIdLst>
  <p:sldIdLst>
    <p:sldId id="582" r:id="rId2"/>
    <p:sldId id="624" r:id="rId3"/>
    <p:sldId id="583" r:id="rId4"/>
    <p:sldId id="600" r:id="rId5"/>
    <p:sldId id="584" r:id="rId6"/>
    <p:sldId id="615" r:id="rId7"/>
    <p:sldId id="580" r:id="rId8"/>
    <p:sldId id="618" r:id="rId9"/>
    <p:sldId id="619" r:id="rId10"/>
    <p:sldId id="620" r:id="rId11"/>
    <p:sldId id="621" r:id="rId12"/>
    <p:sldId id="622" r:id="rId13"/>
    <p:sldId id="623" r:id="rId14"/>
    <p:sldId id="626" r:id="rId15"/>
    <p:sldId id="625" r:id="rId16"/>
    <p:sldId id="592" r:id="rId17"/>
  </p:sldIdLst>
  <p:sldSz cx="10693400" cy="7561263"/>
  <p:notesSz cx="6792913" cy="9925050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28285E"/>
    <a:srgbClr val="21115B"/>
    <a:srgbClr val="480000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820" autoAdjust="0"/>
  </p:normalViewPr>
  <p:slideViewPr>
    <p:cSldViewPr showGuides="1">
      <p:cViewPr>
        <p:scale>
          <a:sx n="88" d="100"/>
          <a:sy n="88" d="100"/>
        </p:scale>
        <p:origin x="-1188" y="-7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348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5"/>
            <a:ext cx="2943597" cy="496253"/>
          </a:xfrm>
          <a:prstGeom prst="rect">
            <a:avLst/>
          </a:prstGeom>
        </p:spPr>
        <p:txBody>
          <a:bodyPr vert="horz" lIns="91808" tIns="45904" rIns="91808" bIns="4590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757" y="15"/>
            <a:ext cx="2943597" cy="496253"/>
          </a:xfrm>
          <a:prstGeom prst="rect">
            <a:avLst/>
          </a:prstGeom>
        </p:spPr>
        <p:txBody>
          <a:bodyPr vert="horz" lIns="91808" tIns="45904" rIns="91808" bIns="4590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22.04.2024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744538"/>
            <a:ext cx="5268913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8" tIns="45904" rIns="91808" bIns="4590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4" y="4714414"/>
            <a:ext cx="5434330" cy="4466273"/>
          </a:xfrm>
          <a:prstGeom prst="rect">
            <a:avLst/>
          </a:prstGeom>
        </p:spPr>
        <p:txBody>
          <a:bodyPr vert="horz" lIns="91808" tIns="45904" rIns="91808" bIns="4590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9427089"/>
            <a:ext cx="2943597" cy="496253"/>
          </a:xfrm>
          <a:prstGeom prst="rect">
            <a:avLst/>
          </a:prstGeom>
        </p:spPr>
        <p:txBody>
          <a:bodyPr vert="horz" lIns="91808" tIns="45904" rIns="91808" bIns="4590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757" y="9427089"/>
            <a:ext cx="2943597" cy="496253"/>
          </a:xfrm>
          <a:prstGeom prst="rect">
            <a:avLst/>
          </a:prstGeom>
        </p:spPr>
        <p:txBody>
          <a:bodyPr vert="horz" lIns="91808" tIns="45904" rIns="91808" bIns="4590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5428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028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028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C44E0CEAA84E2C8BA1AB3E4B9E8ACB4F250F8985BD978F0D77BA22703DE0DB8EF9A193C977DC5BEF1F32922D2A4A466302D18120DE8A29g2d6L" TargetMode="External"/><Relationship Id="rId2" Type="http://schemas.openxmlformats.org/officeDocument/2006/relationships/hyperlink" Target="consultantplus://offline/ref=C44E0CEAA84E2C8BA1AB3E4B9E8ACB4F20088C81B69C8F0D77BA22703DE0DB8EF9A193C970DB53EA146D97383B12496815CF8936C2882B26g9d8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consultantplus://offline/ref=C44E0CEAA84E2C8BA1AB3E4B9E8ACB4F250F8985BD978F0D77BA22703DE0DB8EF9A193CA72D954E31F32922D2A4A466302D18120DE8A29g2d6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B23BED91CBF39F2228CAA60E4893081A77DB3AEC78B6B0976E2C5870400A1D0A346578C0F7D012350460CF01B4611F5B13FA3619B9751BEERCL" TargetMode="External"/><Relationship Id="rId2" Type="http://schemas.openxmlformats.org/officeDocument/2006/relationships/hyperlink" Target="consultantplus://offline/ref=B23BED91CBF39F2228CAA60E4893081A77DB3AEC78B6B0976E2C5870400A1D0A346578C0F0D61834093FCA14A539105004E43E0FA57719ECE2R6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71B20A8CF86B9E7863B7805D5570F8D629C8A4CA11C977E7EBCE057A51650D6A37B3303B19E74F1517A67374C5F706B978AF50087F75FU16DD" TargetMode="External"/><Relationship Id="rId2" Type="http://schemas.openxmlformats.org/officeDocument/2006/relationships/hyperlink" Target="consultantplus://offline/ref=471B20A8CF86B9E7863B7805D5570F8D629C8A4CA014977E7EBCE057A51650D6A37B3300B69A7AF80E7F7226145071768989E81C85F5U56CD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251C2DE4387B7D46954710A904B3C93B41E189C597B287C237F8275E41F29182DA6ED709BBCA984492EEFB611439B9EB82A5A4551A0F1A9F3EM0L" TargetMode="External"/><Relationship Id="rId3" Type="http://schemas.openxmlformats.org/officeDocument/2006/relationships/hyperlink" Target="consultantplus://offline/ref=251C2DE4387B7D46954710A904B3C93B46EA82C397BB87C237F8275E41F29182DA6ED709BBCB9D4690EEFB611439B9EB82A5A4551A0F1A9F3EM0L" TargetMode="External"/><Relationship Id="rId7" Type="http://schemas.openxmlformats.org/officeDocument/2006/relationships/hyperlink" Target="consultantplus://offline/ref=251C2DE4387B7D46954710A904B3C93B41E189C597B287C237F8275E41F29182DA6ED709B3C9984D99B1FE740561B6E095BBAC43060D1839MFL" TargetMode="External"/><Relationship Id="rId12" Type="http://schemas.openxmlformats.org/officeDocument/2006/relationships/hyperlink" Target="consultantplus://offline/ref=43310CE5F948F019AB935D1830723E87B927451D08E4308846798106A3CA2B10C40865B179E0EA1F8FC56CAB924C7B6C3DF7AA84EB26A25D5DJ7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251C2DE4387B7D46954710A904B3C93B41E189C597B287C237F8275E41F29182DA6ED709BACC984399B1FE740561B6E095BBAC43060D1839MFL" TargetMode="External"/><Relationship Id="rId11" Type="http://schemas.openxmlformats.org/officeDocument/2006/relationships/hyperlink" Target="consultantplus://offline/ref=43310CE5F948F019AB935D1830723E87B927451D08E4308846798106A3CA2B10C40865B179E0EA1C8FC56CAB924C7B6C3DF7AA84EB26A25D5DJ7L" TargetMode="External"/><Relationship Id="rId5" Type="http://schemas.openxmlformats.org/officeDocument/2006/relationships/hyperlink" Target="consultantplus://offline/ref=251C2DE4387B7D46954710A904B3C93B41E189C597B287C237F8275E41F29182DA6ED709BACC984699B1FE740561B6E095BBAC43060D1839MFL" TargetMode="External"/><Relationship Id="rId10" Type="http://schemas.openxmlformats.org/officeDocument/2006/relationships/hyperlink" Target="consultantplus://offline/ref=251C2DE4387B7D46954710A904B3C93B41E189C597B287C237F8275E41F29182DA6ED709B2C39C4499B1FE740561B6E095BBAC43060D1839MFL" TargetMode="External"/><Relationship Id="rId4" Type="http://schemas.openxmlformats.org/officeDocument/2006/relationships/hyperlink" Target="consultantplus://offline/ref=251C2DE4387B7D46954710A904B3C93B41E189C597B287C237F8275E41F29182DA6ED709BDC29B4399B1FE740561B6E095BBAC43060D1839MFL" TargetMode="External"/><Relationship Id="rId9" Type="http://schemas.openxmlformats.org/officeDocument/2006/relationships/hyperlink" Target="consultantplus://offline/ref=251C2DE4387B7D46954710A904B3C93B41E189C597B287C237F8275E41F29182DA6ED709B9C89B4699B1FE740561B6E095BBAC43060D1839MF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B3E0E7A2E8CCE588766079AF73376395A51353AC8B7FF49BAB273A30FF9B417FD4043CDF415D7595985EF73812471FA9B5F3DE8C0D6F4D2BL2P0L" TargetMode="External"/><Relationship Id="rId2" Type="http://schemas.openxmlformats.org/officeDocument/2006/relationships/hyperlink" Target="consultantplus://offline/ref=B3E0E7A2E8CCE588766079AF73376395A51152A68177F49BAB273A30FF9B417FD4043CDC41587D919501F22D031F10A2A2EDD69A116D4FL2PBL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013D84A56C7CA03B614F1C087697F230140E6078A56011555663C0D340C63986D3C0F7B030DF75B1B6CFBA5648FD16C761A2AE4E51F59A7U1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B23BED91CBF39F2228CAA60E4893081A77DB3AEC78B6B0976E2C5870400A1D0A346578C0F1D01D360460CF01B4611F5B13FA3619B9751BEERCL" TargetMode="External"/><Relationship Id="rId3" Type="http://schemas.openxmlformats.org/officeDocument/2006/relationships/hyperlink" Target="consultantplus://offline/ref=B23BED91CBF39F2228CAA60E4893081A77DB3AEC78B6B0976E2C5870400A1D0A346578C0F9DE1E360460CF01B4611F5B13FA3619B9751BEERCL" TargetMode="External"/><Relationship Id="rId7" Type="http://schemas.openxmlformats.org/officeDocument/2006/relationships/hyperlink" Target="consultantplus://offline/ref=B23BED91CBF39F2228CAA60E4893081A77DB3AEC78B6B0976E2C5870400A1D0A346578C0F9DE1C330460CF01B4611F5B13FA3619B9751BEERC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B23BED91CBF39F2228CAA60E4893081A77DB3AEC78B6B0976E2C5870400A1D0A346578C9F4D41E3C5B65DA10EC6E144C0DF22005BB77E1RBL" TargetMode="External"/><Relationship Id="rId5" Type="http://schemas.openxmlformats.org/officeDocument/2006/relationships/hyperlink" Target="consultantplus://offline/ref=B23BED91CBF39F2228CAA60E4893081A77DB3AEC78B6B0976E2C5870400A1D0A346578C9F4D41A3C5B65DA10EC6E144C0DF22005BB77E1RBL" TargetMode="External"/><Relationship Id="rId4" Type="http://schemas.openxmlformats.org/officeDocument/2006/relationships/hyperlink" Target="consultantplus://offline/ref=B23BED91CBF39F2228CAA60E4893081A77DB3AEC78B6B0976E2C5870400A1D0A346578C0F1D01D370460CF01B4611F5B13FA3619B9751BEERC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03B875E17ECBFC2F2B126BFED737D8F15C59A29E5A6F8267C3EDCA2E64CF1686B7C52B1C729C032D90E624E417073EB8AB0AB876C28EAn0S3L" TargetMode="External"/><Relationship Id="rId2" Type="http://schemas.openxmlformats.org/officeDocument/2006/relationships/hyperlink" Target="consultantplus://offline/ref=303B875E17ECBFC2F2B126BFED737D8F15C59A29E5A6F8267C3EDCA2E64CF1686B7C52B1C729C630D90E624E417073EB8AB0AB876C28EAn0S3L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69D851201868B2D4A32314A7F3BD789B014A5713EDBEBFFD546AE7BE95D66557945A5C1DB6287213F7B7E62025E2A65A149A703A8349B44I6Z0L" TargetMode="External"/><Relationship Id="rId7" Type="http://schemas.openxmlformats.org/officeDocument/2006/relationships/hyperlink" Target="consultantplus://offline/ref=669D851201868B2D4A32314A7F3BD789B71EAE733EDBEBFFD546AE7BE95D66557945A5C1DC658F223D247B771306256EB657AF15B43699I4Z4L" TargetMode="External"/><Relationship Id="rId2" Type="http://schemas.openxmlformats.org/officeDocument/2006/relationships/hyperlink" Target="consultantplus://offline/ref=669D851201868B2D4A32314A7F3BD789B71DAC733CD4EBFFD546AE7BE95D66557945A5C1DB638627327B7E62025E2A65A149A703A8349B44I6Z0L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consultantplus://offline/ref=669D851201868B2D4A32314A7F3BD789B71EAE733EDBEBFFD546AE7BE95D66557945A5C1DB638523307B7E62025E2A65A149A703A8349B44I6Z0L" TargetMode="External"/><Relationship Id="rId5" Type="http://schemas.openxmlformats.org/officeDocument/2006/relationships/hyperlink" Target="consultantplus://offline/ref=669D851201868B2D4A32314A7F3BD789B014A5713EDBEBFFD546AE7BE95D66557945A5C1DB628522327B7E62025E2A65A149A703A8349B44I6Z0L" TargetMode="External"/><Relationship Id="rId4" Type="http://schemas.openxmlformats.org/officeDocument/2006/relationships/hyperlink" Target="consultantplus://offline/ref=669D851201868B2D4A32314A7F3BD789B014A5713EDBEBFFD546AE7BE95D66557945A5C1DE658C7467347F3E44023967A049A50BB4I3Z4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DC600E478AC95C3F151B25177E273DAFD1C01E3A4CDA761B6E987486C6B11497EA6E3EF84BD128F36132CA9D1s3V1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10196" y="2844527"/>
            <a:ext cx="9217024" cy="2448272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Особенности декларационной кампании 202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года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60354" y="5364807"/>
            <a:ext cx="8529036" cy="1932323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ГРЕБЕНКИН ПЕТР ВЛАДИМИРОВИЧ</a:t>
            </a:r>
          </a:p>
          <a:p>
            <a:pPr algn="l">
              <a:spcBef>
                <a:spcPts val="0"/>
              </a:spcBef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1260351"/>
            <a:ext cx="8561139" cy="61206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7030A0"/>
                </a:solidFill>
              </a:rPr>
              <a:t>4. Продажа доли в квартире, приобретенной с использованием средств материнского капитала.</a:t>
            </a:r>
          </a:p>
          <a:p>
            <a:pPr algn="just"/>
            <a:r>
              <a:rPr lang="ru-RU" sz="2000" dirty="0" smtClean="0"/>
              <a:t>	При </a:t>
            </a:r>
            <a:r>
              <a:rPr lang="ru-RU" sz="2000" dirty="0"/>
              <a:t>продаже доли в праве собственности на квартиру, если квартира была приобретена с использованием средств материнского (семейного) капитала, налогоплательщик имеет право на имущественный вычет в размере фактически произведенных и документально подтвержденных расходов на приобретение квартиры в сумме, соответствующей доле налогоплательщика в праве собственности на нее.</a:t>
            </a:r>
          </a:p>
          <a:p>
            <a:pPr algn="just"/>
            <a:r>
              <a:rPr lang="ru-RU" sz="2000" dirty="0" smtClean="0"/>
              <a:t>	К </a:t>
            </a:r>
            <a:r>
              <a:rPr lang="ru-RU" sz="2000" dirty="0"/>
              <a:t>расходам, связанным с приобретением квартиры, относятся как суммы, уплаченные покупателем из собственных средств, так и суммы материнского капитала (</a:t>
            </a:r>
            <a:r>
              <a:rPr lang="ru-RU" sz="2000" dirty="0">
                <a:hlinkClick r:id="rId2"/>
              </a:rPr>
              <a:t>Письмо</a:t>
            </a:r>
            <a:r>
              <a:rPr lang="ru-RU" sz="2000" dirty="0"/>
              <a:t> Минфина России от 10.07.2014 N 03-04-07/33669).</a:t>
            </a:r>
          </a:p>
          <a:p>
            <a:pPr algn="just"/>
            <a:r>
              <a:rPr lang="ru-RU" sz="2000" dirty="0"/>
              <a:t>Для этого должны быть соблюдены следующие условия (</a:t>
            </a:r>
            <a:r>
              <a:rPr lang="ru-RU" sz="2000" dirty="0" err="1">
                <a:hlinkClick r:id="rId3"/>
              </a:rPr>
              <a:t>абз</a:t>
            </a:r>
            <a:r>
              <a:rPr lang="ru-RU" sz="2000" dirty="0">
                <a:hlinkClick r:id="rId3"/>
              </a:rPr>
              <a:t>. 20</a:t>
            </a:r>
            <a:r>
              <a:rPr lang="ru-RU" sz="2000" dirty="0"/>
              <a:t> - </a:t>
            </a:r>
            <a:r>
              <a:rPr lang="ru-RU" sz="2000" dirty="0">
                <a:hlinkClick r:id="rId4"/>
              </a:rPr>
              <a:t>23 </a:t>
            </a:r>
            <a:r>
              <a:rPr lang="ru-RU" sz="2000" dirty="0" err="1">
                <a:hlinkClick r:id="rId4"/>
              </a:rPr>
              <a:t>пп</a:t>
            </a:r>
            <a:r>
              <a:rPr lang="ru-RU" sz="2000" dirty="0">
                <a:hlinkClick r:id="rId4"/>
              </a:rPr>
              <a:t>. 2 п. 2 ст. 220</a:t>
            </a:r>
            <a:r>
              <a:rPr lang="ru-RU" sz="2000" dirty="0"/>
              <a:t> НК РФ):</a:t>
            </a:r>
          </a:p>
          <a:p>
            <a:pPr lvl="0" algn="just"/>
            <a:r>
              <a:rPr lang="ru-RU" sz="2000" dirty="0" smtClean="0"/>
              <a:t>	- расходы </a:t>
            </a:r>
            <a:r>
              <a:rPr lang="ru-RU" sz="2000" dirty="0"/>
              <a:t>на приобретение квартиры произведены членом семьи налогоплательщика - владельцем сертификата (иного документа) на материнский (семейный) капитал и (или) его супругом (супругой);</a:t>
            </a:r>
          </a:p>
          <a:p>
            <a:pPr lvl="0" algn="just"/>
            <a:r>
              <a:rPr lang="ru-RU" sz="2000" dirty="0" smtClean="0"/>
              <a:t>	- соответствующие </a:t>
            </a:r>
            <a:r>
              <a:rPr lang="ru-RU" sz="2000" dirty="0"/>
              <a:t>доле налогоплательщика расходы на приобретение квартиры не учитывались другими членами его семьи в целях налогообложения (за исключением случаев получения имущественных вычетов, связанных с приобретением квартиры и уплатой процентов по займу (кредиту), использованному на приобретение квартиры).</a:t>
            </a:r>
          </a:p>
          <a:p>
            <a:pPr algn="just"/>
            <a:r>
              <a:rPr lang="ru-RU" sz="2000" dirty="0" smtClean="0"/>
              <a:t>	Обращаем </a:t>
            </a:r>
            <a:r>
              <a:rPr lang="ru-RU" sz="2000" dirty="0"/>
              <a:t>внимание, что несовершеннолетние также   могут воспользоваться   расходами родителей, в том числе на погашение процентов по целевым займам (кредитам), фактически использованным на приобретение проданной квартиры. Пропорционально доле владения.(Письмо  Минфина от 29 июня 2021 г. N 03-04-05/51304).</a:t>
            </a: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10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29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2268463"/>
            <a:ext cx="8561139" cy="5112568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>
                <a:solidFill>
                  <a:srgbClr val="7030A0"/>
                </a:solidFill>
              </a:rPr>
              <a:t> 5. Продажа  </a:t>
            </a:r>
            <a:r>
              <a:rPr lang="ru-RU" sz="2000" dirty="0" smtClean="0">
                <a:solidFill>
                  <a:srgbClr val="7030A0"/>
                </a:solidFill>
              </a:rPr>
              <a:t>объектов </a:t>
            </a:r>
            <a:r>
              <a:rPr lang="ru-RU" sz="2000" dirty="0">
                <a:solidFill>
                  <a:srgbClr val="7030A0"/>
                </a:solidFill>
              </a:rPr>
              <a:t>недвижимости, полученных в дар.</a:t>
            </a:r>
          </a:p>
          <a:p>
            <a:pPr algn="just"/>
            <a:r>
              <a:rPr lang="ru-RU" sz="2000" dirty="0"/>
              <a:t>Доходы от продажи имущества, полученного в дар, могут быть уменьшены на суммы, с которых был уплачен НДФЛ при получении данного имущества, или на расходы дарителя </a:t>
            </a:r>
            <a:r>
              <a:rPr lang="ru-RU" sz="2000" dirty="0" smtClean="0"/>
              <a:t>на </a:t>
            </a:r>
            <a:r>
              <a:rPr lang="ru-RU" sz="2000" dirty="0"/>
              <a:t>его приобретение, которые ранее не были учтены им в целях налогообложения (</a:t>
            </a:r>
            <a:r>
              <a:rPr lang="ru-RU" sz="2000" dirty="0">
                <a:hlinkClick r:id="rId2"/>
              </a:rPr>
              <a:t>ст. 216</a:t>
            </a:r>
            <a:r>
              <a:rPr lang="ru-RU" sz="2000" dirty="0"/>
              <a:t>, </a:t>
            </a:r>
            <a:r>
              <a:rPr lang="ru-RU" sz="2000" dirty="0" err="1">
                <a:hlinkClick r:id="rId3"/>
              </a:rPr>
              <a:t>пп</a:t>
            </a:r>
            <a:r>
              <a:rPr lang="ru-RU" sz="2000" dirty="0">
                <a:hlinkClick r:id="rId3"/>
              </a:rPr>
              <a:t>. 2 п. 2 ст. 220</a:t>
            </a:r>
            <a:r>
              <a:rPr lang="ru-RU" sz="2000" dirty="0"/>
              <a:t> НК РФ</a:t>
            </a:r>
            <a:r>
              <a:rPr lang="ru-RU" sz="2000" dirty="0" smtClean="0"/>
              <a:t>).</a:t>
            </a:r>
            <a:endParaRPr lang="ru-RU" sz="20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11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18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1332359"/>
            <a:ext cx="8561139" cy="604867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7030A0"/>
                </a:solidFill>
              </a:rPr>
              <a:t>6. Продажа объекта  недвижимого имущества, с которым осуществлялись действия по разделу, объединению.</a:t>
            </a:r>
          </a:p>
          <a:p>
            <a:pPr algn="just"/>
            <a:r>
              <a:rPr lang="ru-RU" sz="2000" dirty="0" smtClean="0"/>
              <a:t>	В </a:t>
            </a:r>
            <a:r>
              <a:rPr lang="ru-RU" sz="2000" dirty="0"/>
              <a:t>соответствии с частью 1 статьи 41 Федерального закона № 218-ФЗ в случае образования двух и более объектов недвижимости в результате раздела объекта недвижимости, объединения объектов недвижимости, перепланировки помещений, изменения границ между смежными помещениями в результате перепланировки или изменения границ смежных </a:t>
            </a:r>
            <a:r>
              <a:rPr lang="ru-RU" sz="2000" dirty="0" err="1"/>
              <a:t>машино</a:t>
            </a:r>
            <a:r>
              <a:rPr lang="ru-RU" sz="2000" dirty="0"/>
              <a:t>-мест государственный кадастровый учет и государственная регистрация прав осуществляются одновременно в отношении всех образуемых объектов недвижимости. Согласно части 3 статьи 41 Федерального закона № 218-ФЗ снятие с государственного кадастрового учета и государственная регистрация прекращения прав на исходные объекты недвижимости осуществляются одновременно с государственным кадастровым учетом и государственной регистрацией прав на все объекты недвижимости, образованные из таких объектов недвижимости. </a:t>
            </a:r>
            <a:endParaRPr lang="ru-RU" sz="2000" dirty="0" smtClean="0"/>
          </a:p>
          <a:p>
            <a:pPr algn="just"/>
            <a:r>
              <a:rPr lang="ru-RU" sz="2000" dirty="0" smtClean="0"/>
              <a:t>	Исходя </a:t>
            </a:r>
            <a:r>
              <a:rPr lang="ru-RU" sz="2000" dirty="0"/>
              <a:t>из изложенного, если в результате действий с объектами недвижимого имущества образовываются новые объекты недвижимого имущества, а старые объекты прекращают свое существование и прекращаются права на старые объекты, то, по мнению Департамента налоговой политики, минимальный предельный срок владения такими новыми объектами исчисляется с даты государственной регистрации на них права собственности. До 1 января 2017 года государственная регистрация прав на недвижимое имущество осуществлялась в порядке, предусмотренном Федеральным законом от 21.07.1997 № 122-ФЗ «О государственной регистрации прав на недвижимое имущество и сделок с ним». (Письмо Минфина России от 19.08.2022 N 03-04-07/81087).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1620391"/>
            <a:ext cx="8561139" cy="5760640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7030A0"/>
                </a:solidFill>
              </a:rPr>
              <a:t>7. Продажа земельного участка, образованного при разделе, объединении, перераспределении земельных участков или выделе из них.</a:t>
            </a:r>
          </a:p>
          <a:p>
            <a:pPr algn="just"/>
            <a:r>
              <a:rPr lang="ru-RU" sz="2000" dirty="0" smtClean="0"/>
              <a:t>	При </a:t>
            </a:r>
            <a:r>
              <a:rPr lang="ru-RU" sz="2000" dirty="0"/>
              <a:t>разделе, объединении, перераспределении земельных участков или выделе из земельных участков возникают новые объекты права собственности, а первичные объекты прекращают свое существование, срок нахождения в собственности образованных при вышеуказанных действиях земельных участков для целей исчисления и уплаты налога на доходы физических лиц при их продаже следует исчислять с даты государственной регистрации прав на вновь образованные земельные участки. (Письмо Минфина России от 23.09.2021 N 03-04-05/77237).</a:t>
            </a:r>
          </a:p>
          <a:p>
            <a:pPr algn="just"/>
            <a:r>
              <a:rPr lang="ru-RU" sz="2000" dirty="0"/>
              <a:t>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5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1800" u="sng" dirty="0" smtClean="0"/>
              <a:t>При наличии у налогоплательщика условий, свидетельствующих об освобождении полученного дохода от реализации (получения в дар) имущества от налогообложения, таких как</a:t>
            </a:r>
            <a:r>
              <a:rPr lang="en-US" sz="1800" u="sng" dirty="0" smtClean="0"/>
              <a:t>:</a:t>
            </a:r>
            <a:endParaRPr lang="ru-RU" sz="1800" u="sng" dirty="0" smtClean="0"/>
          </a:p>
          <a:p>
            <a:pPr marL="649160" indent="-285750" algn="just">
              <a:buFontTx/>
              <a:buChar char="-"/>
            </a:pPr>
            <a:r>
              <a:rPr lang="ru-RU" sz="1800" u="sng" dirty="0" smtClean="0"/>
              <a:t>получение имущества в дар от близкого родственника</a:t>
            </a:r>
            <a:r>
              <a:rPr lang="ru-RU" sz="1800" dirty="0" smtClean="0"/>
              <a:t> в соответствии с Семейным Кодексом (супругами</a:t>
            </a:r>
            <a:r>
              <a:rPr lang="ru-RU" sz="1800" dirty="0"/>
              <a:t>, родителями и детьми, в том числе усыновителями и усыновленными, дедушкой, бабушкой и внуками, полнородными и </a:t>
            </a:r>
            <a:r>
              <a:rPr lang="ru-RU" sz="1800" dirty="0" err="1"/>
              <a:t>неполнородными</a:t>
            </a:r>
            <a:r>
              <a:rPr lang="ru-RU" sz="1800" dirty="0"/>
              <a:t> (имеющими общих отца или мать) братьями и сестрами</a:t>
            </a:r>
            <a:r>
              <a:rPr lang="ru-RU" sz="1800" dirty="0" smtClean="0"/>
              <a:t>)</a:t>
            </a:r>
            <a:r>
              <a:rPr lang="en-US" sz="1800" dirty="0" smtClean="0"/>
              <a:t>;</a:t>
            </a:r>
          </a:p>
          <a:p>
            <a:pPr marL="649160" indent="-285750" algn="just">
              <a:buFontTx/>
              <a:buChar char="-"/>
            </a:pPr>
            <a:r>
              <a:rPr lang="ru-RU" sz="1800" u="sng" dirty="0"/>
              <a:t>н</a:t>
            </a:r>
            <a:r>
              <a:rPr lang="ru-RU" sz="1800" u="sng" dirty="0" smtClean="0"/>
              <a:t>ахождение имущества в течение минимального срока владения и более на основании первичных документов</a:t>
            </a:r>
            <a:r>
              <a:rPr lang="ru-RU" sz="1800" dirty="0" smtClean="0"/>
              <a:t> (например подтверждение полной оплаты по договору долевого строительства, подтверждение факта приобретения имущества ранее в браке на супруга, подтверждение единственного жилья и др.)</a:t>
            </a:r>
            <a:r>
              <a:rPr lang="en-US" sz="1800" dirty="0" smtClean="0"/>
              <a:t>;</a:t>
            </a:r>
          </a:p>
          <a:p>
            <a:pPr marL="649160" indent="-285750" algn="just">
              <a:buFontTx/>
              <a:buChar char="-"/>
            </a:pPr>
            <a:r>
              <a:rPr lang="ru-RU" sz="1800" dirty="0"/>
              <a:t>с</a:t>
            </a:r>
            <a:r>
              <a:rPr lang="ru-RU" sz="1800" dirty="0" smtClean="0"/>
              <a:t>облюдений условий для семей с двумя и более детьми согласно п.2.1 ст. 217.1 НК РФ</a:t>
            </a:r>
            <a:r>
              <a:rPr lang="en-US" sz="1800" dirty="0" smtClean="0"/>
              <a:t>;</a:t>
            </a:r>
            <a:endParaRPr lang="ru-RU" sz="1800" dirty="0" smtClean="0"/>
          </a:p>
          <a:p>
            <a:pPr marL="649160" indent="-285750" algn="just">
              <a:buFontTx/>
              <a:buChar char="-"/>
            </a:pPr>
            <a:r>
              <a:rPr lang="ru-RU" sz="1800" dirty="0"/>
              <a:t>и</a:t>
            </a:r>
            <a:r>
              <a:rPr lang="ru-RU" sz="1800" dirty="0" smtClean="0"/>
              <a:t>ные обстоятельства.</a:t>
            </a:r>
          </a:p>
          <a:p>
            <a:pPr algn="just"/>
            <a:r>
              <a:rPr lang="ru-RU" sz="1800" b="0" dirty="0">
                <a:solidFill>
                  <a:srgbClr val="FF0000"/>
                </a:solidFill>
              </a:rPr>
              <a:t>В целях </a:t>
            </a:r>
            <a:r>
              <a:rPr lang="ru-RU" sz="1800" b="0" dirty="0" err="1">
                <a:solidFill>
                  <a:srgbClr val="FF0000"/>
                </a:solidFill>
              </a:rPr>
              <a:t>непредъявления</a:t>
            </a:r>
            <a:r>
              <a:rPr lang="ru-RU" sz="1800" b="0" dirty="0">
                <a:solidFill>
                  <a:srgbClr val="FF0000"/>
                </a:solidFill>
              </a:rPr>
              <a:t>  налоговым органом сумм налога на доходы физических лиц, в подтверждение доводов об отсутствии обязанности предоставления декларации по форме 3-НДФЛ при совершении вышеуказанных сделок, просим представить  в срок  до 25.04.2024 </a:t>
            </a:r>
            <a:r>
              <a:rPr lang="ru-RU" sz="1800" b="0" dirty="0" smtClean="0">
                <a:solidFill>
                  <a:srgbClr val="FF0000"/>
                </a:solidFill>
              </a:rPr>
              <a:t>в  </a:t>
            </a:r>
            <a:r>
              <a:rPr lang="ru-RU" sz="1800" b="0" dirty="0">
                <a:solidFill>
                  <a:srgbClr val="FF0000"/>
                </a:solidFill>
              </a:rPr>
              <a:t>Управление пояснения с копиями подтверждающих  документов </a:t>
            </a:r>
            <a:r>
              <a:rPr lang="ru-RU" sz="1800" b="0" dirty="0"/>
              <a:t>	</a:t>
            </a:r>
          </a:p>
          <a:p>
            <a:pPr marL="649160" indent="-285750" algn="just">
              <a:buFontTx/>
              <a:buChar char="-"/>
            </a:pPr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</a:rPr>
              <a:t>При каких обстоятельствах достаточно пояснений вместо представления декларации 3-НДФЛ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14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36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4172" y="1771652"/>
            <a:ext cx="9289032" cy="5324475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0" dirty="0" smtClean="0"/>
              <a:t>      </a:t>
            </a:r>
            <a:r>
              <a:rPr lang="ru-RU" dirty="0" smtClean="0"/>
              <a:t>В </a:t>
            </a:r>
            <a:r>
              <a:rPr lang="ru-RU" dirty="0"/>
              <a:t>случае если граждане самостоятельно не отчитались по полученным доходам за 2023 год  до 2 мая, то с 15 июля налоговый орган самостоятельно исчислит сумму НДФЛ на основе имеющихся сведений о налогоплательщике и его доходах. Налог будет предъявлен на основании вынесенного решения с начисленными штрафами.</a:t>
            </a:r>
          </a:p>
          <a:p>
            <a:pPr algn="just"/>
            <a:r>
              <a:rPr lang="ru-RU" dirty="0" smtClean="0"/>
              <a:t>       За </a:t>
            </a:r>
            <a:r>
              <a:rPr lang="ru-RU" dirty="0"/>
              <a:t>несвоевременное представление налоговой декларации по форме 3-НДФЛ от полученного дохода (от продажи движимого/недвижимого имущества, аренды и другое) в налоговый орган по месту учета налагается штраф, размер которого зависит от неуплаченной в установленный срок суммы НДФЛ, но не более </a:t>
            </a:r>
            <a:r>
              <a:rPr lang="ru-RU" u="sng" dirty="0"/>
              <a:t>30 %</a:t>
            </a:r>
            <a:r>
              <a:rPr lang="ru-RU" dirty="0"/>
              <a:t> от этой суммы и не менее 1 000 руб. (</a:t>
            </a:r>
            <a:r>
              <a:rPr lang="ru-RU" dirty="0">
                <a:hlinkClick r:id="rId2"/>
              </a:rPr>
              <a:t>пункт 1 статьи 119</a:t>
            </a:r>
            <a:r>
              <a:rPr lang="ru-RU" dirty="0"/>
              <a:t>, </a:t>
            </a:r>
            <a:r>
              <a:rPr lang="ru-RU" dirty="0">
                <a:hlinkClick r:id="rId3"/>
              </a:rPr>
              <a:t>пункт 1 статья 229</a:t>
            </a:r>
            <a:r>
              <a:rPr lang="ru-RU" dirty="0"/>
              <a:t> НК РФ</a:t>
            </a:r>
            <a:r>
              <a:rPr lang="ru-RU" dirty="0" smtClean="0"/>
              <a:t>). Кроме того, </a:t>
            </a:r>
            <a:r>
              <a:rPr lang="ru-RU" dirty="0"/>
              <a:t>н</a:t>
            </a:r>
            <a:r>
              <a:rPr lang="ru-RU" dirty="0" smtClean="0"/>
              <a:t>еуплата </a:t>
            </a:r>
            <a:r>
              <a:rPr lang="ru-RU" dirty="0"/>
              <a:t>или неполная уплата сумм налога в результате занижения налоговой базы, иного неправильного исчисления налога или других неправомерных действий (бездействия) влечёт взыскание штрафа в размере </a:t>
            </a:r>
            <a:r>
              <a:rPr lang="ru-RU" u="sng" dirty="0"/>
              <a:t>20 % </a:t>
            </a:r>
            <a:r>
              <a:rPr lang="ru-RU" dirty="0"/>
              <a:t>от неуплаченной суммы </a:t>
            </a:r>
            <a:r>
              <a:rPr lang="ru-RU" dirty="0" smtClean="0"/>
              <a:t>налога (ст. 122 НК РФ).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7030A0"/>
                </a:solidFill>
              </a:rPr>
              <a:t>Что ждет налогоплательщиков, которые вовремя не представят декларации по НДФЛ?</a:t>
            </a:r>
            <a:r>
              <a:rPr lang="ru-RU" sz="2800" b="0" dirty="0"/>
              <a:t/>
            </a:r>
            <a:br>
              <a:rPr lang="ru-RU" sz="2800" b="0" dirty="0"/>
            </a:b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15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52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268463"/>
            <a:ext cx="9196705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r>
              <a:rPr lang="ru-RU" sz="34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2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1476376"/>
            <a:ext cx="9217024" cy="561975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/>
              <a:t>     Не </a:t>
            </a:r>
            <a:r>
              <a:rPr lang="ru-RU" sz="7200" dirty="0"/>
              <a:t>позднее </a:t>
            </a:r>
            <a:r>
              <a:rPr lang="ru-RU" sz="7200" dirty="0" smtClean="0"/>
              <a:t>30 апреля 2024 </a:t>
            </a:r>
            <a:r>
              <a:rPr lang="ru-RU" sz="7200" dirty="0"/>
              <a:t>года физическим лицам необходимо отчитаться о полученных доходах в </a:t>
            </a:r>
            <a:r>
              <a:rPr lang="ru-RU" sz="7200" dirty="0" smtClean="0"/>
              <a:t>2023 </a:t>
            </a:r>
            <a:r>
              <a:rPr lang="ru-RU" sz="7200" dirty="0"/>
              <a:t>году, представив налоговую декларацию формы </a:t>
            </a:r>
            <a:r>
              <a:rPr lang="ru-RU" sz="7200" dirty="0" smtClean="0"/>
              <a:t>3-НДФЛ. </a:t>
            </a:r>
            <a:r>
              <a:rPr lang="ru-RU" sz="7200" dirty="0"/>
              <a:t>Представить декларацию 3-НДФЛ следует:</a:t>
            </a:r>
          </a:p>
          <a:p>
            <a:pPr algn="just"/>
            <a:r>
              <a:rPr lang="ru-RU" sz="7200" dirty="0"/>
              <a:t>- </a:t>
            </a:r>
            <a:r>
              <a:rPr lang="ru-RU" sz="7200" u="sng" dirty="0"/>
              <a:t>при получении дохода от продажи имущества</a:t>
            </a:r>
            <a:r>
              <a:rPr lang="ru-RU" sz="7200" dirty="0"/>
              <a:t> (например, квартиры, находившейся в собственности менее минимального срока владения, транспортных средств, находившихся в собственности менее 3 лет), от реализации имущественных прав (переуступка права требования);</a:t>
            </a:r>
          </a:p>
          <a:p>
            <a:pPr algn="just"/>
            <a:r>
              <a:rPr lang="ru-RU" sz="7200" dirty="0"/>
              <a:t>- </a:t>
            </a:r>
            <a:r>
              <a:rPr lang="ru-RU" sz="7200" u="sng" dirty="0"/>
              <a:t>при получении дохода от источников, находящихся за пределами Российской Федерации</a:t>
            </a:r>
            <a:r>
              <a:rPr lang="ru-RU" sz="7200" dirty="0"/>
              <a:t>.</a:t>
            </a:r>
          </a:p>
          <a:p>
            <a:pPr algn="just"/>
            <a:r>
              <a:rPr lang="ru-RU" sz="7200" dirty="0"/>
              <a:t>- </a:t>
            </a:r>
            <a:r>
              <a:rPr lang="ru-RU" sz="7200" u="sng" dirty="0"/>
              <a:t>при получении в дар</a:t>
            </a:r>
            <a:r>
              <a:rPr lang="ru-RU" sz="7200" dirty="0"/>
              <a:t> недвижимого имущества, транспортных средств, акций, долей, паев от физических лиц, не являющихся близкими родственниками;</a:t>
            </a:r>
          </a:p>
          <a:p>
            <a:pPr algn="just"/>
            <a:r>
              <a:rPr lang="ru-RU" sz="7200" dirty="0"/>
              <a:t>- </a:t>
            </a:r>
            <a:r>
              <a:rPr lang="ru-RU" sz="7200" u="sng" dirty="0"/>
              <a:t>при получении вознаграждения</a:t>
            </a:r>
            <a:r>
              <a:rPr lang="ru-RU" sz="7200" dirty="0"/>
              <a:t> от физических лиц и организаций, не являющихся налоговыми агентами, на основе заключенных договоров и договоров гражданско-правового характера, включая доходы по договорам имущественного найма или договорам аренды любого имущества; </a:t>
            </a:r>
          </a:p>
          <a:p>
            <a:pPr algn="just"/>
            <a:r>
              <a:rPr lang="ru-RU" sz="7200" dirty="0"/>
              <a:t>- </a:t>
            </a:r>
            <a:r>
              <a:rPr lang="ru-RU" sz="7200" u="sng" dirty="0"/>
              <a:t>при получении выигрыша</a:t>
            </a:r>
            <a:r>
              <a:rPr lang="ru-RU" sz="7200" dirty="0"/>
              <a:t> от операторов лотерей, распространителей, организаторов азартных игр, проводимых в букмекерской конторе и тотализаторе – в сумме до 15000 руб., а также от организаторов азартных игр, не относящихся к букмекерским конторам и тотализаторам; </a:t>
            </a:r>
          </a:p>
          <a:p>
            <a:pPr algn="just"/>
            <a:r>
              <a:rPr lang="ru-RU" sz="7200" dirty="0"/>
              <a:t>  Задекларировать, полученные в </a:t>
            </a:r>
            <a:r>
              <a:rPr lang="ru-RU" sz="7200" dirty="0" smtClean="0"/>
              <a:t>2023 </a:t>
            </a:r>
            <a:r>
              <a:rPr lang="ru-RU" sz="7200" dirty="0"/>
              <a:t>году доходы должны также индивидуальные предприниматели, применяющие общую систему </a:t>
            </a:r>
            <a:r>
              <a:rPr lang="ru-RU" sz="7200" dirty="0" smtClean="0"/>
              <a:t>налогообложения, нотариусы, адвокаты, учредившие адвокатский кабинет.</a:t>
            </a:r>
            <a:endParaRPr lang="ru-RU" sz="7200" dirty="0"/>
          </a:p>
          <a:p>
            <a:pPr algn="just"/>
            <a:r>
              <a:rPr lang="ru-RU" sz="7200" dirty="0"/>
              <a:t>  </a:t>
            </a:r>
            <a:r>
              <a:rPr lang="ru-RU" sz="7200" dirty="0" smtClean="0"/>
              <a:t>    Уплатить </a:t>
            </a:r>
            <a:r>
              <a:rPr lang="ru-RU" sz="7200" dirty="0"/>
              <a:t>налог в размере 13% необходимо не позднее </a:t>
            </a:r>
            <a:r>
              <a:rPr lang="ru-RU" sz="7200" dirty="0" smtClean="0"/>
              <a:t>15.07.2024 </a:t>
            </a:r>
            <a:r>
              <a:rPr lang="ru-RU" sz="7200" dirty="0"/>
              <a:t>года.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7030A0"/>
                </a:solidFill>
              </a:rPr>
              <a:t>Кто </a:t>
            </a:r>
            <a:r>
              <a:rPr lang="ru-RU" sz="2400" dirty="0">
                <a:solidFill>
                  <a:srgbClr val="7030A0"/>
                </a:solidFill>
              </a:rPr>
              <a:t>должен продекларировать доходы за </a:t>
            </a:r>
            <a:r>
              <a:rPr lang="ru-RU" sz="2400" dirty="0" smtClean="0">
                <a:solidFill>
                  <a:srgbClr val="7030A0"/>
                </a:solidFill>
              </a:rPr>
              <a:t>202</a:t>
            </a:r>
            <a:r>
              <a:rPr lang="en-US" sz="2400" dirty="0" smtClean="0">
                <a:solidFill>
                  <a:srgbClr val="7030A0"/>
                </a:solidFill>
              </a:rPr>
              <a:t>3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>
                <a:solidFill>
                  <a:srgbClr val="7030A0"/>
                </a:solidFill>
              </a:rPr>
              <a:t>год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479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2164" y="252239"/>
            <a:ext cx="9289032" cy="741682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900" dirty="0" smtClean="0"/>
              <a:t>Не  </a:t>
            </a:r>
            <a:r>
              <a:rPr lang="ru-RU" sz="2900" dirty="0"/>
              <a:t>нужно уплачивать НДФЛ  и подавать декларацию </a:t>
            </a:r>
            <a:r>
              <a:rPr lang="ru-RU" sz="2900" dirty="0">
                <a:hlinkClick r:id="rId3"/>
              </a:rPr>
              <a:t>3-НДФЛ</a:t>
            </a:r>
            <a:r>
              <a:rPr lang="ru-RU" sz="2900" dirty="0"/>
              <a:t> при продаже квартиры, находившейся в собственности более пяти лет (</a:t>
            </a:r>
            <a:r>
              <a:rPr lang="ru-RU" sz="2900" dirty="0">
                <a:hlinkClick r:id="rId4"/>
              </a:rPr>
              <a:t>п. 17.1 ст. 217</a:t>
            </a:r>
            <a:r>
              <a:rPr lang="ru-RU" sz="2900" dirty="0"/>
              <a:t>, </a:t>
            </a:r>
            <a:r>
              <a:rPr lang="ru-RU" sz="2900" dirty="0">
                <a:hlinkClick r:id="rId5"/>
              </a:rPr>
              <a:t>п. п. 2</a:t>
            </a:r>
            <a:r>
              <a:rPr lang="ru-RU" sz="2900" dirty="0"/>
              <a:t> - </a:t>
            </a:r>
            <a:r>
              <a:rPr lang="ru-RU" sz="2900" dirty="0">
                <a:hlinkClick r:id="rId6"/>
              </a:rPr>
              <a:t>4 ст. 217.1</a:t>
            </a:r>
            <a:r>
              <a:rPr lang="ru-RU" sz="2900" dirty="0"/>
              <a:t>, </a:t>
            </a:r>
            <a:r>
              <a:rPr lang="ru-RU" sz="2900" dirty="0" err="1">
                <a:hlinkClick r:id="rId7"/>
              </a:rPr>
              <a:t>пп</a:t>
            </a:r>
            <a:r>
              <a:rPr lang="ru-RU" sz="2900" dirty="0">
                <a:hlinkClick r:id="rId7"/>
              </a:rPr>
              <a:t>. 2 п. 1</a:t>
            </a:r>
            <a:r>
              <a:rPr lang="ru-RU" sz="2900" dirty="0"/>
              <a:t>, </a:t>
            </a:r>
            <a:r>
              <a:rPr lang="ru-RU" sz="2900" dirty="0">
                <a:hlinkClick r:id="rId8"/>
              </a:rPr>
              <a:t>п. 3 ст. 228</a:t>
            </a:r>
            <a:r>
              <a:rPr lang="ru-RU" sz="2900" dirty="0"/>
              <a:t>, </a:t>
            </a:r>
            <a:r>
              <a:rPr lang="ru-RU" sz="2900" dirty="0">
                <a:hlinkClick r:id="rId9"/>
              </a:rPr>
              <a:t>п. п. 1</a:t>
            </a:r>
            <a:r>
              <a:rPr lang="ru-RU" sz="2900" dirty="0"/>
              <a:t>, </a:t>
            </a:r>
            <a:r>
              <a:rPr lang="ru-RU" sz="2900" dirty="0">
                <a:hlinkClick r:id="rId10"/>
              </a:rPr>
              <a:t>4 ст. 229</a:t>
            </a:r>
            <a:r>
              <a:rPr lang="ru-RU" sz="2900" dirty="0"/>
              <a:t> НК РФ.</a:t>
            </a:r>
          </a:p>
          <a:p>
            <a:pPr algn="just"/>
            <a:r>
              <a:rPr lang="ru-RU" sz="2900" dirty="0"/>
              <a:t>Исключение: Минимальный срок владения объектом недвижимости составляет три года, если право собственности на этот объект получено в </a:t>
            </a:r>
            <a:r>
              <a:rPr lang="ru-RU" sz="2900" u="sng" dirty="0"/>
              <a:t>порядке наследования</a:t>
            </a:r>
            <a:r>
              <a:rPr lang="ru-RU" sz="2900" dirty="0"/>
              <a:t> или по </a:t>
            </a:r>
            <a:r>
              <a:rPr lang="ru-RU" sz="2900" u="sng" dirty="0"/>
              <a:t>договору дарения от члена семьи или близкого родственника</a:t>
            </a:r>
            <a:r>
              <a:rPr lang="ru-RU" sz="2900" dirty="0"/>
              <a:t>; в результате </a:t>
            </a:r>
            <a:r>
              <a:rPr lang="ru-RU" sz="2900" u="sng" dirty="0"/>
              <a:t>приватизации</a:t>
            </a:r>
            <a:r>
              <a:rPr lang="ru-RU" sz="2900" dirty="0"/>
              <a:t>; в результате передачи по договору </a:t>
            </a:r>
            <a:r>
              <a:rPr lang="ru-RU" sz="2900" u="sng" dirty="0"/>
              <a:t>пожизненного содержания с иждивением</a:t>
            </a:r>
            <a:r>
              <a:rPr lang="ru-RU" sz="2900" dirty="0" smtClean="0"/>
              <a:t>.</a:t>
            </a:r>
          </a:p>
          <a:p>
            <a:pPr algn="just"/>
            <a:r>
              <a:rPr lang="ru-RU" sz="2900" dirty="0" smtClean="0"/>
              <a:t>	Минимальный </a:t>
            </a:r>
            <a:r>
              <a:rPr lang="ru-RU" sz="2900" dirty="0"/>
              <a:t>срок владения три года также установлен для </a:t>
            </a:r>
            <a:r>
              <a:rPr lang="ru-RU" sz="2900" u="sng" dirty="0"/>
              <a:t>единственного жилья</a:t>
            </a:r>
            <a:r>
              <a:rPr lang="ru-RU" sz="2900" dirty="0"/>
              <a:t>. Единственное жилье считается таковым, если на дату государственной регистрации перехода к покупателю права собственности на жилое помещение у налогоплательщика нет в собственности (включая совместную собственность супругов) иного жилого помещения (доли в праве собственности на жилое помещение). При этом не учитывается жилье, которое налогоплательщик и (или) его супруг приобрели в течение 90 календарных дней до даты государственной регистрации перехода к покупателю права собственности на проданное жилое помещение от налогоплательщика, а также жилье, не являющееся совместно нажитым супругами</a:t>
            </a:r>
            <a:r>
              <a:rPr lang="ru-RU" sz="2900" dirty="0" smtClean="0"/>
              <a:t>.</a:t>
            </a:r>
          </a:p>
          <a:p>
            <a:pPr algn="just"/>
            <a:r>
              <a:rPr lang="ru-RU" sz="2900" dirty="0" smtClean="0"/>
              <a:t>	При </a:t>
            </a:r>
            <a:r>
              <a:rPr lang="ru-RU" sz="2900" dirty="0"/>
              <a:t>определении единственного жилья у супругов следует учитывать следующее. Совместной собственностью супругов является имущество, нажитое во время брака. Имущество, принадлежавшее каждому из супругов до вступления в брак, а также имущество, полученное одним из супругов во время брака в дар, в порядке наследования или по иным безвозмездным сделкам, в том числе в порядке приватизации  не является совместно нажитым имуществом (</a:t>
            </a:r>
            <a:r>
              <a:rPr lang="ru-RU" sz="2900" dirty="0">
                <a:hlinkClick r:id="rId11"/>
              </a:rPr>
              <a:t>п. 1 ст. 34</a:t>
            </a:r>
            <a:r>
              <a:rPr lang="ru-RU" sz="2900" dirty="0"/>
              <a:t>, </a:t>
            </a:r>
            <a:r>
              <a:rPr lang="ru-RU" sz="2900" dirty="0">
                <a:hlinkClick r:id="rId12"/>
              </a:rPr>
              <a:t>п. 1 ст. 36</a:t>
            </a:r>
            <a:r>
              <a:rPr lang="ru-RU" sz="2900" dirty="0"/>
              <a:t> Семейного кодекса РФ</a:t>
            </a:r>
            <a:r>
              <a:rPr lang="ru-RU" sz="2900" dirty="0" smtClean="0"/>
              <a:t>).</a:t>
            </a:r>
          </a:p>
          <a:p>
            <a:pPr algn="just"/>
            <a:r>
              <a:rPr lang="ru-RU" sz="2900" dirty="0" smtClean="0"/>
              <a:t>	</a:t>
            </a:r>
            <a:endParaRPr lang="ru-RU" sz="2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2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962028" y="468263"/>
            <a:ext cx="8849168" cy="669674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/>
              <a:t>В случае продажи жилого помещения или доли (долей) в нем, приобретенных по договору участия в долевом строительстве (договору инвестирования долевого строительства или по другому договору, связанному с долевым строительством), по договору об участии в жилищно-строительном кооперативе, в том числе в случае, если право собственности на квартиру признано решением суда, минимальный срок владения исчисляется с даты полной оплаты стоимости жилого помещения или доли (долей) в нем, в которой не учитывается дополнительная оплата в связи с увеличением площади жилого помещения после ввода в эксплуатацию объекта строительства. В случае продажи жилого помещения или доли (долей) в нем, приобретенных по договору уступки прав требования по договору участия в долевом строительстве (по договору инвестирования долевого строительства или по другому договору, связанному с долевым строительством), минимальный срок владения исчисляется с даты полной оплаты прав требования (</a:t>
            </a:r>
            <a:r>
              <a:rPr lang="ru-RU" sz="2400" dirty="0" err="1">
                <a:hlinkClick r:id="rId2"/>
              </a:rPr>
              <a:t>абз</a:t>
            </a:r>
            <a:r>
              <a:rPr lang="ru-RU" sz="2400" dirty="0">
                <a:hlinkClick r:id="rId2"/>
              </a:rPr>
              <a:t>. 4 п. 2 ст. 217.1</a:t>
            </a:r>
            <a:r>
              <a:rPr lang="ru-RU" sz="2400" dirty="0"/>
              <a:t> НК РФ; </a:t>
            </a:r>
            <a:r>
              <a:rPr lang="ru-RU" sz="2400" dirty="0">
                <a:hlinkClick r:id="rId3"/>
              </a:rPr>
              <a:t>Письмо</a:t>
            </a:r>
            <a:r>
              <a:rPr lang="ru-RU" sz="2400" dirty="0"/>
              <a:t> Минфина России от 06.12.2021 N 03-04-07/98708).</a:t>
            </a:r>
          </a:p>
          <a:p>
            <a:pPr lvl="0" algn="just"/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157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468263"/>
            <a:ext cx="8561139" cy="691276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b="0" dirty="0" smtClean="0">
                <a:solidFill>
                  <a:schemeClr val="tx1"/>
                </a:solidFill>
              </a:rPr>
              <a:t>	</a:t>
            </a:r>
            <a:r>
              <a:rPr lang="ru-RU" sz="4200" dirty="0">
                <a:solidFill>
                  <a:srgbClr val="7030A0"/>
                </a:solidFill>
              </a:rPr>
              <a:t>Доход от продажи квартиры освобождается от налогообложения при одновременном соблюдении следующих условий (</a:t>
            </a:r>
            <a:r>
              <a:rPr lang="ru-RU" sz="4200" dirty="0">
                <a:solidFill>
                  <a:srgbClr val="7030A0"/>
                </a:solidFill>
                <a:hlinkClick r:id="rId3"/>
              </a:rPr>
              <a:t>п. 2.1 ст. 217.1</a:t>
            </a:r>
            <a:r>
              <a:rPr lang="ru-RU" sz="4200" dirty="0">
                <a:solidFill>
                  <a:srgbClr val="7030A0"/>
                </a:solidFill>
              </a:rPr>
              <a:t> НК РФ):</a:t>
            </a:r>
          </a:p>
          <a:p>
            <a:pPr lvl="0" algn="just"/>
            <a:r>
              <a:rPr lang="ru-RU" sz="4200" dirty="0" smtClean="0"/>
              <a:t>	- в </a:t>
            </a:r>
            <a:r>
              <a:rPr lang="ru-RU" sz="4200" dirty="0"/>
              <a:t>семье не менее двух детей, не достигших на дату регистрации перехода права собственности на проданную квартиру возраста 18 лет (24 лет - если дети обучаются в образовательной организации по очной форме обучения);</a:t>
            </a:r>
          </a:p>
          <a:p>
            <a:pPr lvl="0" algn="just"/>
            <a:r>
              <a:rPr lang="ru-RU" sz="4200" dirty="0" smtClean="0"/>
              <a:t>	- в </a:t>
            </a:r>
            <a:r>
              <a:rPr lang="ru-RU" sz="4200" dirty="0"/>
              <a:t>календарном году, в котором осуществлена регистрация перехода права собственности на квартиру, или не позднее 30 апреля следующего года родителями и (или) детьми приобретено иное жилое помещение (доля в жилом помещении) по договору купли-продажи или мены и зарегистрирован соответствующий переход права собственности либо произведена полная оплата стоимости жилого помещения (доли в жилом помещении) по ДДУ, иному договору, связанному с долевым строительством, или по договору об участии в жилищно-строительном кооперативе;</a:t>
            </a:r>
          </a:p>
          <a:p>
            <a:pPr lvl="0" algn="just"/>
            <a:r>
              <a:rPr lang="ru-RU" sz="4200" dirty="0" smtClean="0"/>
              <a:t>	- общая </a:t>
            </a:r>
            <a:r>
              <a:rPr lang="ru-RU" sz="4200" dirty="0"/>
              <a:t>площадь приобретенного жилого помещения или его </a:t>
            </a:r>
            <a:r>
              <a:rPr lang="ru-RU" sz="4200" dirty="0" smtClean="0"/>
              <a:t>	- кадастровая </a:t>
            </a:r>
            <a:r>
              <a:rPr lang="ru-RU" sz="4200" dirty="0"/>
              <a:t>стоимость превышает соответственно общую площадь </a:t>
            </a:r>
            <a:r>
              <a:rPr lang="ru-RU" sz="4200" dirty="0" smtClean="0"/>
              <a:t>или </a:t>
            </a:r>
            <a:r>
              <a:rPr lang="ru-RU" sz="4200" dirty="0"/>
              <a:t>кадастровую стоимость проданной квартиры;</a:t>
            </a:r>
          </a:p>
          <a:p>
            <a:pPr lvl="0" algn="just"/>
            <a:r>
              <a:rPr lang="ru-RU" sz="4200" dirty="0" smtClean="0"/>
              <a:t>	- кадастровая </a:t>
            </a:r>
            <a:r>
              <a:rPr lang="ru-RU" sz="4200" dirty="0"/>
              <a:t>стоимость проданной квартиры не превышает 50 млн руб.;</a:t>
            </a:r>
          </a:p>
          <a:p>
            <a:pPr lvl="0" algn="just"/>
            <a:r>
              <a:rPr lang="ru-RU" sz="4200" dirty="0" smtClean="0"/>
              <a:t>	- на </a:t>
            </a:r>
            <a:r>
              <a:rPr lang="ru-RU" sz="4200" dirty="0"/>
              <a:t>дату регистрации перехода права собственности на проданную квартиру родителям и детям не принадлежит в совокупности более 50% в праве собственности на иное жилое помещение с общей площадью, превышающей общую площадь в приобретенном жилом помещении.</a:t>
            </a:r>
          </a:p>
        </p:txBody>
      </p:sp>
    </p:spTree>
    <p:extLst>
      <p:ext uri="{BB962C8B-B14F-4D97-AF65-F5344CB8AC3E}">
        <p14:creationId xmlns:p14="http://schemas.microsoft.com/office/powerpoint/2010/main" val="189690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2028" y="468263"/>
            <a:ext cx="8561139" cy="691276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dirty="0" smtClean="0">
                <a:solidFill>
                  <a:schemeClr val="tx1"/>
                </a:solidFill>
              </a:rPr>
              <a:t>	</a:t>
            </a:r>
            <a:r>
              <a:rPr lang="ru-RU" sz="2000" dirty="0">
                <a:solidFill>
                  <a:srgbClr val="7030A0"/>
                </a:solidFill>
              </a:rPr>
              <a:t>Право на имущественный вычет при продаже недвижимого имущества</a:t>
            </a:r>
          </a:p>
          <a:p>
            <a:pPr algn="just"/>
            <a:r>
              <a:rPr lang="ru-RU" sz="2000" dirty="0" smtClean="0"/>
              <a:t>	Налогоплательщик  </a:t>
            </a:r>
            <a:r>
              <a:rPr lang="ru-RU" sz="2000" dirty="0"/>
              <a:t>по своему выбору может  уменьшить свои доходы от продажи недвижимого имущества (при условии, что оно не использовалось в предпринимательской деятельности) на сумму имущественного налогового вычета или на сумму расходов, связанных с приобретением данного имущества  (</a:t>
            </a:r>
            <a:r>
              <a:rPr lang="ru-RU" sz="2000" dirty="0">
                <a:hlinkClick r:id="rId3"/>
              </a:rPr>
              <a:t>п. 6 ст. 210</a:t>
            </a:r>
            <a:r>
              <a:rPr lang="ru-RU" sz="2000" dirty="0"/>
              <a:t>, </a:t>
            </a:r>
            <a:r>
              <a:rPr lang="ru-RU" sz="2000" dirty="0" err="1">
                <a:hlinkClick r:id="rId4"/>
              </a:rPr>
              <a:t>пп</a:t>
            </a:r>
            <a:r>
              <a:rPr lang="ru-RU" sz="2000" dirty="0">
                <a:hlinkClick r:id="rId4"/>
              </a:rPr>
              <a:t>. 1 п. 1</a:t>
            </a:r>
            <a:r>
              <a:rPr lang="ru-RU" sz="2000" dirty="0"/>
              <a:t>, </a:t>
            </a:r>
            <a:r>
              <a:rPr lang="ru-RU" sz="2000" dirty="0" err="1">
                <a:hlinkClick r:id="rId5"/>
              </a:rPr>
              <a:t>пп</a:t>
            </a:r>
            <a:r>
              <a:rPr lang="ru-RU" sz="2000" dirty="0">
                <a:hlinkClick r:id="rId5"/>
              </a:rPr>
              <a:t>. 2</a:t>
            </a:r>
            <a:r>
              <a:rPr lang="ru-RU" sz="2000" dirty="0"/>
              <a:t>, </a:t>
            </a:r>
            <a:r>
              <a:rPr lang="ru-RU" sz="2000" dirty="0">
                <a:hlinkClick r:id="rId6"/>
              </a:rPr>
              <a:t>4 п. 2 ст. 220</a:t>
            </a:r>
            <a:r>
              <a:rPr lang="ru-RU" sz="2000" dirty="0"/>
              <a:t>, </a:t>
            </a:r>
            <a:r>
              <a:rPr lang="ru-RU" sz="2000" dirty="0">
                <a:hlinkClick r:id="rId7"/>
              </a:rPr>
              <a:t>п. 1.1 ст. 224</a:t>
            </a:r>
            <a:r>
              <a:rPr lang="ru-RU" sz="2000" dirty="0"/>
              <a:t> НК РФ).</a:t>
            </a:r>
          </a:p>
          <a:p>
            <a:pPr algn="just"/>
            <a:r>
              <a:rPr lang="ru-RU" sz="2000" dirty="0" smtClean="0"/>
              <a:t>	Указанный </a:t>
            </a:r>
            <a:r>
              <a:rPr lang="ru-RU" sz="2000" dirty="0"/>
              <a:t>имущественный вычет предоставляется в размере 1 000 000 руб., при продаже жилых домов, квартир, комнат, садовых домов (дач), земельных участков (долей в перечисленной недвижимости) или в размере 250 000 руб., - при продаже иных объектов недвижимости (например, гаража) (</a:t>
            </a:r>
            <a:r>
              <a:rPr lang="ru-RU" sz="2000" dirty="0" err="1">
                <a:hlinkClick r:id="rId8"/>
              </a:rPr>
              <a:t>пп</a:t>
            </a:r>
            <a:r>
              <a:rPr lang="ru-RU" sz="2000" dirty="0">
                <a:hlinkClick r:id="rId8"/>
              </a:rPr>
              <a:t>. 1 п. 2 ст. 220</a:t>
            </a:r>
            <a:r>
              <a:rPr lang="ru-RU" sz="2000" dirty="0"/>
              <a:t> НК РФ).</a:t>
            </a:r>
          </a:p>
          <a:p>
            <a:pPr algn="just"/>
            <a:r>
              <a:rPr lang="ru-RU" sz="2000" dirty="0" smtClean="0"/>
              <a:t>	Вместо </a:t>
            </a:r>
            <a:r>
              <a:rPr lang="ru-RU" sz="2000" dirty="0"/>
              <a:t>имущественного вычета можно уменьшить доход от продажи недвижимости на фактически произведенные и документально подтвержденные расходы по приобретению объекта недвижимости (в том числе проценты по кредиту) (</a:t>
            </a:r>
            <a:r>
              <a:rPr lang="ru-RU" sz="2000" dirty="0" err="1">
                <a:hlinkClick r:id="rId5"/>
              </a:rPr>
              <a:t>пп</a:t>
            </a:r>
            <a:r>
              <a:rPr lang="ru-RU" sz="2000" dirty="0">
                <a:hlinkClick r:id="rId5"/>
              </a:rPr>
              <a:t>. 2 п. 2 ст. 220</a:t>
            </a:r>
            <a:r>
              <a:rPr lang="ru-RU" sz="2000" dirty="0"/>
              <a:t> НК РФ).</a:t>
            </a:r>
          </a:p>
          <a:p>
            <a:pPr algn="just"/>
            <a:r>
              <a:rPr lang="ru-RU" sz="2000" dirty="0" smtClean="0"/>
              <a:t>	</a:t>
            </a:r>
            <a:r>
              <a:rPr lang="ru-RU" sz="2000" dirty="0" smtClean="0">
                <a:solidFill>
                  <a:srgbClr val="FF0000"/>
                </a:solidFill>
              </a:rPr>
              <a:t>Важно! Налогоплательщики по доходам начиная с 2022 года вправе </a:t>
            </a:r>
            <a:r>
              <a:rPr lang="ru-RU" sz="2000" dirty="0">
                <a:solidFill>
                  <a:srgbClr val="FF0000"/>
                </a:solidFill>
              </a:rPr>
              <a:t>не указывать в налоговой декларации сумму </a:t>
            </a:r>
            <a:r>
              <a:rPr lang="ru-RU" sz="2000" dirty="0" smtClean="0">
                <a:solidFill>
                  <a:srgbClr val="FF0000"/>
                </a:solidFill>
              </a:rPr>
              <a:t>полученного </a:t>
            </a:r>
            <a:r>
              <a:rPr lang="ru-RU" sz="2000" dirty="0">
                <a:solidFill>
                  <a:srgbClr val="FF0000"/>
                </a:solidFill>
              </a:rPr>
              <a:t>в налоговом периоде </a:t>
            </a:r>
            <a:r>
              <a:rPr lang="ru-RU" sz="2000" dirty="0" smtClean="0">
                <a:solidFill>
                  <a:srgbClr val="FF0000"/>
                </a:solidFill>
              </a:rPr>
              <a:t>дохода </a:t>
            </a:r>
            <a:r>
              <a:rPr lang="ru-RU" sz="2000" dirty="0">
                <a:solidFill>
                  <a:srgbClr val="FF0000"/>
                </a:solidFill>
              </a:rPr>
              <a:t>от продажи </a:t>
            </a:r>
            <a:r>
              <a:rPr lang="ru-RU" sz="2000" dirty="0" smtClean="0">
                <a:solidFill>
                  <a:srgbClr val="FF0000"/>
                </a:solidFill>
              </a:rPr>
              <a:t>имущества, если совокупный доход от его продажи не превышает размер вычетов – 1 000 000 руб. или 250 000 руб.  (</a:t>
            </a:r>
            <a:r>
              <a:rPr lang="ru-RU" sz="2000" dirty="0">
                <a:solidFill>
                  <a:srgbClr val="FF0000"/>
                </a:solidFill>
              </a:rPr>
              <a:t>п.4 </a:t>
            </a:r>
            <a:r>
              <a:rPr lang="ru-RU" sz="2000" dirty="0" smtClean="0">
                <a:solidFill>
                  <a:srgbClr val="FF0000"/>
                </a:solidFill>
              </a:rPr>
              <a:t>ст. 229 НК РФ).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02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1476375"/>
            <a:ext cx="8561139" cy="5616624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rgbClr val="7030A0"/>
                </a:solidFill>
              </a:rPr>
              <a:t>1</a:t>
            </a:r>
            <a:r>
              <a:rPr lang="ru-RU" sz="2000" dirty="0">
                <a:solidFill>
                  <a:srgbClr val="7030A0"/>
                </a:solidFill>
              </a:rPr>
              <a:t>. Продажа недвижимости ниже кадастровой стоимости</a:t>
            </a:r>
            <a:r>
              <a:rPr lang="ru-RU" sz="2000" dirty="0" smtClean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dirty="0" smtClean="0"/>
              <a:t>	В </a:t>
            </a:r>
            <a:r>
              <a:rPr lang="ru-RU" sz="2000" dirty="0"/>
              <a:t>общем случае если продается объект недвижимости и сумма дохода от продажи такого объекта меньше, чем его кадастровая стоимость, умноженная на понижающий коэффициент 0,7, то доход от продажи принимается равным умноженной на коэффициент 0,7 кадастровой стоимости недвижимости. (</a:t>
            </a:r>
            <a:r>
              <a:rPr lang="ru-RU" sz="2000" dirty="0" err="1">
                <a:hlinkClick r:id="rId2"/>
              </a:rPr>
              <a:t>абз</a:t>
            </a:r>
            <a:r>
              <a:rPr lang="ru-RU" sz="2000" dirty="0">
                <a:hlinkClick r:id="rId2"/>
              </a:rPr>
              <a:t>. 1 п. 2 ст. 214.10</a:t>
            </a:r>
            <a:r>
              <a:rPr lang="ru-RU" sz="2000" dirty="0"/>
              <a:t>, </a:t>
            </a:r>
            <a:r>
              <a:rPr lang="ru-RU" sz="2000" dirty="0" err="1">
                <a:hlinkClick r:id="rId3"/>
              </a:rPr>
              <a:t>пп</a:t>
            </a:r>
            <a:r>
              <a:rPr lang="ru-RU" sz="2000" dirty="0">
                <a:hlinkClick r:id="rId3"/>
              </a:rPr>
              <a:t>. 2 п. 6 ст. 217.1</a:t>
            </a:r>
            <a:r>
              <a:rPr lang="ru-RU" sz="2000" dirty="0"/>
              <a:t> НК РФ).</a:t>
            </a:r>
          </a:p>
          <a:p>
            <a:pPr algn="just"/>
            <a:r>
              <a:rPr lang="ru-RU" sz="2000" dirty="0" smtClean="0"/>
              <a:t>	При </a:t>
            </a:r>
            <a:r>
              <a:rPr lang="ru-RU" sz="2000" dirty="0"/>
              <a:t>определении налогооблагаемого дохода учитывается кадастровая стоимость недвижимости, внесенная в ЕГРН и подлежащая применению с 1 января года, в котором произведена государственная регистрация перехода права собственности на проданный объект. А если объект недвижимости образован (например, закончен строительством) в течение года, учитывается его кадастровая стоимость на дату его постановки на государственный кадастровый учет (</a:t>
            </a:r>
            <a:r>
              <a:rPr lang="ru-RU" sz="2000" dirty="0" err="1">
                <a:hlinkClick r:id="rId2"/>
              </a:rPr>
              <a:t>абз</a:t>
            </a:r>
            <a:r>
              <a:rPr lang="ru-RU" sz="2000" dirty="0">
                <a:hlinkClick r:id="rId2"/>
              </a:rPr>
              <a:t>. 1 п. 2 ст. 214.10</a:t>
            </a:r>
            <a:r>
              <a:rPr lang="ru-RU" sz="2000" dirty="0"/>
              <a:t> НК РФ).</a:t>
            </a: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1116335"/>
            <a:ext cx="8561139" cy="6264696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rgbClr val="7030A0"/>
                </a:solidFill>
              </a:rPr>
              <a:t>2</a:t>
            </a:r>
            <a:r>
              <a:rPr lang="ru-RU" sz="2000" dirty="0">
                <a:solidFill>
                  <a:srgbClr val="7030A0"/>
                </a:solidFill>
              </a:rPr>
              <a:t>. Продажа имущества, которое принято по наследству. </a:t>
            </a:r>
          </a:p>
          <a:p>
            <a:pPr algn="just"/>
            <a:r>
              <a:rPr lang="ru-RU" sz="2000" dirty="0" smtClean="0"/>
              <a:t>	По </a:t>
            </a:r>
            <a:r>
              <a:rPr lang="ru-RU" sz="2000" dirty="0"/>
              <a:t>общему правилу принятое наследство принадлежит наследнику со дня открытия наследства (то есть момента смерти наследодателя) независимо от времени его фактического принятия и государственной регистрации права собственности наследника на полученное имущество (</a:t>
            </a:r>
            <a:r>
              <a:rPr lang="ru-RU" sz="2000" dirty="0">
                <a:hlinkClick r:id="rId2"/>
              </a:rPr>
              <a:t>п. 2 ст. 218</a:t>
            </a:r>
            <a:r>
              <a:rPr lang="ru-RU" sz="2000" dirty="0"/>
              <a:t>, </a:t>
            </a:r>
            <a:r>
              <a:rPr lang="ru-RU" sz="2000" dirty="0">
                <a:hlinkClick r:id="rId3"/>
              </a:rPr>
              <a:t>ст. 1113</a:t>
            </a:r>
            <a:r>
              <a:rPr lang="ru-RU" sz="2000" dirty="0"/>
              <a:t>, </a:t>
            </a:r>
            <a:r>
              <a:rPr lang="ru-RU" sz="2000" dirty="0">
                <a:hlinkClick r:id="rId4"/>
              </a:rPr>
              <a:t>п. 1 ст. 1114</a:t>
            </a:r>
            <a:r>
              <a:rPr lang="ru-RU" sz="2000" dirty="0"/>
              <a:t>, </a:t>
            </a:r>
            <a:r>
              <a:rPr lang="ru-RU" sz="2000" dirty="0">
                <a:hlinkClick r:id="rId5"/>
              </a:rPr>
              <a:t>п. 4 ст. 1152</a:t>
            </a:r>
            <a:r>
              <a:rPr lang="ru-RU" sz="2000" dirty="0"/>
              <a:t> ГК РФ).</a:t>
            </a:r>
          </a:p>
          <a:p>
            <a:pPr algn="just"/>
            <a:r>
              <a:rPr lang="ru-RU" sz="2000" dirty="0" smtClean="0"/>
              <a:t>	Таким </a:t>
            </a:r>
            <a:r>
              <a:rPr lang="ru-RU" sz="2000" dirty="0"/>
              <a:t>образом, по общему правилу срок нахождения унаследованного имущества в собственности для целей НДФЛ следует исчислять со дня открытия наследства.</a:t>
            </a:r>
          </a:p>
          <a:p>
            <a:pPr algn="just"/>
            <a:r>
              <a:rPr lang="ru-RU" sz="2000" dirty="0" smtClean="0"/>
              <a:t>	Доходы </a:t>
            </a:r>
            <a:r>
              <a:rPr lang="ru-RU" sz="2000" dirty="0"/>
              <a:t>от продажи имущества, полученного по наследству, могут быть уменьшены на суммы, с которых был уплачен НДФЛ при получении данного имущества, или на расходы наследодателя на его приобретение, которые ранее не были учтены им в целях налогообложения (</a:t>
            </a:r>
            <a:r>
              <a:rPr lang="ru-RU" sz="2000" dirty="0">
                <a:hlinkClick r:id="rId6"/>
              </a:rPr>
              <a:t>ст. 216</a:t>
            </a:r>
            <a:r>
              <a:rPr lang="ru-RU" sz="2000" dirty="0"/>
              <a:t>, </a:t>
            </a:r>
            <a:r>
              <a:rPr lang="ru-RU" sz="2000" dirty="0" err="1">
                <a:hlinkClick r:id="rId7"/>
              </a:rPr>
              <a:t>пп</a:t>
            </a:r>
            <a:r>
              <a:rPr lang="ru-RU" sz="2000" dirty="0">
                <a:hlinkClick r:id="rId7"/>
              </a:rPr>
              <a:t>. 2 п. 2 ст. 220</a:t>
            </a:r>
            <a:r>
              <a:rPr lang="ru-RU" sz="2000" dirty="0"/>
              <a:t> НК РФ).</a:t>
            </a:r>
          </a:p>
          <a:p>
            <a:pPr algn="just"/>
            <a:r>
              <a:rPr lang="ru-RU" sz="2000" dirty="0" smtClean="0"/>
              <a:t>	</a:t>
            </a:r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5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954212" y="1404367"/>
            <a:ext cx="8561139" cy="5976664"/>
          </a:xfrm>
        </p:spPr>
        <p:txBody>
          <a:bodyPr>
            <a:norm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/>
              <a:t> </a:t>
            </a:r>
            <a:r>
              <a:rPr lang="ru-RU" sz="2000" dirty="0">
                <a:solidFill>
                  <a:srgbClr val="7030A0"/>
                </a:solidFill>
              </a:rPr>
              <a:t>3. Продажа доли одним договором.</a:t>
            </a:r>
          </a:p>
          <a:p>
            <a:pPr algn="just"/>
            <a:r>
              <a:rPr lang="ru-RU" sz="2000" dirty="0" smtClean="0"/>
              <a:t>	Если </a:t>
            </a:r>
            <a:r>
              <a:rPr lang="ru-RU" sz="2000" dirty="0"/>
              <a:t>по отдельному договору продается доля (доли) в праве собственности на объект недвижимости, предельная сумма имущественного вычета, которой может воспользоваться сособственник-продавец, пропорционально его доле (долям) не уменьшается и составляет 1 млн руб. или 250 тыс. руб. в зависимости от вида недвижимости (</a:t>
            </a:r>
            <a:r>
              <a:rPr lang="ru-RU" sz="2000" dirty="0">
                <a:hlinkClick r:id="rId2"/>
              </a:rPr>
              <a:t>Письмо</a:t>
            </a:r>
            <a:r>
              <a:rPr lang="ru-RU" sz="2000" dirty="0"/>
              <a:t> ФНС России от 22.04.2015 N БС-4-11/6911@).</a:t>
            </a:r>
          </a:p>
          <a:p>
            <a:pPr algn="just"/>
            <a:r>
              <a:rPr lang="ru-RU" sz="2000" dirty="0" smtClean="0"/>
              <a:t>	В </a:t>
            </a:r>
            <a:r>
              <a:rPr lang="ru-RU" sz="2000" dirty="0"/>
              <a:t>случае если предметом договора является продажа доли в праве собственности на квартиру как самостоятельного объекта купли-продажи, имущественный налоговый вычет предоставляется владельцу или владельцам доли в сумме, не превышающей в целом 1 000 000 рублей (Письмо Минфина России от 06.12.2021 N 03-04-05/98997).</a:t>
            </a: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2000" indent="457200" algn="just"/>
            <a:endParaRPr lang="ru-RU" sz="2400" b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4212" y="108223"/>
            <a:ext cx="8581268" cy="121919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Особенности исчисления НДФЛ при продаже недвижимости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30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24074</TotalTime>
  <Words>488</Words>
  <Application>Microsoft Office PowerPoint</Application>
  <PresentationFormat>Произвольный</PresentationFormat>
  <Paragraphs>91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1_Present_FNS2012_A4</vt:lpstr>
      <vt:lpstr>Особенности декларационной кампании 2024 года</vt:lpstr>
      <vt:lpstr> Кто должен продекларировать доходы за 2023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исчисления НДФЛ при продаже недвижимости</vt:lpstr>
      <vt:lpstr>Особенности исчисления НДФЛ при продаже недвижимости</vt:lpstr>
      <vt:lpstr>Особенности исчисления НДФЛ при продаже недвижимости</vt:lpstr>
      <vt:lpstr>Особенности исчисления НДФЛ при продаже недвижимости</vt:lpstr>
      <vt:lpstr>Особенности исчисления НДФЛ при продаже недвижимости</vt:lpstr>
      <vt:lpstr>Особенности исчисления НДФЛ при продаже недвижимости</vt:lpstr>
      <vt:lpstr>Особенности исчисления НДФЛ при продаже недвижимости</vt:lpstr>
      <vt:lpstr>При каких обстоятельствах достаточно пояснений вместо представления декларации 3-НДФЛ</vt:lpstr>
      <vt:lpstr>Что ждет налогоплательщиков, которые вовремя не представят декларации по НДФЛ? </vt:lpstr>
      <vt:lpstr>Спасибо за внимание! 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Ольга Анатольевна Корнейчук</cp:lastModifiedBy>
  <cp:revision>1973</cp:revision>
  <cp:lastPrinted>2022-01-27T01:44:34Z</cp:lastPrinted>
  <dcterms:created xsi:type="dcterms:W3CDTF">2013-04-18T07:19:29Z</dcterms:created>
  <dcterms:modified xsi:type="dcterms:W3CDTF">2024-04-22T10:49:35Z</dcterms:modified>
</cp:coreProperties>
</file>