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58" r:id="rId4"/>
    <p:sldId id="284" r:id="rId5"/>
    <p:sldId id="274" r:id="rId6"/>
    <p:sldId id="281" r:id="rId7"/>
    <p:sldId id="266" r:id="rId8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6008" autoAdjust="0"/>
    <p:restoredTop sz="94660"/>
  </p:normalViewPr>
  <p:slideViewPr>
    <p:cSldViewPr showGuides="1">
      <p:cViewPr>
        <p:scale>
          <a:sx n="100" d="100"/>
          <a:sy n="100" d="100"/>
        </p:scale>
        <p:origin x="-1332" y="-24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2022 год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BE83A-202F-4A2E-92BB-5E0C119126FC}">
      <dgm:prSet/>
      <dgm:spPr/>
      <dgm:t>
        <a:bodyPr/>
        <a:lstStyle/>
        <a:p>
          <a:pPr algn="ctr" rtl="0"/>
          <a:r>
            <a:rPr lang="ru-RU" b="1" i="0" dirty="0" smtClean="0"/>
            <a:t>Сроки сдачи отчета </a:t>
          </a:r>
          <a:endParaRPr lang="ru-RU" dirty="0"/>
        </a:p>
      </dgm:t>
    </dgm:pt>
    <dgm:pt modelId="{DAC5F99F-1BA3-43A9-B89F-DB10BAB9CCC9}" type="par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3EFAD6DB-9A3E-4EBF-A8CF-75280ABC5D7B}" type="sib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A89E1-A198-4B71-A788-EF32B994C20A}" type="pres">
      <dgm:prSet presAssocID="{6CABE83A-202F-4A2E-92BB-5E0C119126FC}" presName="parentText" presStyleLbl="node1" presStyleIdx="0" presStyleCnt="1" custLinFactNeighborX="-86" custLinFactNeighborY="104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89987A-9425-40F0-958F-F6F31D66D48D}" type="presOf" srcId="{6CABE83A-202F-4A2E-92BB-5E0C119126FC}" destId="{94EA89E1-A198-4B71-A788-EF32B994C20A}" srcOrd="0" destOrd="0" presId="urn:microsoft.com/office/officeart/2005/8/layout/vList2"/>
    <dgm:cxn modelId="{CA68F197-ECCC-4669-9041-249828E724E8}" srcId="{F2518D82-C105-434E-8CA4-176B58DBB2B8}" destId="{6CABE83A-202F-4A2E-92BB-5E0C119126FC}" srcOrd="0" destOrd="0" parTransId="{DAC5F99F-1BA3-43A9-B89F-DB10BAB9CCC9}" sibTransId="{3EFAD6DB-9A3E-4EBF-A8CF-75280ABC5D7B}"/>
    <dgm:cxn modelId="{9197D907-3DB0-436E-BACD-DE5DE2E91EE9}" type="presOf" srcId="{F2518D82-C105-434E-8CA4-176B58DBB2B8}" destId="{BBED2080-961B-4C73-83B5-2292C30B7C75}" srcOrd="0" destOrd="0" presId="urn:microsoft.com/office/officeart/2005/8/layout/vList2"/>
    <dgm:cxn modelId="{A06ADF46-54D5-485C-A8CA-81FC7FFD0749}" type="presParOf" srcId="{BBED2080-961B-4C73-83B5-2292C30B7C75}" destId="{94EA89E1-A198-4B71-A788-EF32B994C2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BE83A-202F-4A2E-92BB-5E0C119126FC}">
      <dgm:prSet/>
      <dgm:spPr/>
      <dgm:t>
        <a:bodyPr/>
        <a:lstStyle/>
        <a:p>
          <a:pPr algn="ctr" rtl="0"/>
          <a:r>
            <a:rPr lang="ru-RU" b="1" i="0" dirty="0" smtClean="0"/>
            <a:t>ОСНОВНЫЕ ИЗМЕНЕНИЯ</a:t>
          </a:r>
          <a:endParaRPr lang="ru-RU" dirty="0"/>
        </a:p>
      </dgm:t>
    </dgm:pt>
    <dgm:pt modelId="{DAC5F99F-1BA3-43A9-B89F-DB10BAB9CCC9}" type="par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3EFAD6DB-9A3E-4EBF-A8CF-75280ABC5D7B}" type="sib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A89E1-A198-4B71-A788-EF32B994C20A}" type="pres">
      <dgm:prSet presAssocID="{6CABE83A-202F-4A2E-92BB-5E0C119126FC}" presName="parentText" presStyleLbl="node1" presStyleIdx="0" presStyleCnt="1" custLinFactNeighborX="-86" custLinFactNeighborY="104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3AF1F8-5D97-4D0A-A224-731D542232BD}" type="presOf" srcId="{F2518D82-C105-434E-8CA4-176B58DBB2B8}" destId="{BBED2080-961B-4C73-83B5-2292C30B7C75}" srcOrd="0" destOrd="0" presId="urn:microsoft.com/office/officeart/2005/8/layout/vList2"/>
    <dgm:cxn modelId="{D4B53E02-D968-4F98-97AE-2DD2CA5CD241}" type="presOf" srcId="{6CABE83A-202F-4A2E-92BB-5E0C119126FC}" destId="{94EA89E1-A198-4B71-A788-EF32B994C20A}" srcOrd="0" destOrd="0" presId="urn:microsoft.com/office/officeart/2005/8/layout/vList2"/>
    <dgm:cxn modelId="{CA68F197-ECCC-4669-9041-249828E724E8}" srcId="{F2518D82-C105-434E-8CA4-176B58DBB2B8}" destId="{6CABE83A-202F-4A2E-92BB-5E0C119126FC}" srcOrd="0" destOrd="0" parTransId="{DAC5F99F-1BA3-43A9-B89F-DB10BAB9CCC9}" sibTransId="{3EFAD6DB-9A3E-4EBF-A8CF-75280ABC5D7B}"/>
    <dgm:cxn modelId="{D89045B9-1858-4F7A-A45F-62FE4922CE38}" type="presParOf" srcId="{BBED2080-961B-4C73-83B5-2292C30B7C75}" destId="{94EA89E1-A198-4B71-A788-EF32B994C2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C41EB8-29DD-42D3-B57C-8130D00707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E838AE-6A0A-4E33-A96C-CE737F581EC5}">
      <dgm:prSet phldrT="[Текст]" custT="1"/>
      <dgm:spPr/>
      <dgm:t>
        <a:bodyPr/>
        <a:lstStyle/>
        <a:p>
          <a:pPr algn="ctr"/>
          <a:r>
            <a:rPr lang="ru-RU" sz="3200" b="1" dirty="0" smtClean="0"/>
            <a:t>ПИСЬМО ФНС ОТ 14.11.2023 № ШЮ-4-13/14369@</a:t>
          </a:r>
          <a:endParaRPr lang="ru-RU" sz="3200" b="1" dirty="0"/>
        </a:p>
      </dgm:t>
    </dgm:pt>
    <dgm:pt modelId="{6EE0C239-09DE-4FAA-826D-38995C336161}" type="parTrans" cxnId="{07F41B9A-6C54-4A4F-A836-1E01B5F70FE9}">
      <dgm:prSet/>
      <dgm:spPr/>
      <dgm:t>
        <a:bodyPr/>
        <a:lstStyle/>
        <a:p>
          <a:endParaRPr lang="ru-RU"/>
        </a:p>
      </dgm:t>
    </dgm:pt>
    <dgm:pt modelId="{711051F8-8D0F-4971-8447-FAC0B24C3BF1}" type="sibTrans" cxnId="{07F41B9A-6C54-4A4F-A836-1E01B5F70FE9}">
      <dgm:prSet/>
      <dgm:spPr/>
      <dgm:t>
        <a:bodyPr/>
        <a:lstStyle/>
        <a:p>
          <a:endParaRPr lang="ru-RU"/>
        </a:p>
      </dgm:t>
    </dgm:pt>
    <dgm:pt modelId="{8BABF778-5D08-41C8-8EE1-ED087503775E}" type="pres">
      <dgm:prSet presAssocID="{9DC41EB8-29DD-42D3-B57C-8130D00707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06A83D-11A2-4956-BC76-698D232691BB}" type="pres">
      <dgm:prSet presAssocID="{93E838AE-6A0A-4E33-A96C-CE737F581EC5}" presName="parentText" presStyleLbl="node1" presStyleIdx="0" presStyleCnt="1" custScaleY="411840" custLinFactY="-11954" custLinFactNeighborX="159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7B5A90-E9CC-4E22-A2D5-C4B73069DE73}" type="presOf" srcId="{93E838AE-6A0A-4E33-A96C-CE737F581EC5}" destId="{E706A83D-11A2-4956-BC76-698D232691BB}" srcOrd="0" destOrd="0" presId="urn:microsoft.com/office/officeart/2005/8/layout/vList2"/>
    <dgm:cxn modelId="{07F41B9A-6C54-4A4F-A836-1E01B5F70FE9}" srcId="{9DC41EB8-29DD-42D3-B57C-8130D0070798}" destId="{93E838AE-6A0A-4E33-A96C-CE737F581EC5}" srcOrd="0" destOrd="0" parTransId="{6EE0C239-09DE-4FAA-826D-38995C336161}" sibTransId="{711051F8-8D0F-4971-8447-FAC0B24C3BF1}"/>
    <dgm:cxn modelId="{B81B6CC0-EA25-49B2-9691-5255D4E902E2}" type="presOf" srcId="{9DC41EB8-29DD-42D3-B57C-8130D0070798}" destId="{8BABF778-5D08-41C8-8EE1-ED087503775E}" srcOrd="0" destOrd="0" presId="urn:microsoft.com/office/officeart/2005/8/layout/vList2"/>
    <dgm:cxn modelId="{078E5458-C4A6-4610-849F-8F98116B1482}" type="presParOf" srcId="{8BABF778-5D08-41C8-8EE1-ED087503775E}" destId="{E706A83D-11A2-4956-BC76-698D232691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A89E1-A198-4B71-A788-EF32B994C20A}">
      <dsp:nvSpPr>
        <dsp:cNvPr id="0" name=""/>
        <dsp:cNvSpPr/>
      </dsp:nvSpPr>
      <dsp:spPr>
        <a:xfrm>
          <a:off x="0" y="12706"/>
          <a:ext cx="9137202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i="0" kern="1200" dirty="0" smtClean="0"/>
            <a:t>Сроки сдачи отчета </a:t>
          </a:r>
          <a:endParaRPr lang="ru-RU" sz="5000" kern="1200" dirty="0"/>
        </a:p>
      </dsp:txBody>
      <dsp:txXfrm>
        <a:off x="58543" y="71249"/>
        <a:ext cx="9020116" cy="1082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A89E1-A198-4B71-A788-EF32B994C20A}">
      <dsp:nvSpPr>
        <dsp:cNvPr id="0" name=""/>
        <dsp:cNvSpPr/>
      </dsp:nvSpPr>
      <dsp:spPr>
        <a:xfrm>
          <a:off x="0" y="12706"/>
          <a:ext cx="9137202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i="0" kern="1200" dirty="0" smtClean="0"/>
            <a:t>ОСНОВНЫЕ ИЗМЕНЕНИЯ</a:t>
          </a:r>
          <a:endParaRPr lang="ru-RU" sz="5000" kern="1200" dirty="0"/>
        </a:p>
      </dsp:txBody>
      <dsp:txXfrm>
        <a:off x="58543" y="71249"/>
        <a:ext cx="9020116" cy="10821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6A83D-11A2-4956-BC76-698D232691BB}">
      <dsp:nvSpPr>
        <dsp:cNvPr id="0" name=""/>
        <dsp:cNvSpPr/>
      </dsp:nvSpPr>
      <dsp:spPr>
        <a:xfrm>
          <a:off x="0" y="0"/>
          <a:ext cx="9000999" cy="1007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ПИСЬМО ФНС ОТ 14.11.2023 № ШЮ-4-13/14369@</a:t>
          </a:r>
          <a:endParaRPr lang="ru-RU" sz="3200" b="1" kern="1200" dirty="0"/>
        </a:p>
      </dsp:txBody>
      <dsp:txXfrm>
        <a:off x="49164" y="49164"/>
        <a:ext cx="8902671" cy="908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17.04.2024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0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4068663"/>
            <a:ext cx="9089390" cy="194421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Изменения</a:t>
            </a:r>
            <a:r>
              <a:rPr lang="ru-RU" sz="3200" dirty="0"/>
              <a:t>, касающихся налогового расчета о суммах выплаченных иностранным организациям доходов и удержанных налогов, вступающие в силу с </a:t>
            </a:r>
            <a:r>
              <a:rPr lang="ru-RU" sz="3200" dirty="0" smtClean="0"/>
              <a:t>01.01.2024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006" y="6660951"/>
            <a:ext cx="7485380" cy="64807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 2024 год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38388" y="2700511"/>
            <a:ext cx="5544616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 Республике Хакасия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980431"/>
            <a:ext cx="8561139" cy="5324475"/>
          </a:xfrm>
        </p:spPr>
        <p:txBody>
          <a:bodyPr>
            <a:normAutofit/>
          </a:bodyPr>
          <a:lstStyle/>
          <a:p>
            <a:pPr indent="457200" algn="just"/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обязан представлять: 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организации, постоянные представительства иностранных организаций и ИП, выплачивающие иностранным организациям доход от источников в РФ, указанные в пп.1, 2 ст. 309 НК РФ, независимо от того облагаются ли они налогом (п. 1 Приложения №2 к приказу ФНС от 26.09.2023 №ЕД -7-3/675</a:t>
            </a:r>
            <a:r>
              <a:rPr lang="en-US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расчеты по доходам иностранных организаций представляют компании и ИП на любой системе налогообложения, если (п. 1, п.2 ст. 309 НК РФ) 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-они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признаются налоговыми агентами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отношении иностранных организаций;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-выплаченные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признаются доходами от источников в РФ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не подлежащих налогообложению.</a:t>
            </a:r>
          </a:p>
          <a:p>
            <a:pPr indent="457200" algn="just"/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227" y="612279"/>
            <a:ext cx="913923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39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97880940"/>
              </p:ext>
            </p:extLst>
          </p:nvPr>
        </p:nvGraphicFramePr>
        <p:xfrm>
          <a:off x="962026" y="552451"/>
          <a:ext cx="9137202" cy="121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62025" y="1771650"/>
            <a:ext cx="8705155" cy="5324475"/>
          </a:xfrm>
        </p:spPr>
        <p:txBody>
          <a:bodyPr>
            <a:normAutofit/>
          </a:bodyPr>
          <a:lstStyle/>
          <a:p>
            <a:pPr marL="180000" indent="457200" algn="just">
              <a:buFont typeface="Arial" pitchFamily="34" charset="0"/>
              <a:buChar char="•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ежеквартально (ежемесячно, при уплате налоговым налога по фактической прибыли) – 25 число месяца, следующего за отчетным периодом;</a:t>
            </a:r>
          </a:p>
          <a:p>
            <a:pPr marL="180000" indent="457200" algn="just">
              <a:buFont typeface="Arial" pitchFamily="34" charset="0"/>
              <a:buChar char="•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год – 25 марта.</a:t>
            </a:r>
          </a:p>
          <a:p>
            <a:pPr marL="180000" indent="45720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последний день срока выпадает на выходной или нерабочий праздничный день, то срок переноситься на ближайший следующий за ним рабочий день (п. 7 ст. 6.1. НК РФ)</a:t>
            </a:r>
          </a:p>
          <a:p>
            <a:pPr marL="180000" indent="457200" algn="just"/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000" indent="45720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заполняется нарастающим итогам за отчетные периоды и по итогам налогового периода</a:t>
            </a:r>
          </a:p>
          <a:p>
            <a:pPr marL="180000" indent="457200"/>
            <a:endParaRPr lang="ru-RU" sz="1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77381762"/>
              </p:ext>
            </p:extLst>
          </p:nvPr>
        </p:nvGraphicFramePr>
        <p:xfrm>
          <a:off x="962026" y="552451"/>
          <a:ext cx="9137202" cy="121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62025" y="1771650"/>
            <a:ext cx="8705155" cy="5324475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 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от 31.07.2023 №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389-ФЗ</a:t>
            </a: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привлечение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ответственности за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неуплату/неполную уплату налога -5-30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 от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неуплаченной суммы налога (п. 1 ст. 119 НК РФ)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 01.01.2024</a:t>
            </a: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возможность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блокировки расчетного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счета в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случае непредставления налогового расчета (п. 3.2 ст. 76 НК РФ) -с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-уточненный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должен содержать данные в отношении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всех налогоплательщиков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указанных в ранее представленном расчете (п. 6 ст. 81 НК РФ)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 01.01.2024</a:t>
            </a: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перерасчет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суммы налога в валюту РФ производится по курсу на дату выплаты дохода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 01.01.2023</a:t>
            </a: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endParaRPr lang="ru-RU" sz="1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endParaRPr lang="ru-RU" sz="1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>
              <a:lnSpc>
                <a:spcPct val="120000"/>
              </a:lnSpc>
              <a:spcBef>
                <a:spcPts val="0"/>
              </a:spcBef>
            </a:pP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от 04.09.2023 № КВ-4-3/11220@</a:t>
            </a:r>
          </a:p>
        </p:txBody>
      </p:sp>
    </p:spTree>
    <p:extLst>
      <p:ext uri="{BB962C8B-B14F-4D97-AF65-F5344CB8AC3E}">
        <p14:creationId xmlns:p14="http://schemas.microsoft.com/office/powerpoint/2010/main" val="197516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06794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dirty="0"/>
              <a:t>ПРИКАЗ ФНС РОССИИ ОТ 26.09.2023 № ЕД-7-3/675@</a:t>
            </a: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694139"/>
              </p:ext>
            </p:extLst>
          </p:nvPr>
        </p:nvGraphicFramePr>
        <p:xfrm>
          <a:off x="5490716" y="3708623"/>
          <a:ext cx="439248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000" algn="just">
              <a:spcBef>
                <a:spcPts val="0"/>
              </a:spcBef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-Раздел 1 </a:t>
            </a: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единые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сроки уплаты для ЕНС</a:t>
            </a:r>
          </a:p>
          <a:p>
            <a:pPr indent="450000" algn="just">
              <a:spcBef>
                <a:spcPts val="0"/>
              </a:spcBef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-Раздел 2 - </a:t>
            </a: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дополнен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подразделом 2.2 –сумма налога нарастающим итогом</a:t>
            </a:r>
          </a:p>
          <a:p>
            <a:pPr indent="450000" algn="just">
              <a:spcBef>
                <a:spcPts val="0"/>
              </a:spcBef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-Раздел 3 </a:t>
            </a: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пересчет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суммы налога в валюту РФ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курсу на дату выплаты дохода</a:t>
            </a:r>
            <a:endParaRPr lang="ru-RU" sz="18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>
              <a:spcBef>
                <a:spcPts val="0"/>
              </a:spcBef>
            </a:pP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-Раздел 4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(новый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необлагаемые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выплаты (за исключением товаров).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Заполняется по каждой выплате</a:t>
            </a:r>
            <a:endParaRPr lang="ru-RU" sz="18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>
              <a:spcBef>
                <a:spcPts val="0"/>
              </a:spcBef>
            </a:pP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 (новый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необлагаемые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выплаты за товары.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Заполняется общей суммой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без детализации</a:t>
            </a:r>
          </a:p>
          <a:p>
            <a:pPr indent="450000" algn="just">
              <a:spcBef>
                <a:spcPts val="0"/>
              </a:spcBef>
            </a:pP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разделы 3 и 4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добавлено поле для номера ведомости банковского контроля</a:t>
            </a:r>
          </a:p>
          <a:p>
            <a:pPr indent="450000" algn="just">
              <a:spcBef>
                <a:spcPts val="0"/>
              </a:spcBef>
            </a:pP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-Расширен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конкретизирован перечень кодов доходов</a:t>
            </a:r>
          </a:p>
          <a:p>
            <a:pPr indent="450000" algn="just">
              <a:spcBef>
                <a:spcPts val="0"/>
              </a:spcBef>
            </a:pPr>
            <a:r>
              <a:rPr lang="ru-RU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-Скорректирован </a:t>
            </a:r>
            <a:r>
              <a:rPr lang="ru-RU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перечень кодов ФПД</a:t>
            </a:r>
          </a:p>
          <a:p>
            <a:pPr indent="450000" algn="just">
              <a:spcBef>
                <a:spcPts val="0"/>
              </a:spcBef>
            </a:pPr>
            <a:endParaRPr lang="ru-RU" sz="1800" b="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>
              <a:spcBef>
                <a:spcPts val="0"/>
              </a:spcBef>
            </a:pPr>
            <a:r>
              <a:rPr lang="ru-RU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Новая </a:t>
            </a:r>
            <a:r>
              <a:rPr lang="ru-RU" sz="1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Налогового расчета действует с 01.01.2024 </a:t>
            </a:r>
            <a:r>
              <a:rPr lang="ru-RU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 налогового периода 2023)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1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793438"/>
              </p:ext>
            </p:extLst>
          </p:nvPr>
        </p:nvGraphicFramePr>
        <p:xfrm>
          <a:off x="738188" y="324248"/>
          <a:ext cx="9000999" cy="1008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10196" y="1186821"/>
            <a:ext cx="885698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rgbClr val="000000"/>
              </a:solidFill>
            </a:endParaRPr>
          </a:p>
          <a:p>
            <a:endParaRPr lang="ru-RU" sz="2000" dirty="0" smtClean="0">
              <a:solidFill>
                <a:srgbClr val="000000"/>
              </a:solidFill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Если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выплата осуществлена в первом отчетном периоде (январь, первый квартал), то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обязанность по представлению налоговых расчетов сохраняется до конца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indent="450000" algn="just"/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В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уточненном 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налоговом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расчете должны содержаться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 данные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первичного, а не только 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корректируемые</a:t>
            </a:r>
          </a:p>
          <a:p>
            <a:pPr indent="450000" algn="just"/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внесении изменений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сохраняется порядковый номер выплаты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при добавлении новой выплаты 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продолжается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сквозная 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нумерация</a:t>
            </a:r>
          </a:p>
          <a:p>
            <a:pPr indent="450000" algn="just"/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Предусмотрено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обязательное заполнение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ВСЕМ выплатам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(Решение ВС РФ от 30.03.2023 № АКПИ23-19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0000" algn="just"/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000" algn="just"/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Уточненный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налоговый расчет за период ранее 2023 года подаётся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старой форме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71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2628503"/>
            <a:ext cx="856113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917785"/>
      </p:ext>
    </p:extLst>
  </p:cSld>
  <p:clrMapOvr>
    <a:masterClrMapping/>
  </p:clrMapOvr>
</p:sld>
</file>

<file path=ppt/theme/theme1.xml><?xml version="1.0" encoding="utf-8"?>
<a:theme xmlns:a="http://schemas.openxmlformats.org/drawingml/2006/main" name="Переход с ЕНВД на иные системы налогообложен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Переход с ЕНВД на иные системы налогообложения</Template>
  <TotalTime>1875</TotalTime>
  <Words>556</Words>
  <Application>Microsoft Office PowerPoint</Application>
  <PresentationFormat>Произвольный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Переход с ЕНВД на иные системы налогообложения</vt:lpstr>
      <vt:lpstr>Изменения, касающихся налогового расчета о суммах выплаченных иностранным организациям доходов и удержанных налогов, вступающие в силу с 01.01.2024</vt:lpstr>
      <vt:lpstr>Презентация PowerPoint</vt:lpstr>
      <vt:lpstr>Презентация PowerPoint</vt:lpstr>
      <vt:lpstr>Презентация PowerPoint</vt:lpstr>
      <vt:lpstr>ПРИКАЗ ФНС РОССИИ ОТ 26.09.2023 № ЕД-7-3/675@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НАЛОГОВЫХ РЕЖИМОВ</dc:title>
  <dc:creator>Коваленко Снежанна Юрьевна</dc:creator>
  <cp:lastModifiedBy>Михайленко Наталья Викторовна</cp:lastModifiedBy>
  <cp:revision>139</cp:revision>
  <cp:lastPrinted>2023-11-08T04:49:47Z</cp:lastPrinted>
  <dcterms:created xsi:type="dcterms:W3CDTF">2020-11-02T00:40:40Z</dcterms:created>
  <dcterms:modified xsi:type="dcterms:W3CDTF">2024-04-17T01:16:11Z</dcterms:modified>
</cp:coreProperties>
</file>