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527" r:id="rId2"/>
    <p:sldId id="625" r:id="rId3"/>
    <p:sldId id="629" r:id="rId4"/>
    <p:sldId id="626" r:id="rId5"/>
    <p:sldId id="615" r:id="rId6"/>
    <p:sldId id="623" r:id="rId7"/>
    <p:sldId id="628" r:id="rId8"/>
    <p:sldId id="595" r:id="rId9"/>
  </p:sldIdLst>
  <p:sldSz cx="10693400" cy="7561263"/>
  <p:notesSz cx="6692900" cy="9867900"/>
  <p:defaultTextStyle>
    <a:defPPr>
      <a:defRPr lang="ru-RU"/>
    </a:defPPr>
    <a:lvl1pPr marL="0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334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8642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2967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7296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1617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5953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0283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4595" algn="l" defTabSz="102864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4">
          <p15:clr>
            <a:srgbClr val="A4A3A4"/>
          </p15:clr>
        </p15:guide>
        <p15:guide id="27" pos="6011">
          <p15:clr>
            <a:srgbClr val="A4A3A4"/>
          </p15:clr>
        </p15:guide>
        <p15:guide id="28" pos="6457">
          <p15:clr>
            <a:srgbClr val="A4A3A4"/>
          </p15:clr>
        </p15:guide>
        <p15:guide id="29" pos="606">
          <p15:clr>
            <a:srgbClr val="A4A3A4"/>
          </p15:clr>
        </p15:guide>
        <p15:guide id="30" pos="1826">
          <p15:clr>
            <a:srgbClr val="A4A3A4"/>
          </p15:clr>
        </p15:guide>
        <p15:guide id="31" pos="5998">
          <p15:clr>
            <a:srgbClr val="A4A3A4"/>
          </p15:clr>
        </p15:guide>
        <p15:guide id="32" pos="6452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  <p15:guide id="36" pos="4235">
          <p15:clr>
            <a:srgbClr val="A4A3A4"/>
          </p15:clr>
        </p15:guide>
        <p15:guide id="37" pos="755">
          <p15:clr>
            <a:srgbClr val="A4A3A4"/>
          </p15:clr>
        </p15:guide>
        <p15:guide id="38" pos="46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7D"/>
    <a:srgbClr val="00CCFF"/>
    <a:srgbClr val="FF9999"/>
    <a:srgbClr val="FF6699"/>
    <a:srgbClr val="E8E6FE"/>
    <a:srgbClr val="4F81BD"/>
    <a:srgbClr val="FFFFFF"/>
    <a:srgbClr val="FFFF99"/>
    <a:srgbClr val="FFFF66"/>
    <a:srgbClr val="FABF8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5" autoAdjust="0"/>
    <p:restoredTop sz="83138" autoAdjust="0"/>
  </p:normalViewPr>
  <p:slideViewPr>
    <p:cSldViewPr showGuides="1">
      <p:cViewPr>
        <p:scale>
          <a:sx n="74" d="100"/>
          <a:sy n="74" d="100"/>
        </p:scale>
        <p:origin x="-648" y="-270"/>
      </p:cViewPr>
      <p:guideLst>
        <p:guide orient="horz" pos="2382"/>
        <p:guide orient="horz" pos="1116"/>
        <p:guide orient="horz" pos="348"/>
        <p:guide orient="horz" pos="4470"/>
        <p:guide orient="horz" pos="2381"/>
        <p:guide orient="horz" pos="657"/>
        <p:guide orient="horz" pos="4422"/>
        <p:guide orient="horz" pos="975"/>
        <p:guide orient="horz" pos="340"/>
        <p:guide orient="horz" pos="4468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4"/>
        <p:guide pos="6011"/>
        <p:guide pos="6457"/>
        <p:guide pos="606"/>
        <p:guide pos="1826"/>
        <p:guide pos="5998"/>
        <p:guide pos="6452"/>
        <p:guide pos="601"/>
        <p:guide pos="3686"/>
        <p:guide pos="6090"/>
        <p:guide pos="4235"/>
        <p:guide pos="755"/>
        <p:guide pos="4635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3"/>
            <a:ext cx="2900256" cy="493395"/>
          </a:xfrm>
          <a:prstGeom prst="rect">
            <a:avLst/>
          </a:prstGeom>
        </p:spPr>
        <p:txBody>
          <a:bodyPr vert="horz" lIns="89903" tIns="44952" rIns="89903" bIns="4495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107" y="13"/>
            <a:ext cx="2900256" cy="493395"/>
          </a:xfrm>
          <a:prstGeom prst="rect">
            <a:avLst/>
          </a:prstGeom>
        </p:spPr>
        <p:txBody>
          <a:bodyPr vert="horz" lIns="89903" tIns="44952" rIns="89903" bIns="4495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241925" cy="3706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903" tIns="44952" rIns="89903" bIns="4495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73"/>
            <a:ext cx="5354320" cy="4440555"/>
          </a:xfrm>
          <a:prstGeom prst="rect">
            <a:avLst/>
          </a:prstGeom>
        </p:spPr>
        <p:txBody>
          <a:bodyPr vert="horz" lIns="89903" tIns="44952" rIns="89903" bIns="4495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372809"/>
            <a:ext cx="2900256" cy="493395"/>
          </a:xfrm>
          <a:prstGeom prst="rect">
            <a:avLst/>
          </a:prstGeom>
        </p:spPr>
        <p:txBody>
          <a:bodyPr vert="horz" lIns="89903" tIns="44952" rIns="89903" bIns="4495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107" y="9372809"/>
            <a:ext cx="2900256" cy="493395"/>
          </a:xfrm>
          <a:prstGeom prst="rect">
            <a:avLst/>
          </a:prstGeom>
        </p:spPr>
        <p:txBody>
          <a:bodyPr vert="horz" lIns="89903" tIns="44952" rIns="89903" bIns="4495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334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8642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2967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296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1617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5953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0283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4595" algn="l" defTabSz="102864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1038" y="739775"/>
            <a:ext cx="5226050" cy="36972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4017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493713" y="800100"/>
            <a:ext cx="5649912" cy="39957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63559" y="5062396"/>
            <a:ext cx="5308461" cy="4795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1538829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493713" y="800100"/>
            <a:ext cx="5649912" cy="39957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63559" y="5062396"/>
            <a:ext cx="5308461" cy="4795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535298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512763" y="806450"/>
            <a:ext cx="5694362" cy="4025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72184" y="5101488"/>
            <a:ext cx="5377451" cy="4832988"/>
          </a:xfrm>
          <a:prstGeom prst="rect">
            <a:avLst/>
          </a:prstGeom>
        </p:spPr>
        <p:txBody>
          <a:bodyPr spcFirstLastPara="1" wrap="square" lIns="92321" tIns="92321" rIns="92321" bIns="92321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="" xmlns:p14="http://schemas.microsoft.com/office/powerpoint/2010/main" val="324519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758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60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39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6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2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79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5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2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561" indent="0">
              <a:buNone/>
              <a:defRPr sz="4100"/>
            </a:lvl2pPr>
            <a:lvl3pPr marL="1293109" indent="0">
              <a:buNone/>
              <a:defRPr sz="3400"/>
            </a:lvl3pPr>
            <a:lvl4pPr marL="1939663" indent="0">
              <a:buNone/>
              <a:defRPr sz="2900"/>
            </a:lvl4pPr>
            <a:lvl5pPr marL="2586225" indent="0">
              <a:buNone/>
              <a:defRPr sz="2900"/>
            </a:lvl5pPr>
            <a:lvl6pPr marL="3232791" indent="0">
              <a:buNone/>
              <a:defRPr sz="2900"/>
            </a:lvl6pPr>
            <a:lvl7pPr marL="3879343" indent="0">
              <a:buNone/>
              <a:defRPr sz="2900"/>
            </a:lvl7pPr>
            <a:lvl8pPr marL="4525910" indent="0">
              <a:buNone/>
              <a:defRPr sz="2900"/>
            </a:lvl8pPr>
            <a:lvl9pPr marL="5172459" indent="0">
              <a:buNone/>
              <a:defRPr sz="29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561" indent="0">
              <a:buNone/>
              <a:defRPr sz="1800"/>
            </a:lvl2pPr>
            <a:lvl3pPr marL="1293109" indent="0">
              <a:buNone/>
              <a:defRPr sz="1400"/>
            </a:lvl3pPr>
            <a:lvl4pPr marL="1939663" indent="0">
              <a:buNone/>
              <a:defRPr sz="1300"/>
            </a:lvl4pPr>
            <a:lvl5pPr marL="2586225" indent="0">
              <a:buNone/>
              <a:defRPr sz="1300"/>
            </a:lvl5pPr>
            <a:lvl6pPr marL="3232791" indent="0">
              <a:buNone/>
              <a:defRPr sz="1300"/>
            </a:lvl6pPr>
            <a:lvl7pPr marL="3879343" indent="0">
              <a:buNone/>
              <a:defRPr sz="1300"/>
            </a:lvl7pPr>
            <a:lvl8pPr marL="4525910" indent="0">
              <a:buNone/>
              <a:defRPr sz="1300"/>
            </a:lvl8pPr>
            <a:lvl9pPr marL="517245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9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64516" y="654214"/>
            <a:ext cx="9964368" cy="841904"/>
          </a:xfrm>
          <a:prstGeom prst="rect">
            <a:avLst/>
          </a:prstGeom>
        </p:spPr>
        <p:txBody>
          <a:bodyPr spcFirstLastPara="1" wrap="square" lIns="116805" tIns="116805" rIns="116805" bIns="11680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64516" y="1694210"/>
            <a:ext cx="9964368" cy="5022319"/>
          </a:xfrm>
          <a:prstGeom prst="rect">
            <a:avLst/>
          </a:prstGeom>
        </p:spPr>
        <p:txBody>
          <a:bodyPr spcFirstLastPara="1" wrap="square" lIns="116805" tIns="116805" rIns="116805" bIns="116805" anchor="t" anchorCtr="0"/>
          <a:lstStyle>
            <a:lvl1pPr marL="584119" lvl="0" indent="-4380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168237" lvl="1" indent="-405638">
              <a:spcBef>
                <a:spcPts val="2044"/>
              </a:spcBef>
              <a:spcAft>
                <a:spcPts val="0"/>
              </a:spcAft>
              <a:buSzPts val="1400"/>
              <a:buChar char="○"/>
              <a:defRPr/>
            </a:lvl2pPr>
            <a:lvl3pPr marL="1752356" lvl="2" indent="-405638">
              <a:spcBef>
                <a:spcPts val="2044"/>
              </a:spcBef>
              <a:spcAft>
                <a:spcPts val="0"/>
              </a:spcAft>
              <a:buSzPts val="1400"/>
              <a:buChar char="■"/>
              <a:defRPr/>
            </a:lvl3pPr>
            <a:lvl4pPr marL="2336475" lvl="3" indent="-405638">
              <a:spcBef>
                <a:spcPts val="2044"/>
              </a:spcBef>
              <a:spcAft>
                <a:spcPts val="0"/>
              </a:spcAft>
              <a:buSzPts val="1400"/>
              <a:buChar char="●"/>
              <a:defRPr/>
            </a:lvl4pPr>
            <a:lvl5pPr marL="2920594" lvl="4" indent="-405638">
              <a:spcBef>
                <a:spcPts val="2044"/>
              </a:spcBef>
              <a:spcAft>
                <a:spcPts val="0"/>
              </a:spcAft>
              <a:buSzPts val="1400"/>
              <a:buChar char="○"/>
              <a:defRPr/>
            </a:lvl5pPr>
            <a:lvl6pPr marL="3504712" lvl="5" indent="-405638">
              <a:spcBef>
                <a:spcPts val="2044"/>
              </a:spcBef>
              <a:spcAft>
                <a:spcPts val="0"/>
              </a:spcAft>
              <a:buSzPts val="1400"/>
              <a:buChar char="■"/>
              <a:defRPr/>
            </a:lvl6pPr>
            <a:lvl7pPr marL="4088831" lvl="6" indent="-405638">
              <a:spcBef>
                <a:spcPts val="2044"/>
              </a:spcBef>
              <a:spcAft>
                <a:spcPts val="0"/>
              </a:spcAft>
              <a:buSzPts val="1400"/>
              <a:buChar char="●"/>
              <a:defRPr/>
            </a:lvl7pPr>
            <a:lvl8pPr marL="4672950" lvl="7" indent="-405638">
              <a:spcBef>
                <a:spcPts val="2044"/>
              </a:spcBef>
              <a:spcAft>
                <a:spcPts val="0"/>
              </a:spcAft>
              <a:buSzPts val="1400"/>
              <a:buChar char="○"/>
              <a:defRPr/>
            </a:lvl8pPr>
            <a:lvl9pPr marL="5257068" lvl="8" indent="-405638">
              <a:spcBef>
                <a:spcPts val="2044"/>
              </a:spcBef>
              <a:spcAft>
                <a:spcPts val="2044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9908069" y="6855217"/>
            <a:ext cx="641674" cy="578616"/>
          </a:xfrm>
          <a:prstGeom prst="rect">
            <a:avLst/>
          </a:prstGeom>
        </p:spPr>
        <p:txBody>
          <a:bodyPr spcFirstLastPara="1" wrap="square" lIns="116805" tIns="116805" rIns="116805" bIns="11680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4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57" y="1771664"/>
            <a:ext cx="8561139" cy="5324476"/>
          </a:xfrm>
        </p:spPr>
        <p:txBody>
          <a:bodyPr/>
          <a:lstStyle>
            <a:lvl1pPr marL="450648" indent="0">
              <a:buFontTx/>
              <a:buNone/>
              <a:defRPr b="1">
                <a:latin typeface="+mj-lt"/>
              </a:defRPr>
            </a:lvl1pPr>
            <a:lvl2pPr marL="446760" indent="3987">
              <a:defRPr>
                <a:latin typeface="+mj-lt"/>
              </a:defRPr>
            </a:lvl2pPr>
            <a:lvl3pPr marL="779365" indent="-322760">
              <a:tabLst/>
              <a:defRPr>
                <a:latin typeface="+mj-lt"/>
              </a:defRPr>
            </a:lvl3pPr>
            <a:lvl4pPr marL="0" indent="446760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356" tIns="56675" rIns="113356" bIns="5667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34"/>
            <a:ext cx="8580438" cy="1219199"/>
          </a:xfrm>
        </p:spPr>
        <p:txBody>
          <a:bodyPr/>
          <a:lstStyle>
            <a:lvl1pPr marL="0" marR="0" indent="0" defTabSz="12931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1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86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57" y="1771664"/>
            <a:ext cx="8561139" cy="5324476"/>
          </a:xfrm>
        </p:spPr>
        <p:txBody>
          <a:bodyPr/>
          <a:lstStyle>
            <a:lvl1pPr marL="450648" indent="0">
              <a:buFontTx/>
              <a:buNone/>
              <a:defRPr b="1">
                <a:latin typeface="+mj-lt"/>
              </a:defRPr>
            </a:lvl1pPr>
            <a:lvl2pPr marL="450648" indent="0">
              <a:defRPr>
                <a:latin typeface="+mj-lt"/>
              </a:defRPr>
            </a:lvl2pPr>
            <a:lvl3pPr marL="779365" indent="-322760">
              <a:defRPr>
                <a:latin typeface="+mj-lt"/>
              </a:defRPr>
            </a:lvl3pPr>
            <a:lvl4pPr marL="0" indent="446760">
              <a:defRPr>
                <a:latin typeface="+mj-lt"/>
              </a:defRPr>
            </a:lvl4pPr>
            <a:lvl5pPr marL="177915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34"/>
            <a:ext cx="8581268" cy="1219199"/>
          </a:xfrm>
        </p:spPr>
        <p:txBody>
          <a:bodyPr/>
          <a:lstStyle>
            <a:lvl1pPr marL="0" marR="0" indent="0" defTabSz="12931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10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86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57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57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561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1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3966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62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27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7934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59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24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4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46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11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561" indent="0">
              <a:buNone/>
              <a:defRPr sz="2900" b="1"/>
            </a:lvl2pPr>
            <a:lvl3pPr marL="1293109" indent="0">
              <a:buNone/>
              <a:defRPr sz="2600" b="1"/>
            </a:lvl3pPr>
            <a:lvl4pPr marL="1939663" indent="0">
              <a:buNone/>
              <a:defRPr sz="2200" b="1"/>
            </a:lvl4pPr>
            <a:lvl5pPr marL="2586225" indent="0">
              <a:buNone/>
              <a:defRPr sz="2200" b="1"/>
            </a:lvl5pPr>
            <a:lvl6pPr marL="3232791" indent="0">
              <a:buNone/>
              <a:defRPr sz="2200" b="1"/>
            </a:lvl6pPr>
            <a:lvl7pPr marL="3879343" indent="0">
              <a:buNone/>
              <a:defRPr sz="2200" b="1"/>
            </a:lvl7pPr>
            <a:lvl8pPr marL="4525910" indent="0">
              <a:buNone/>
              <a:defRPr sz="2200" b="1"/>
            </a:lvl8pPr>
            <a:lvl9pPr marL="5172459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11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561" indent="0">
              <a:buNone/>
              <a:defRPr sz="2900" b="1"/>
            </a:lvl2pPr>
            <a:lvl3pPr marL="1293109" indent="0">
              <a:buNone/>
              <a:defRPr sz="2600" b="1"/>
            </a:lvl3pPr>
            <a:lvl4pPr marL="1939663" indent="0">
              <a:buNone/>
              <a:defRPr sz="2200" b="1"/>
            </a:lvl4pPr>
            <a:lvl5pPr marL="2586225" indent="0">
              <a:buNone/>
              <a:defRPr sz="2200" b="1"/>
            </a:lvl5pPr>
            <a:lvl6pPr marL="3232791" indent="0">
              <a:buNone/>
              <a:defRPr sz="2200" b="1"/>
            </a:lvl6pPr>
            <a:lvl7pPr marL="3879343" indent="0">
              <a:buNone/>
              <a:defRPr sz="2200" b="1"/>
            </a:lvl7pPr>
            <a:lvl8pPr marL="4525910" indent="0">
              <a:buNone/>
              <a:defRPr sz="2200" b="1"/>
            </a:lvl8pPr>
            <a:lvl9pPr marL="5172459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74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881" tIns="51436" rIns="102881" bIns="51436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8" y="301169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3" y="301059"/>
            <a:ext cx="5977906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8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561" indent="0">
              <a:buNone/>
              <a:defRPr sz="1800"/>
            </a:lvl2pPr>
            <a:lvl3pPr marL="1293109" indent="0">
              <a:buNone/>
              <a:defRPr sz="1400"/>
            </a:lvl3pPr>
            <a:lvl4pPr marL="1939663" indent="0">
              <a:buNone/>
              <a:defRPr sz="1300"/>
            </a:lvl4pPr>
            <a:lvl5pPr marL="2586225" indent="0">
              <a:buNone/>
              <a:defRPr sz="1300"/>
            </a:lvl5pPr>
            <a:lvl6pPr marL="3232791" indent="0">
              <a:buNone/>
              <a:defRPr sz="1300"/>
            </a:lvl6pPr>
            <a:lvl7pPr marL="3879343" indent="0">
              <a:buNone/>
              <a:defRPr sz="1300"/>
            </a:lvl7pPr>
            <a:lvl8pPr marL="4525910" indent="0">
              <a:buNone/>
              <a:defRPr sz="1300"/>
            </a:lvl8pPr>
            <a:lvl9pPr marL="517245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499" y="540339"/>
            <a:ext cx="8588251" cy="1224137"/>
          </a:xfrm>
          <a:prstGeom prst="rect">
            <a:avLst/>
          </a:prstGeom>
        </p:spPr>
        <p:txBody>
          <a:bodyPr vert="horz" lIns="102881" tIns="51436" rIns="102881" bIns="5143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499" y="1764297"/>
            <a:ext cx="8588251" cy="5331830"/>
          </a:xfrm>
          <a:prstGeom prst="rect">
            <a:avLst/>
          </a:prstGeom>
        </p:spPr>
        <p:txBody>
          <a:bodyPr vert="horz" lIns="102881" tIns="51436" rIns="102881" bIns="5143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6" y="7008186"/>
            <a:ext cx="2495125" cy="402568"/>
          </a:xfrm>
          <a:prstGeom prst="rect">
            <a:avLst/>
          </a:prstGeom>
        </p:spPr>
        <p:txBody>
          <a:bodyPr vert="horz" lIns="102881" tIns="51436" rIns="102881" bIns="51436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86"/>
            <a:ext cx="3386243" cy="402568"/>
          </a:xfrm>
          <a:prstGeom prst="rect">
            <a:avLst/>
          </a:prstGeom>
        </p:spPr>
        <p:txBody>
          <a:bodyPr vert="horz" lIns="102881" tIns="51436" rIns="102881" bIns="51436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29" y="6660952"/>
            <a:ext cx="724719" cy="696626"/>
          </a:xfrm>
          <a:prstGeom prst="rect">
            <a:avLst/>
          </a:prstGeom>
        </p:spPr>
        <p:txBody>
          <a:bodyPr vert="horz" lIns="102881" tIns="51436" rIns="102881" bIns="51436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hf hdr="0" ftr="0" dt="0"/>
  <p:txStyles>
    <p:titleStyle>
      <a:lvl1pPr algn="l" defTabSz="1293109" rtl="0" eaLnBrk="1" latinLnBrk="0" hangingPunct="1">
        <a:lnSpc>
          <a:spcPts val="6513"/>
        </a:lnSpc>
        <a:spcBef>
          <a:spcPct val="0"/>
        </a:spcBef>
        <a:buNone/>
        <a:defRPr sz="5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648" indent="0" algn="l" defTabSz="1293109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648" indent="0" algn="l" defTabSz="1293109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3681" indent="-322760" algn="l" defTabSz="1293109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760" algn="just" defTabSz="1293109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79151" indent="0" algn="l" defTabSz="1293109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6072" indent="-323280" algn="l" defTabSz="1293109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630" indent="-323280" algn="l" defTabSz="1293109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189" indent="-323280" algn="l" defTabSz="1293109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755" indent="-323280" algn="l" defTabSz="1293109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61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09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663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25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791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343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5910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459" algn="l" defTabSz="129310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1809307" y="3278559"/>
            <a:ext cx="7317394" cy="1088375"/>
          </a:xfrm>
        </p:spPr>
        <p:txBody>
          <a:bodyPr>
            <a:noAutofit/>
          </a:bodyPr>
          <a:lstStyle/>
          <a:p>
            <a:pPr algn="ctr">
              <a:lnSpc>
                <a:spcPts val="2716"/>
              </a:lnSpc>
              <a:defRPr/>
            </a:pPr>
            <a:r>
              <a:rPr lang="ru-RU" sz="2800" dirty="0" smtClean="0">
                <a:ea typeface="Yu Gothic UI Semilight" panose="020B0400000000000000" pitchFamily="34" charset="-128"/>
                <a:cs typeface="Trebuchet MS"/>
                <a:sym typeface="Trebuchet MS"/>
              </a:rPr>
              <a:t>Налог на профессиональный доход</a:t>
            </a:r>
            <a:endParaRPr lang="ru-RU" sz="2800" dirty="0">
              <a:effectLst>
                <a:glow rad="139700">
                  <a:srgbClr val="336699">
                    <a:alpha val="40000"/>
                  </a:srgbClr>
                </a:glow>
              </a:effectLst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2284" y="4428703"/>
            <a:ext cx="7416824" cy="1080120"/>
          </a:xfrm>
        </p:spPr>
        <p:txBody>
          <a:bodyPr>
            <a:noAutofit/>
          </a:bodyPr>
          <a:lstStyle/>
          <a:p>
            <a:pPr>
              <a:spcAft>
                <a:spcPts val="526"/>
              </a:spcAft>
              <a:defRPr/>
            </a:pPr>
            <a:r>
              <a:rPr lang="ru-RU" sz="2000" b="1" dirty="0" smtClean="0"/>
              <a:t>Заместитель руководителя УФНС России по Алтайскому краю</a:t>
            </a:r>
          </a:p>
          <a:p>
            <a:pPr>
              <a:spcAft>
                <a:spcPts val="526"/>
              </a:spcAft>
              <a:defRPr/>
            </a:pPr>
            <a:r>
              <a:rPr lang="ru-RU" sz="2000" b="1" dirty="0" smtClean="0"/>
              <a:t>Наталья Владимировна Бондаренко</a:t>
            </a:r>
          </a:p>
        </p:txBody>
      </p:sp>
    </p:spTree>
    <p:extLst>
      <p:ext uri="{BB962C8B-B14F-4D97-AF65-F5344CB8AC3E}">
        <p14:creationId xmlns="" xmlns:p14="http://schemas.microsoft.com/office/powerpoint/2010/main" val="225593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/>
        </p:nvSpPr>
        <p:spPr>
          <a:xfrm>
            <a:off x="522164" y="468263"/>
            <a:ext cx="8424936" cy="1008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805" tIns="116805" rIns="116805" bIns="116805" anchor="t" anchorCtr="0"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sym typeface="Trebuchet MS"/>
              </a:rPr>
              <a:t>Ключевые цели проекта</a:t>
            </a:r>
            <a:endParaRPr sz="36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ый треугольник 1"/>
          <p:cNvSpPr/>
          <p:nvPr/>
        </p:nvSpPr>
        <p:spPr>
          <a:xfrm flipH="1">
            <a:off x="522164" y="1980431"/>
            <a:ext cx="9721080" cy="5256584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371036" y="3365228"/>
            <a:ext cx="2301392" cy="1087461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Обеспечение устойчивой экономики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30276" y="6516936"/>
            <a:ext cx="7560839" cy="764296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sym typeface="Trebuchet MS"/>
              </a:rPr>
              <a:t>Формирование бизнес-поколения «легального старта», развитие молодежной предпринимательской инициативы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63625" y="4472070"/>
            <a:ext cx="3879619" cy="441130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sym typeface="Trebuchet MS"/>
              </a:rPr>
              <a:t>Рост ВВП за счет вывода из тени</a:t>
            </a:r>
          </a:p>
        </p:txBody>
      </p:sp>
      <p:sp>
        <p:nvSpPr>
          <p:cNvPr id="128" name="Прямоугольный треугольник 127"/>
          <p:cNvSpPr/>
          <p:nvPr/>
        </p:nvSpPr>
        <p:spPr>
          <a:xfrm rot="5400000">
            <a:off x="2574237" y="-575698"/>
            <a:ext cx="5760950" cy="10153128"/>
          </a:xfrm>
          <a:prstGeom prst="rtTriangle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77598" y="5292800"/>
            <a:ext cx="6154522" cy="1087461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sym typeface="Trebuchet MS"/>
              </a:rPr>
              <a:t>Формирование рынка легальных продавцов и защищенных покупателей, повышение правосознания граждан</a:t>
            </a:r>
          </a:p>
        </p:txBody>
      </p:sp>
      <p:sp>
        <p:nvSpPr>
          <p:cNvPr id="25" name="Овал 24"/>
          <p:cNvSpPr/>
          <p:nvPr/>
        </p:nvSpPr>
        <p:spPr>
          <a:xfrm>
            <a:off x="1175090" y="6678984"/>
            <a:ext cx="335479" cy="40720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16824" tIns="58412" rIns="116824" bIns="58412" rtlCol="0" anchor="ctr"/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742116" y="5332301"/>
            <a:ext cx="335479" cy="40720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16824" tIns="58412" rIns="116824" bIns="58412" rtlCol="0" anchor="ctr"/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954759" y="4204260"/>
            <a:ext cx="335479" cy="40720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16824" tIns="58412" rIns="116824" bIns="58412" rtlCol="0" anchor="ctr"/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7889003" y="3161626"/>
            <a:ext cx="335479" cy="407206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116824" tIns="58412" rIns="116824" bIns="58412" rtlCol="0" anchor="ctr"/>
          <a:lstStyle/>
          <a:p>
            <a:pPr algn="ctr"/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6122" y="2754420"/>
            <a:ext cx="3511473" cy="1533737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sz="6900" b="1" dirty="0"/>
              <a:t>15 млн. </a:t>
            </a:r>
            <a:r>
              <a:rPr lang="ru-RU" sz="2300" dirty="0" err="1"/>
              <a:t>самозанятых</a:t>
            </a:r>
            <a:r>
              <a:rPr lang="ru-RU" sz="2300" dirty="0"/>
              <a:t> граждан</a:t>
            </a:r>
          </a:p>
        </p:txBody>
      </p:sp>
    </p:spTree>
    <p:extLst>
      <p:ext uri="{BB962C8B-B14F-4D97-AF65-F5344CB8AC3E}">
        <p14:creationId xmlns="" xmlns:p14="http://schemas.microsoft.com/office/powerpoint/2010/main" val="334850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188" y="396255"/>
            <a:ext cx="9649072" cy="108012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>
                <a:solidFill>
                  <a:srgbClr val="FF0000"/>
                </a:solidFill>
                <a:ea typeface="Yu Gothic UI Semilight" panose="020B0400000000000000" pitchFamily="34" charset="-128"/>
                <a:cs typeface="Trebuchet MS"/>
                <a:sym typeface="Trebuchet MS"/>
              </a:rPr>
              <a:t>Налог на профессиональный доход</a:t>
            </a:r>
            <a:r>
              <a:rPr lang="ru-RU" sz="6000" dirty="0" smtClean="0">
                <a:ea typeface="Yu Gothic UI Semilight" panose="020B0400000000000000" pitchFamily="34" charset="-128"/>
                <a:cs typeface="Trebuchet MS"/>
                <a:sym typeface="Trebuchet MS"/>
              </a:rPr>
              <a:t/>
            </a:r>
            <a:br>
              <a:rPr lang="ru-RU" sz="6000" dirty="0" smtClean="0">
                <a:ea typeface="Yu Gothic UI Semilight" panose="020B0400000000000000" pitchFamily="34" charset="-128"/>
                <a:cs typeface="Trebuchet MS"/>
                <a:sym typeface="Trebuchet MS"/>
              </a:rPr>
            </a:br>
            <a:r>
              <a:rPr lang="ru-RU" sz="6000" dirty="0" smtClean="0">
                <a:solidFill>
                  <a:srgbClr val="000000"/>
                </a:solidFill>
              </a:rPr>
              <a:t/>
            </a:r>
            <a:br>
              <a:rPr lang="ru-RU" sz="6000" dirty="0" smtClean="0">
                <a:solidFill>
                  <a:srgbClr val="000000"/>
                </a:solidFill>
              </a:rPr>
            </a:br>
            <a:r>
              <a:rPr lang="ru-RU" sz="6000" dirty="0" smtClean="0">
                <a:solidFill>
                  <a:srgbClr val="000000"/>
                </a:solidFill>
              </a:rPr>
              <a:t/>
            </a:r>
            <a:br>
              <a:rPr lang="ru-RU" sz="60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8189" y="1836415"/>
            <a:ext cx="9289032" cy="4896544"/>
          </a:xfrm>
        </p:spPr>
        <p:txBody>
          <a:bodyPr/>
          <a:lstStyle/>
          <a:p>
            <a:r>
              <a:rPr lang="en-US" sz="3200" dirty="0" smtClean="0">
                <a:sym typeface="Trebuchet MS"/>
              </a:rPr>
              <a:t>                                    </a:t>
            </a:r>
            <a:endParaRPr lang="ru-RU" sz="32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404" y="1404368"/>
            <a:ext cx="7560840" cy="789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/>
              <a:t>-</a:t>
            </a:r>
            <a:r>
              <a:rPr lang="ru-RU" sz="2800" b="1" dirty="0" err="1" smtClean="0"/>
              <a:t>Онлайн-регистрация</a:t>
            </a:r>
            <a:endParaRPr lang="en-US" sz="2800" b="1" dirty="0" smtClean="0"/>
          </a:p>
          <a:p>
            <a:r>
              <a:rPr lang="en-US" sz="2800" b="1" dirty="0" smtClean="0"/>
              <a:t>-</a:t>
            </a:r>
            <a:r>
              <a:rPr lang="ru-RU" sz="2800" b="1" dirty="0" smtClean="0"/>
              <a:t>Все расчеты и оплата налогов «в один клик» через мобильное приложение</a:t>
            </a:r>
            <a:endParaRPr lang="en-US" sz="2800" b="1" dirty="0" smtClean="0"/>
          </a:p>
          <a:p>
            <a:r>
              <a:rPr lang="en-US" sz="2800" b="1" dirty="0" smtClean="0"/>
              <a:t>-</a:t>
            </a:r>
            <a:r>
              <a:rPr lang="ru-RU" sz="2800" b="1" dirty="0" smtClean="0"/>
              <a:t>Налоговая ставка 4-6%</a:t>
            </a:r>
          </a:p>
          <a:p>
            <a:r>
              <a:rPr lang="ru-RU" sz="2800" b="1" dirty="0" smtClean="0"/>
              <a:t>-Интеграция с </a:t>
            </a:r>
            <a:r>
              <a:rPr lang="ru-RU" sz="2800" b="1" dirty="0" err="1" smtClean="0"/>
              <a:t>интернет-платформами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-Налоговый вычет до 10 тысяч рублей</a:t>
            </a:r>
          </a:p>
          <a:p>
            <a:pPr lvl="0"/>
            <a:r>
              <a:rPr lang="ru-RU" sz="2800" b="1" dirty="0" smtClean="0"/>
              <a:t>-Регистрации в качестве ИП не требуется</a:t>
            </a:r>
          </a:p>
          <a:p>
            <a:pPr lvl="0">
              <a:buFontTx/>
              <a:buChar char="-"/>
            </a:pPr>
            <a:r>
              <a:rPr lang="ru-RU" sz="2800" b="1" dirty="0" smtClean="0"/>
              <a:t>Не требуется применение ККТ</a:t>
            </a:r>
          </a:p>
          <a:p>
            <a:pPr>
              <a:buFontTx/>
              <a:buChar char="-"/>
            </a:pPr>
            <a:r>
              <a:rPr lang="ru-RU" sz="2800" b="1" dirty="0" smtClean="0"/>
              <a:t>Страховое взносы в ПФ не обязательны</a:t>
            </a:r>
          </a:p>
          <a:p>
            <a:pPr lvl="0"/>
            <a:endParaRPr lang="ru-RU" sz="2400" b="1" dirty="0" smtClean="0"/>
          </a:p>
          <a:p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Объект налогообложения – доходы от </a:t>
            </a:r>
          </a:p>
          <a:p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реализации своих товаров </a:t>
            </a:r>
          </a:p>
          <a:p>
            <a:r>
              <a:rPr lang="ru-RU" sz="2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(работ, услуг, имущественных прав)</a:t>
            </a:r>
          </a:p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Лимит доходов 2,4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млн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0"/>
            <a:endParaRPr lang="ru-RU" sz="2400" b="1" dirty="0" smtClean="0"/>
          </a:p>
          <a:p>
            <a:endParaRPr lang="ru-RU" sz="2400" b="1" dirty="0" smtClean="0"/>
          </a:p>
          <a:p>
            <a:pPr lvl="0"/>
            <a:endParaRPr lang="ru-RU" sz="2400" b="1" dirty="0" smtClean="0"/>
          </a:p>
          <a:p>
            <a:endParaRPr lang="en-US" dirty="0" smtClean="0"/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54812" y="3276575"/>
            <a:ext cx="20162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44" t="12204" r="12358" b="1855"/>
          <a:stretch/>
        </p:blipFill>
        <p:spPr>
          <a:xfrm>
            <a:off x="522164" y="1764407"/>
            <a:ext cx="2110119" cy="49685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/>
        </p:nvSpPr>
        <p:spPr>
          <a:xfrm>
            <a:off x="313016" y="351629"/>
            <a:ext cx="9756602" cy="84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6805" tIns="116805" rIns="116805" bIns="116805" anchor="t" anchorCtr="0"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+mj-lt"/>
                <a:sym typeface="Trebuchet MS"/>
              </a:rPr>
              <a:t>Основные параметры налогового режима</a:t>
            </a:r>
            <a:endParaRPr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511374" y="1657570"/>
            <a:ext cx="1323158" cy="138623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2600" b="1" dirty="0"/>
              <a:t>4%</a:t>
            </a:r>
          </a:p>
        </p:txBody>
      </p:sp>
      <p:sp>
        <p:nvSpPr>
          <p:cNvPr id="7" name="Овал 6"/>
          <p:cNvSpPr/>
          <p:nvPr/>
        </p:nvSpPr>
        <p:spPr>
          <a:xfrm>
            <a:off x="2495124" y="2712995"/>
            <a:ext cx="1339408" cy="138623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3100" b="1" dirty="0"/>
              <a:t>6%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354" y="2184146"/>
            <a:ext cx="1709017" cy="1426015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sz="2000" dirty="0"/>
              <a:t>Налоговая ставка </a:t>
            </a:r>
            <a:r>
              <a:rPr lang="ru-RU" sz="1500" dirty="0"/>
              <a:t>(включены отчисления в ФОМС)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194572" y="1966103"/>
            <a:ext cx="2664296" cy="764296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/>
              <a:t>при реализации физическим лицам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4572" y="2974666"/>
            <a:ext cx="2664296" cy="1087461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/>
              <a:t>при реализации юридическим лицам и ИП</a:t>
            </a:r>
          </a:p>
        </p:txBody>
      </p:sp>
      <p:sp>
        <p:nvSpPr>
          <p:cNvPr id="12" name="Овал 11"/>
          <p:cNvSpPr/>
          <p:nvPr/>
        </p:nvSpPr>
        <p:spPr>
          <a:xfrm>
            <a:off x="2511374" y="4273949"/>
            <a:ext cx="1395166" cy="1386232"/>
          </a:xfrm>
          <a:prstGeom prst="ellipse">
            <a:avLst/>
          </a:prstGeom>
          <a:solidFill>
            <a:srgbClr val="00B0F0"/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3100" b="1" dirty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4461" y="4500711"/>
            <a:ext cx="1626288" cy="733518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sz="2000" dirty="0"/>
              <a:t>Налоговый период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66580" y="4572719"/>
            <a:ext cx="2376264" cy="769166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/>
              <a:t>календарный месяц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1080" y="6228903"/>
            <a:ext cx="1626288" cy="733518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sz="2000" dirty="0"/>
              <a:t>Налоговая декларация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F42ACBF8-5D16-457F-8441-9353C89E59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436" y="5868863"/>
            <a:ext cx="1224136" cy="126725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10596" y="6156895"/>
            <a:ext cx="2088232" cy="764296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dirty="0" smtClean="0"/>
              <a:t>Не представляется</a:t>
            </a:r>
            <a:endParaRPr lang="ru-RU" dirty="0"/>
          </a:p>
        </p:txBody>
      </p:sp>
      <p:pic>
        <p:nvPicPr>
          <p:cNvPr id="18" name="Picture 2" descr="C:\Users\0000-05-323\Desktop\Мой налог\База знаний НПД 1.0\База знаний НПД 1.0\1.0 Загруз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948" y="1188343"/>
            <a:ext cx="2697284" cy="5840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6778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188" y="396255"/>
            <a:ext cx="9649072" cy="108012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solidFill>
                  <a:srgbClr val="FF0000"/>
                </a:solidFill>
                <a:sym typeface="Trebuchet MS"/>
              </a:rPr>
              <a:t>Мобильное приложение «Мой налог»</a:t>
            </a:r>
            <a:r>
              <a:rPr lang="ru-RU" sz="6000" dirty="0" smtClean="0">
                <a:solidFill>
                  <a:srgbClr val="000000"/>
                </a:solidFill>
              </a:rPr>
              <a:t/>
            </a:r>
            <a:br>
              <a:rPr lang="ru-RU" sz="60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26620" y="1836415"/>
            <a:ext cx="4248472" cy="5259712"/>
          </a:xfrm>
        </p:spPr>
        <p:txBody>
          <a:bodyPr>
            <a:normAutofit fontScale="550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ru-RU" sz="3800" b="1" dirty="0" err="1" smtClean="0">
                <a:solidFill>
                  <a:schemeClr val="tx1"/>
                </a:solidFill>
              </a:rPr>
              <a:t>Онлайн-регистрация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Учет доходов</a:t>
            </a:r>
          </a:p>
          <a:p>
            <a:pPr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Отправка чеков покупателям</a:t>
            </a: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Информирование о начисленном налоге</a:t>
            </a: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Уплата налога</a:t>
            </a: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Подключение к </a:t>
            </a:r>
            <a:r>
              <a:rPr lang="ru-RU" sz="3800" b="1" dirty="0" err="1" smtClean="0">
                <a:solidFill>
                  <a:schemeClr val="tx1"/>
                </a:solidFill>
              </a:rPr>
              <a:t>агрегаторам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Формирование справок</a:t>
            </a:r>
          </a:p>
          <a:p>
            <a:pPr lvl="0">
              <a:buFont typeface="Wingdings" pitchFamily="2" charset="2"/>
              <a:buChar char="q"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3800" b="1" dirty="0" smtClean="0">
                <a:solidFill>
                  <a:schemeClr val="tx1"/>
                </a:solidFill>
              </a:rPr>
              <a:t>Система оповещений</a:t>
            </a:r>
          </a:p>
          <a:p>
            <a:endParaRPr lang="ru-RU" sz="32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1137A40-231D-44A0-AA0D-08C5024717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81" r="18506"/>
          <a:stretch/>
        </p:blipFill>
        <p:spPr>
          <a:xfrm>
            <a:off x="567222" y="1620391"/>
            <a:ext cx="3514563" cy="56166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94572" y="1692399"/>
            <a:ext cx="59766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/>
              <a:t>-</a:t>
            </a:r>
            <a:endParaRPr lang="ru-RU" sz="2400" b="1" dirty="0" smtClean="0"/>
          </a:p>
          <a:p>
            <a:endParaRPr lang="ru-RU" sz="2400" b="1" dirty="0" smtClean="0"/>
          </a:p>
          <a:p>
            <a:pPr lvl="0"/>
            <a:endParaRPr lang="ru-RU" sz="2400" b="1" dirty="0" smtClean="0"/>
          </a:p>
          <a:p>
            <a:endParaRPr lang="en-US" dirty="0" smtClean="0"/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54812" y="3276575"/>
            <a:ext cx="20162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57" y="684287"/>
            <a:ext cx="8920947" cy="93610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  <a:sym typeface="Trebuchet MS"/>
              </a:rPr>
              <a:t>РЕГИСТРАЦИЯ В  </a:t>
            </a:r>
            <a:r>
              <a:rPr lang="ru-RU" sz="2700" dirty="0" err="1" smtClean="0">
                <a:solidFill>
                  <a:srgbClr val="FF0000"/>
                </a:solidFill>
                <a:sym typeface="Trebuchet MS"/>
              </a:rPr>
              <a:t>МобильноМ</a:t>
            </a:r>
            <a:r>
              <a:rPr lang="ru-RU" sz="2700" dirty="0" smtClean="0">
                <a:solidFill>
                  <a:srgbClr val="FF0000"/>
                </a:solidFill>
                <a:sym typeface="Trebuchet MS"/>
              </a:rPr>
              <a:t>  </a:t>
            </a:r>
            <a:r>
              <a:rPr lang="ru-RU" sz="2700" dirty="0" err="1" smtClean="0">
                <a:solidFill>
                  <a:srgbClr val="FF0000"/>
                </a:solidFill>
                <a:sym typeface="Trebuchet MS"/>
              </a:rPr>
              <a:t>приложениИ</a:t>
            </a:r>
            <a:r>
              <a:rPr lang="ru-RU" sz="2700" dirty="0" smtClean="0">
                <a:solidFill>
                  <a:srgbClr val="FF0000"/>
                </a:solidFill>
                <a:sym typeface="Trebuchet MS"/>
              </a:rPr>
              <a:t> </a:t>
            </a:r>
            <a:r>
              <a:rPr lang="ru-RU" sz="8800" dirty="0" smtClean="0">
                <a:solidFill>
                  <a:srgbClr val="000000"/>
                </a:solidFill>
              </a:rPr>
              <a:t/>
            </a:r>
            <a:br>
              <a:rPr lang="ru-RU" sz="88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8188" y="1548383"/>
            <a:ext cx="9000999" cy="55477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 l="13974" t="24860" r="33864" b="15922"/>
          <a:stretch>
            <a:fillRect/>
          </a:stretch>
        </p:blipFill>
        <p:spPr bwMode="auto">
          <a:xfrm>
            <a:off x="882204" y="1620391"/>
            <a:ext cx="820891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CD02830-2117-4481-B525-88D50561C5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9117" t="24444" r="14411" b="13595"/>
          <a:stretch/>
        </p:blipFill>
        <p:spPr>
          <a:xfrm>
            <a:off x="594172" y="972319"/>
            <a:ext cx="957706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D9B814A0-5298-4439-BFB5-4DEBE9A6BF74}"/>
              </a:ext>
            </a:extLst>
          </p:cNvPr>
          <p:cNvSpPr/>
          <p:nvPr/>
        </p:nvSpPr>
        <p:spPr>
          <a:xfrm>
            <a:off x="5418056" y="5347030"/>
            <a:ext cx="936756" cy="913466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b="1" dirty="0" smtClean="0"/>
              <a:t>2,6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A2CD608C-2DA4-4C30-A2E4-63716A899F25}"/>
              </a:ext>
            </a:extLst>
          </p:cNvPr>
          <p:cNvSpPr/>
          <p:nvPr/>
        </p:nvSpPr>
        <p:spPr>
          <a:xfrm>
            <a:off x="2034332" y="2779495"/>
            <a:ext cx="4093369" cy="671963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 smtClean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Количество сформированных чеков более</a:t>
            </a:r>
            <a:endParaRPr lang="ru-RU" sz="18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D9B814A0-5298-4439-BFB5-4DEBE9A6BF74}"/>
              </a:ext>
            </a:extLst>
          </p:cNvPr>
          <p:cNvSpPr/>
          <p:nvPr/>
        </p:nvSpPr>
        <p:spPr>
          <a:xfrm>
            <a:off x="5994773" y="2570224"/>
            <a:ext cx="792088" cy="781576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2000" b="1" dirty="0" smtClean="0"/>
              <a:t>3,2</a:t>
            </a:r>
            <a:endParaRPr lang="ru-RU" sz="2000" b="1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A2CD608C-2DA4-4C30-A2E4-63716A899F25}"/>
              </a:ext>
            </a:extLst>
          </p:cNvPr>
          <p:cNvSpPr/>
          <p:nvPr/>
        </p:nvSpPr>
        <p:spPr>
          <a:xfrm>
            <a:off x="6786860" y="2746379"/>
            <a:ext cx="864096" cy="348797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500" dirty="0" smtClean="0">
                <a:solidFill>
                  <a:schemeClr val="dk1"/>
                </a:solidFill>
                <a:latin typeface="+mj-lt"/>
                <a:ea typeface="Trebuchet MS"/>
                <a:cs typeface="Trebuchet MS"/>
                <a:sym typeface="Trebuchet MS"/>
              </a:rPr>
              <a:t>млн</a:t>
            </a:r>
            <a:endParaRPr lang="ru-RU" sz="1500" dirty="0">
              <a:solidFill>
                <a:schemeClr val="dk1"/>
              </a:solidFill>
              <a:latin typeface="+mj-lt"/>
              <a:ea typeface="Trebuchet MS"/>
              <a:cs typeface="Trebuchet MS"/>
              <a:sym typeface="Trebuchet M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6420" y="5663575"/>
            <a:ext cx="2941246" cy="3949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ea typeface="Trebuchet MS"/>
                <a:cs typeface="Trebuchet MS"/>
              </a:rPr>
              <a:t>Суммарный доход более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82804" y="5696692"/>
            <a:ext cx="1080120" cy="348797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500" dirty="0" smtClean="0">
                <a:solidFill>
                  <a:schemeClr val="dk1"/>
                </a:solidFill>
                <a:ea typeface="Trebuchet MS"/>
                <a:cs typeface="Trebuchet MS"/>
              </a:rPr>
              <a:t>млрд </a:t>
            </a:r>
            <a:r>
              <a:rPr lang="ru-RU" sz="1500" dirty="0">
                <a:solidFill>
                  <a:schemeClr val="dk1"/>
                </a:solidFill>
                <a:ea typeface="Trebuchet MS"/>
                <a:cs typeface="Trebuchet MS"/>
              </a:rPr>
              <a:t>руб.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33622" y="3588704"/>
            <a:ext cx="1479925" cy="394964"/>
          </a:xfrm>
          <a:prstGeom prst="rect">
            <a:avLst/>
          </a:prstGeom>
        </p:spPr>
        <p:txBody>
          <a:bodyPr wrap="non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ea typeface="Trebuchet MS"/>
                <a:cs typeface="Trebuchet MS"/>
              </a:rPr>
              <a:t>Средний чек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D9B814A0-5298-4439-BFB5-4DEBE9A6BF74}"/>
              </a:ext>
            </a:extLst>
          </p:cNvPr>
          <p:cNvSpPr/>
          <p:nvPr/>
        </p:nvSpPr>
        <p:spPr>
          <a:xfrm>
            <a:off x="5274692" y="3314220"/>
            <a:ext cx="936104" cy="795402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2000" b="1" dirty="0" smtClean="0"/>
              <a:t>812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127701" y="3558631"/>
            <a:ext cx="641425" cy="394964"/>
          </a:xfrm>
          <a:prstGeom prst="rect">
            <a:avLst/>
          </a:prstGeom>
        </p:spPr>
        <p:txBody>
          <a:bodyPr wrap="non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ea typeface="Trebuchet MS"/>
                <a:cs typeface="Trebuchet MS"/>
              </a:rPr>
              <a:t>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250356" y="1928197"/>
            <a:ext cx="2549671" cy="3949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ea typeface="Trebuchet MS"/>
                <a:cs typeface="Trebuchet MS"/>
              </a:rPr>
              <a:t>Зарегистрировано</a:t>
            </a:r>
            <a:r>
              <a:rPr lang="ru-RU" sz="1500" dirty="0">
                <a:solidFill>
                  <a:schemeClr val="dk1"/>
                </a:solidFill>
                <a:ea typeface="Trebuchet MS"/>
                <a:cs typeface="Trebuchet MS"/>
              </a:rPr>
              <a:t> 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D9B814A0-5298-4439-BFB5-4DEBE9A6BF74}"/>
              </a:ext>
            </a:extLst>
          </p:cNvPr>
          <p:cNvSpPr/>
          <p:nvPr/>
        </p:nvSpPr>
        <p:spPr>
          <a:xfrm>
            <a:off x="4474020" y="1592958"/>
            <a:ext cx="944688" cy="1003110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sz="2600" b="1" dirty="0" smtClean="0"/>
              <a:t>55</a:t>
            </a:r>
            <a:endParaRPr lang="ru-RU" sz="26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490716" y="1921229"/>
            <a:ext cx="1800200" cy="39496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ea typeface="Trebuchet MS"/>
                <a:cs typeface="Trebuchet MS"/>
              </a:rPr>
              <a:t>тыс. участников </a:t>
            </a:r>
          </a:p>
        </p:txBody>
      </p:sp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756363" y="234980"/>
            <a:ext cx="8118729" cy="936104"/>
          </a:xfrm>
        </p:spPr>
        <p:txBody>
          <a:bodyPr anchor="ctr"/>
          <a:lstStyle/>
          <a:p>
            <a:pPr defTabSz="1116808">
              <a:lnSpc>
                <a:spcPts val="2608"/>
              </a:lnSpc>
              <a:defRPr/>
            </a:pPr>
            <a:r>
              <a:rPr lang="ru-RU" sz="31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Статистика </a:t>
            </a:r>
            <a:r>
              <a:rPr lang="ru-RU" sz="3100" dirty="0">
                <a:solidFill>
                  <a:srgbClr val="FF0000"/>
                </a:solidFill>
                <a:cs typeface="Times New Roman" panose="02020603050405020304" pitchFamily="18" charset="0"/>
              </a:rPr>
              <a:t>по состоянию на </a:t>
            </a:r>
            <a:r>
              <a:rPr lang="ru-RU" sz="31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29.03.2019</a:t>
            </a:r>
            <a:endParaRPr lang="ru-RU" sz="3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6" name="Овал 25">
            <a:extLst>
              <a:ext uri="{FF2B5EF4-FFF2-40B4-BE49-F238E27FC236}">
                <a16:creationId xmlns="" xmlns:a16="http://schemas.microsoft.com/office/drawing/2014/main" id="{D9B814A0-5298-4439-BFB5-4DEBE9A6BF74}"/>
              </a:ext>
            </a:extLst>
          </p:cNvPr>
          <p:cNvSpPr/>
          <p:nvPr/>
        </p:nvSpPr>
        <p:spPr>
          <a:xfrm>
            <a:off x="3030978" y="4236970"/>
            <a:ext cx="587530" cy="641284"/>
          </a:xfrm>
          <a:prstGeom prst="ellipse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r>
              <a:rPr lang="ru-RU" b="1" dirty="0"/>
              <a:t>4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A2CD608C-2DA4-4C30-A2E4-63716A899F25}"/>
              </a:ext>
            </a:extLst>
          </p:cNvPr>
          <p:cNvSpPr/>
          <p:nvPr/>
        </p:nvSpPr>
        <p:spPr>
          <a:xfrm>
            <a:off x="3617050" y="4289403"/>
            <a:ext cx="3952518" cy="948962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>
              <a:buClr>
                <a:schemeClr val="dk1"/>
              </a:buClr>
              <a:buSzPct val="122222"/>
            </a:pPr>
            <a:r>
              <a:rPr lang="ru-RU" sz="1800" dirty="0">
                <a:solidFill>
                  <a:schemeClr val="dk1"/>
                </a:solidFill>
                <a:latin typeface="+mj-lt"/>
                <a:ea typeface="Trebuchet MS"/>
                <a:cs typeface="Trebuchet MS"/>
                <a:sym typeface="Trebuchet MS"/>
              </a:rPr>
              <a:t>пилотных региона (Москва, Московская и Калужская области, Татарстан) </a:t>
            </a:r>
          </a:p>
        </p:txBody>
      </p:sp>
    </p:spTree>
    <p:extLst>
      <p:ext uri="{BB962C8B-B14F-4D97-AF65-F5344CB8AC3E}">
        <p14:creationId xmlns="" xmlns:p14="http://schemas.microsoft.com/office/powerpoint/2010/main" val="16473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967233" y="2682722"/>
            <a:ext cx="8926019" cy="1282729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</a:t>
            </a:r>
            <a:r>
              <a:rPr lang="en-US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!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6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45436</TotalTime>
  <Words>244</Words>
  <Application>Microsoft Office PowerPoint</Application>
  <PresentationFormat>Произвольный</PresentationFormat>
  <Paragraphs>85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Налог на профессиональный доход</vt:lpstr>
      <vt:lpstr>Слайд 2</vt:lpstr>
      <vt:lpstr>Налог на профессиональный доход   </vt:lpstr>
      <vt:lpstr>Слайд 4</vt:lpstr>
      <vt:lpstr>Мобильное приложение «Мой налог» </vt:lpstr>
      <vt:lpstr>РЕГИСТРАЦИЯ В  МобильноМ  приложениИ  </vt:lpstr>
      <vt:lpstr>Статистика по состоянию на 29.03.2019</vt:lpstr>
      <vt:lpstr>Спасибо за внимание!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User2200</cp:lastModifiedBy>
  <cp:revision>1583</cp:revision>
  <cp:lastPrinted>2017-03-02T08:52:18Z</cp:lastPrinted>
  <dcterms:created xsi:type="dcterms:W3CDTF">2013-04-18T07:19:29Z</dcterms:created>
  <dcterms:modified xsi:type="dcterms:W3CDTF">2019-05-08T08:01:41Z</dcterms:modified>
</cp:coreProperties>
</file>