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8"/>
  </p:notesMasterIdLst>
  <p:sldIdLst>
    <p:sldId id="291" r:id="rId2"/>
    <p:sldId id="292" r:id="rId3"/>
    <p:sldId id="290" r:id="rId4"/>
    <p:sldId id="294" r:id="rId5"/>
    <p:sldId id="293" r:id="rId6"/>
    <p:sldId id="289" r:id="rId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642"/>
    <a:srgbClr val="213C6D"/>
    <a:srgbClr val="3F6FC5"/>
    <a:srgbClr val="C7DBF1"/>
    <a:srgbClr val="D60000"/>
    <a:srgbClr val="385D8A"/>
    <a:srgbClr val="193A61"/>
    <a:srgbClr val="9D4B07"/>
    <a:srgbClr val="C75F09"/>
    <a:srgbClr val="B85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2010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pattFill prst="pct75">
                <a:fgClr>
                  <a:srgbClr val="C00000"/>
                </a:fgClr>
                <a:bgClr>
                  <a:schemeClr val="bg1"/>
                </a:bgClr>
              </a:pattFill>
            </c:spPr>
          </c:dPt>
          <c:dPt>
            <c:idx val="1"/>
            <c:bubble3D val="0"/>
            <c:spPr>
              <a:pattFill prst="dkDnDiag">
                <a:fgClr>
                  <a:srgbClr val="C00000"/>
                </a:fgClr>
                <a:bgClr>
                  <a:schemeClr val="bg1"/>
                </a:bgClr>
              </a:pattFill>
            </c:spPr>
          </c:dPt>
          <c:cat>
            <c:strRef>
              <c:f>Лист1!$A$2:$A$3</c:f>
              <c:strCache>
                <c:ptCount val="2"/>
                <c:pt idx="0">
                  <c:v>ЮЛ</c:v>
                </c:pt>
                <c:pt idx="1">
                  <c:v>ИП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389</c:v>
                </c:pt>
                <c:pt idx="1">
                  <c:v>161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597547565939965"/>
          <c:y val="2.0574952988372731E-2"/>
          <c:w val="0.64135466429655952"/>
          <c:h val="0.3310699206371688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ОСНО</c:v>
                </c:pt>
              </c:strCache>
            </c:strRef>
          </c:tx>
          <c:spPr>
            <a:solidFill>
              <a:schemeClr val="bg1">
                <a:alpha val="69000"/>
              </a:schemeClr>
            </a:solidFill>
            <a:ln w="12700">
              <a:solidFill>
                <a:schemeClr val="tx2">
                  <a:lumMod val="75000"/>
                </a:schemeClr>
              </a:solidFill>
            </a:ln>
            <a:effectLst>
              <a:glow rad="63500">
                <a:schemeClr val="accent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b="1" smtClean="0"/>
                      <a:t>49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b="1" smtClean="0"/>
                      <a:t>19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1500" b="1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ЮЛ</c:v>
                </c:pt>
                <c:pt idx="1">
                  <c:v>ИП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60</c:v>
                </c:pt>
                <c:pt idx="1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C83-4CE8-BC72-2FBBDC2482A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УСН</c:v>
                </c:pt>
              </c:strCache>
            </c:strRef>
          </c:tx>
          <c:spPr>
            <a:gradFill>
              <a:gsLst>
                <a:gs pos="0">
                  <a:srgbClr val="3F6FC5"/>
                </a:gs>
                <a:gs pos="100000">
                  <a:srgbClr val="9BB4E1"/>
                </a:gs>
              </a:gsLst>
              <a:lin ang="10800000" scaled="1"/>
            </a:gradFill>
            <a:ln w="12700">
              <a:solidFill>
                <a:schemeClr val="tx2">
                  <a:lumMod val="75000"/>
                </a:schemeClr>
              </a:solidFill>
            </a:ln>
            <a:effectLst>
              <a:glow rad="38100">
                <a:schemeClr val="accent1">
                  <a:alpha val="40000"/>
                </a:schemeClr>
              </a:glow>
              <a:softEdge rad="0"/>
            </a:effectLst>
            <a:scene3d>
              <a:camera prst="orthographicFront"/>
              <a:lightRig rig="threePt" dir="t"/>
            </a:scene3d>
            <a:sp3d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1C83-4CE8-BC72-2FBBDC2482AC}"/>
              </c:ext>
            </c:extLst>
          </c:dPt>
          <c:dLbls>
            <c:numFmt formatCode="#,##0" sourceLinked="0"/>
            <c:txPr>
              <a:bodyPr/>
              <a:lstStyle/>
              <a:p>
                <a:pPr>
                  <a:defRPr sz="15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ЮЛ</c:v>
                </c:pt>
                <c:pt idx="1">
                  <c:v>ИП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>
                  <c:v>112</c:v>
                </c:pt>
                <c:pt idx="1">
                  <c:v>321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C83-4CE8-BC72-2FBBDC2482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"/>
        <c:overlap val="100"/>
        <c:axId val="118356224"/>
        <c:axId val="120152064"/>
      </c:barChart>
      <c:catAx>
        <c:axId val="1183562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2060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+mn-cs"/>
              </a:defRPr>
            </a:pPr>
            <a:endParaRPr lang="ru-RU"/>
          </a:p>
        </c:txPr>
        <c:crossAx val="120152064"/>
        <c:crosses val="autoZero"/>
        <c:auto val="1"/>
        <c:lblAlgn val="ctr"/>
        <c:lblOffset val="100"/>
        <c:noMultiLvlLbl val="0"/>
      </c:catAx>
      <c:valAx>
        <c:axId val="120152064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crossAx val="118356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6104286311807151"/>
          <c:y val="0.3597609147936332"/>
          <c:w val="0.46166443159539866"/>
          <c:h val="0.14489478383394552"/>
        </c:manualLayout>
      </c:layout>
      <c:overlay val="0"/>
      <c:spPr>
        <a:solidFill>
          <a:schemeClr val="bg1">
            <a:alpha val="38000"/>
          </a:schemeClr>
        </a:solidFill>
      </c:spPr>
      <c:txPr>
        <a:bodyPr/>
        <a:lstStyle/>
        <a:p>
          <a:pPr>
            <a:defRPr sz="1500"/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485988764615041E-2"/>
          <c:y val="0"/>
          <c:w val="0.91302802247076986"/>
          <c:h val="0.672132801570800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spPr>
            <a:gradFill flip="none" rotWithShape="1">
              <a:gsLst>
                <a:gs pos="4000">
                  <a:srgbClr val="193A61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scene3d>
              <a:camera prst="orthographicFront"/>
              <a:lightRig rig="threePt" dir="t"/>
            </a:scene3d>
            <a:sp3d>
              <a:bevelT w="12700"/>
            </a:sp3d>
          </c:spPr>
          <c:invertIfNegative val="0"/>
          <c:dLbls>
            <c:dLbl>
              <c:idx val="0"/>
              <c:layout>
                <c:manualLayout>
                  <c:x val="0"/>
                  <c:y val="0.31026058631921827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0.25550871814523857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КОНСОЛИДИРОВАННЫЙ БЮДЖЕТ РФ
</c:v>
                </c:pt>
                <c:pt idx="1">
                  <c:v>ВНЕБЮДЖЕТНЫЕ ФОНДЫ
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690</c:v>
                </c:pt>
                <c:pt idx="1">
                  <c:v>375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25"/>
        <c:axId val="5006080"/>
        <c:axId val="5007616"/>
      </c:barChart>
      <c:catAx>
        <c:axId val="5006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rgbClr val="002060"/>
                </a:solidFill>
              </a:defRPr>
            </a:pPr>
            <a:endParaRPr lang="ru-RU"/>
          </a:p>
        </c:txPr>
        <c:crossAx val="5007616"/>
        <c:crosses val="autoZero"/>
        <c:auto val="1"/>
        <c:lblAlgn val="ctr"/>
        <c:lblOffset val="100"/>
        <c:noMultiLvlLbl val="0"/>
      </c:catAx>
      <c:valAx>
        <c:axId val="50076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00608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49696952152027268"/>
          <c:y val="4.6685989138461739E-2"/>
          <c:w val="0.22193961651305213"/>
          <c:h val="9.9901314819895295E-2"/>
        </c:manualLayout>
      </c:layout>
      <c:overlay val="0"/>
      <c:txPr>
        <a:bodyPr/>
        <a:lstStyle/>
        <a:p>
          <a:pPr>
            <a:defRPr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485988764615041E-2"/>
          <c:y val="0.2262851297444938"/>
          <c:w val="0.91302802247076986"/>
          <c:h val="0.60655970091373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ПОСТУПИЛО В КОНСОЛИДИРОВАННЫЙ БЮДЖЕТ РФ</c:v>
                </c:pt>
              </c:strCache>
            </c:strRef>
          </c:tx>
          <c:spPr>
            <a:gradFill>
              <a:gsLst>
                <a:gs pos="25000">
                  <a:srgbClr val="D46562"/>
                </a:gs>
                <a:gs pos="47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0" scaled="1"/>
            </a:gradFill>
            <a:scene3d>
              <a:camera prst="orthographicFront"/>
              <a:lightRig rig="threePt" dir="t"/>
            </a:scene3d>
            <a:sp3d>
              <a:bevelT w="12700"/>
            </a:sp3d>
          </c:spPr>
          <c:invertIfNegative val="0"/>
          <c:dLbls>
            <c:dLbl>
              <c:idx val="0"/>
              <c:layout>
                <c:manualLayout>
                  <c:x val="6.0816997345122569E-3"/>
                  <c:y val="0.22747500844577359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0.25550871814523857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Лист1!$A$2:$A$3</c:f>
              <c:strCache>
                <c:ptCount val="2"/>
                <c:pt idx="0">
                  <c:v>01.03.2021</c:v>
                </c:pt>
                <c:pt idx="1">
                  <c:v>01.03.2022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91</c:v>
                </c:pt>
                <c:pt idx="1">
                  <c:v>137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25"/>
        <c:axId val="5028864"/>
        <c:axId val="5051136"/>
      </c:barChart>
      <c:catAx>
        <c:axId val="5028864"/>
        <c:scaling>
          <c:orientation val="minMax"/>
        </c:scaling>
        <c:delete val="0"/>
        <c:axPos val="b"/>
        <c:numFmt formatCode="@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rgbClr val="002060"/>
                </a:solidFill>
              </a:defRPr>
            </a:pPr>
            <a:endParaRPr lang="ru-RU"/>
          </a:p>
        </c:txPr>
        <c:crossAx val="5051136"/>
        <c:crosses val="autoZero"/>
        <c:auto val="1"/>
        <c:lblAlgn val="ctr"/>
        <c:lblOffset val="100"/>
        <c:noMultiLvlLbl val="0"/>
      </c:catAx>
      <c:valAx>
        <c:axId val="50511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02886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7.5185372123403926E-2"/>
          <c:y val="6.584727547279326E-2"/>
          <c:w val="0.79304382846350407"/>
          <c:h val="0.14397542429926086"/>
        </c:manualLayout>
      </c:layout>
      <c:overlay val="0"/>
      <c:txPr>
        <a:bodyPr/>
        <a:lstStyle/>
        <a:p>
          <a:pPr>
            <a:defRPr sz="1400"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A21E3D-D9D1-440C-94A9-79A08D6A03C9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F1968B-18C9-4EFC-AB9F-A43A54AFC35E}">
      <dgm:prSet phldrT="[Текст]" custT="1"/>
      <dgm:spPr>
        <a:gradFill flip="none" rotWithShape="1">
          <a:gsLst>
            <a:gs pos="57000">
              <a:srgbClr val="274F77"/>
            </a:gs>
            <a:gs pos="99000">
              <a:srgbClr val="5B84CD"/>
            </a:gs>
          </a:gsLst>
          <a:lin ang="0" scaled="1"/>
          <a:tileRect/>
        </a:gradFill>
        <a:ln>
          <a:noFill/>
        </a:ln>
        <a:scene3d>
          <a:camera prst="orthographicFront"/>
          <a:lightRig rig="threePt" dir="t"/>
        </a:scene3d>
        <a:sp3d>
          <a:bevelT w="12700" h="12700"/>
        </a:sp3d>
      </dgm:spPr>
      <dgm:t>
        <a:bodyPr/>
        <a:lstStyle/>
        <a:p>
          <a:pPr algn="l"/>
          <a:r>
            <a:rPr lang="ru-RU" sz="2000" dirty="0" smtClean="0"/>
            <a:t>С суммы выплат в пределах МРОТ – </a:t>
          </a:r>
          <a:r>
            <a:rPr lang="ru-RU" sz="3000" dirty="0" smtClean="0"/>
            <a:t>30%</a:t>
          </a:r>
          <a:endParaRPr lang="ru-RU" sz="3000" dirty="0"/>
        </a:p>
      </dgm:t>
    </dgm:pt>
    <dgm:pt modelId="{06FFF7FD-6950-4DCC-B38E-AD6C95724CA5}" type="parTrans" cxnId="{58CAB866-9D18-457C-BB12-628AAD86F670}">
      <dgm:prSet/>
      <dgm:spPr/>
      <dgm:t>
        <a:bodyPr/>
        <a:lstStyle/>
        <a:p>
          <a:endParaRPr lang="ru-RU"/>
        </a:p>
      </dgm:t>
    </dgm:pt>
    <dgm:pt modelId="{947403EA-8EDB-43F4-AB05-F5456F36CCE4}" type="sibTrans" cxnId="{58CAB866-9D18-457C-BB12-628AAD86F670}">
      <dgm:prSet/>
      <dgm:spPr/>
      <dgm:t>
        <a:bodyPr/>
        <a:lstStyle/>
        <a:p>
          <a:endParaRPr lang="ru-RU"/>
        </a:p>
      </dgm:t>
    </dgm:pt>
    <dgm:pt modelId="{1A42A58E-D051-490D-9571-1A3033728BB0}">
      <dgm:prSet phldrT="[Текст]"/>
      <dgm:spPr>
        <a:solidFill>
          <a:schemeClr val="lt1">
            <a:hueOff val="0"/>
            <a:satOff val="0"/>
            <a:lumOff val="0"/>
            <a:alpha val="60000"/>
          </a:schemeClr>
        </a:solidFill>
        <a:ln>
          <a:noFill/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22% - ОПС</a:t>
          </a:r>
          <a:endParaRPr lang="ru-RU" dirty="0">
            <a:solidFill>
              <a:srgbClr val="002060"/>
            </a:solidFill>
          </a:endParaRPr>
        </a:p>
      </dgm:t>
    </dgm:pt>
    <dgm:pt modelId="{FCC4EBE8-E46B-4A3B-9006-D5F6832FC006}" type="parTrans" cxnId="{4C17E49D-AC99-4832-B553-B399475D0D45}">
      <dgm:prSet/>
      <dgm:spPr/>
      <dgm:t>
        <a:bodyPr/>
        <a:lstStyle/>
        <a:p>
          <a:endParaRPr lang="ru-RU"/>
        </a:p>
      </dgm:t>
    </dgm:pt>
    <dgm:pt modelId="{EAAC82D6-2FB7-4A26-9184-8C0955D1BA7D}" type="sibTrans" cxnId="{4C17E49D-AC99-4832-B553-B399475D0D45}">
      <dgm:prSet/>
      <dgm:spPr/>
      <dgm:t>
        <a:bodyPr/>
        <a:lstStyle/>
        <a:p>
          <a:endParaRPr lang="ru-RU"/>
        </a:p>
      </dgm:t>
    </dgm:pt>
    <dgm:pt modelId="{2A98E179-7AF7-4647-8FD8-C0B7C7072A18}">
      <dgm:prSet phldrT="[Текст]"/>
      <dgm:spPr>
        <a:solidFill>
          <a:schemeClr val="lt1">
            <a:hueOff val="0"/>
            <a:satOff val="0"/>
            <a:lumOff val="0"/>
            <a:alpha val="60000"/>
          </a:schemeClr>
        </a:solidFill>
        <a:ln>
          <a:noFill/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5,1% - ОМС</a:t>
          </a:r>
          <a:endParaRPr lang="ru-RU" dirty="0">
            <a:solidFill>
              <a:srgbClr val="002060"/>
            </a:solidFill>
          </a:endParaRPr>
        </a:p>
      </dgm:t>
    </dgm:pt>
    <dgm:pt modelId="{8F278F18-E718-4346-807E-2A9D76872AE2}" type="parTrans" cxnId="{A7081B37-C1A4-42E0-B208-4B4D9B8E911A}">
      <dgm:prSet/>
      <dgm:spPr/>
      <dgm:t>
        <a:bodyPr/>
        <a:lstStyle/>
        <a:p>
          <a:endParaRPr lang="ru-RU"/>
        </a:p>
      </dgm:t>
    </dgm:pt>
    <dgm:pt modelId="{CE483420-2BB8-42A4-BC6B-5287A43915CE}" type="sibTrans" cxnId="{A7081B37-C1A4-42E0-B208-4B4D9B8E911A}">
      <dgm:prSet/>
      <dgm:spPr/>
      <dgm:t>
        <a:bodyPr/>
        <a:lstStyle/>
        <a:p>
          <a:endParaRPr lang="ru-RU"/>
        </a:p>
      </dgm:t>
    </dgm:pt>
    <dgm:pt modelId="{4DA2E703-E2F1-4F3D-836A-AEBBFAB003DD}">
      <dgm:prSet phldrT="[Текст]" custT="1"/>
      <dgm:spPr>
        <a:gradFill flip="none" rotWithShape="1">
          <a:gsLst>
            <a:gs pos="54000">
              <a:srgbClr val="274F77"/>
            </a:gs>
            <a:gs pos="99000">
              <a:srgbClr val="5B84CD"/>
            </a:gs>
          </a:gsLst>
          <a:lin ang="0" scaled="1"/>
          <a:tileRect/>
        </a:gradFill>
        <a:ln>
          <a:noFill/>
        </a:ln>
        <a:scene3d>
          <a:camera prst="orthographicFront"/>
          <a:lightRig rig="threePt" dir="t"/>
        </a:scene3d>
        <a:sp3d>
          <a:bevelT w="12700" h="12700"/>
        </a:sp3d>
      </dgm:spPr>
      <dgm:t>
        <a:bodyPr/>
        <a:lstStyle/>
        <a:p>
          <a:pPr algn="l"/>
          <a:r>
            <a:rPr lang="ru-RU" sz="2000" dirty="0" smtClean="0"/>
            <a:t>С суммы выплат, превышающей МРОТ – </a:t>
          </a:r>
          <a:r>
            <a:rPr lang="ru-RU" sz="3000" dirty="0" smtClean="0"/>
            <a:t>15%</a:t>
          </a:r>
          <a:endParaRPr lang="ru-RU" sz="3000" dirty="0"/>
        </a:p>
      </dgm:t>
    </dgm:pt>
    <dgm:pt modelId="{BA5282FF-72DF-4504-B863-DC064BC698B7}" type="parTrans" cxnId="{A6DD2D96-4BFE-4517-ABF9-0F8B83DF78F4}">
      <dgm:prSet/>
      <dgm:spPr/>
      <dgm:t>
        <a:bodyPr/>
        <a:lstStyle/>
        <a:p>
          <a:endParaRPr lang="ru-RU"/>
        </a:p>
      </dgm:t>
    </dgm:pt>
    <dgm:pt modelId="{F944B66D-120C-4F72-9FCE-C0B6BE714828}" type="sibTrans" cxnId="{A6DD2D96-4BFE-4517-ABF9-0F8B83DF78F4}">
      <dgm:prSet/>
      <dgm:spPr/>
      <dgm:t>
        <a:bodyPr/>
        <a:lstStyle/>
        <a:p>
          <a:endParaRPr lang="ru-RU"/>
        </a:p>
      </dgm:t>
    </dgm:pt>
    <dgm:pt modelId="{07F90EC6-2DB7-4DDB-95FD-D32300691FD8}">
      <dgm:prSet phldrT="[Текст]"/>
      <dgm:spPr>
        <a:solidFill>
          <a:schemeClr val="lt1">
            <a:hueOff val="0"/>
            <a:satOff val="0"/>
            <a:lumOff val="0"/>
            <a:alpha val="60000"/>
          </a:schemeClr>
        </a:solidFill>
        <a:ln>
          <a:noFill/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10% - ОПС</a:t>
          </a:r>
          <a:endParaRPr lang="ru-RU" dirty="0">
            <a:solidFill>
              <a:srgbClr val="002060"/>
            </a:solidFill>
          </a:endParaRPr>
        </a:p>
      </dgm:t>
    </dgm:pt>
    <dgm:pt modelId="{E40A30D4-3D90-411B-A1D8-3C5E2F6E579C}" type="parTrans" cxnId="{2EA5C8FF-781B-4099-9C57-4DECF7E255F6}">
      <dgm:prSet/>
      <dgm:spPr/>
      <dgm:t>
        <a:bodyPr/>
        <a:lstStyle/>
        <a:p>
          <a:endParaRPr lang="ru-RU"/>
        </a:p>
      </dgm:t>
    </dgm:pt>
    <dgm:pt modelId="{1CCECA0B-1920-4CA3-938C-315645DB2CC9}" type="sibTrans" cxnId="{2EA5C8FF-781B-4099-9C57-4DECF7E255F6}">
      <dgm:prSet/>
      <dgm:spPr/>
      <dgm:t>
        <a:bodyPr/>
        <a:lstStyle/>
        <a:p>
          <a:endParaRPr lang="ru-RU"/>
        </a:p>
      </dgm:t>
    </dgm:pt>
    <dgm:pt modelId="{7C7BC16A-0E41-426F-B15B-94F95FF8C031}">
      <dgm:prSet phldrT="[Текст]"/>
      <dgm:spPr>
        <a:solidFill>
          <a:schemeClr val="lt1">
            <a:hueOff val="0"/>
            <a:satOff val="0"/>
            <a:lumOff val="0"/>
            <a:alpha val="60000"/>
          </a:schemeClr>
        </a:solidFill>
        <a:ln>
          <a:noFill/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5% - ОМС</a:t>
          </a:r>
          <a:endParaRPr lang="ru-RU" dirty="0">
            <a:solidFill>
              <a:srgbClr val="002060"/>
            </a:solidFill>
          </a:endParaRPr>
        </a:p>
      </dgm:t>
    </dgm:pt>
    <dgm:pt modelId="{8A99D123-A5D8-43EB-82B2-0ABF6A46455A}" type="parTrans" cxnId="{569F1BD4-84F5-4750-9C9E-47439036239F}">
      <dgm:prSet/>
      <dgm:spPr/>
      <dgm:t>
        <a:bodyPr/>
        <a:lstStyle/>
        <a:p>
          <a:endParaRPr lang="ru-RU"/>
        </a:p>
      </dgm:t>
    </dgm:pt>
    <dgm:pt modelId="{A3282B5E-C76F-4154-9081-427706400690}" type="sibTrans" cxnId="{569F1BD4-84F5-4750-9C9E-47439036239F}">
      <dgm:prSet/>
      <dgm:spPr/>
      <dgm:t>
        <a:bodyPr/>
        <a:lstStyle/>
        <a:p>
          <a:endParaRPr lang="ru-RU"/>
        </a:p>
      </dgm:t>
    </dgm:pt>
    <dgm:pt modelId="{81FF87D2-9C4E-4AA9-BF4E-3F85A867FEFE}">
      <dgm:prSet phldrT="[Текст]"/>
      <dgm:spPr>
        <a:solidFill>
          <a:schemeClr val="lt1">
            <a:hueOff val="0"/>
            <a:satOff val="0"/>
            <a:lumOff val="0"/>
            <a:alpha val="60000"/>
          </a:schemeClr>
        </a:solidFill>
        <a:ln>
          <a:noFill/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2,9% - ФСС</a:t>
          </a:r>
          <a:endParaRPr lang="ru-RU" dirty="0">
            <a:solidFill>
              <a:srgbClr val="002060"/>
            </a:solidFill>
          </a:endParaRPr>
        </a:p>
      </dgm:t>
    </dgm:pt>
    <dgm:pt modelId="{325F9D19-8F99-4D36-A9D8-976BF2044B15}" type="parTrans" cxnId="{3F8FAEFD-84B3-473C-A6A7-D03F66E78367}">
      <dgm:prSet/>
      <dgm:spPr/>
      <dgm:t>
        <a:bodyPr/>
        <a:lstStyle/>
        <a:p>
          <a:endParaRPr lang="ru-RU"/>
        </a:p>
      </dgm:t>
    </dgm:pt>
    <dgm:pt modelId="{016EFB71-D6EE-4495-94E4-AE6084922209}" type="sibTrans" cxnId="{3F8FAEFD-84B3-473C-A6A7-D03F66E78367}">
      <dgm:prSet/>
      <dgm:spPr/>
      <dgm:t>
        <a:bodyPr/>
        <a:lstStyle/>
        <a:p>
          <a:endParaRPr lang="ru-RU"/>
        </a:p>
      </dgm:t>
    </dgm:pt>
    <dgm:pt modelId="{D8B0B1BA-7EC1-45EE-93D6-3796400EFA6F}">
      <dgm:prSet phldrT="[Текст]"/>
      <dgm:spPr>
        <a:solidFill>
          <a:schemeClr val="lt1">
            <a:hueOff val="0"/>
            <a:satOff val="0"/>
            <a:lumOff val="0"/>
            <a:alpha val="60000"/>
          </a:schemeClr>
        </a:solidFill>
        <a:ln>
          <a:noFill/>
        </a:ln>
      </dgm:spPr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0% - ФСС</a:t>
          </a:r>
          <a:endParaRPr lang="ru-RU" dirty="0">
            <a:solidFill>
              <a:srgbClr val="002060"/>
            </a:solidFill>
          </a:endParaRPr>
        </a:p>
      </dgm:t>
    </dgm:pt>
    <dgm:pt modelId="{42632980-D75D-47B5-8853-34DA27380017}" type="parTrans" cxnId="{AE8E7831-02F6-4C66-929B-DC6C6BDB2519}">
      <dgm:prSet/>
      <dgm:spPr/>
      <dgm:t>
        <a:bodyPr/>
        <a:lstStyle/>
        <a:p>
          <a:endParaRPr lang="ru-RU"/>
        </a:p>
      </dgm:t>
    </dgm:pt>
    <dgm:pt modelId="{8AD189A5-B563-4CA5-95C0-47A5E96C9DE9}" type="sibTrans" cxnId="{AE8E7831-02F6-4C66-929B-DC6C6BDB2519}">
      <dgm:prSet/>
      <dgm:spPr/>
      <dgm:t>
        <a:bodyPr/>
        <a:lstStyle/>
        <a:p>
          <a:endParaRPr lang="ru-RU"/>
        </a:p>
      </dgm:t>
    </dgm:pt>
    <dgm:pt modelId="{C2CC3563-C59C-475E-AA41-0E2C508E3295}" type="pres">
      <dgm:prSet presAssocID="{18A21E3D-D9D1-440C-94A9-79A08D6A03C9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C8A47B4-CEB0-4ABD-8695-226096DED26A}" type="pres">
      <dgm:prSet presAssocID="{10F1968B-18C9-4EFC-AB9F-A43A54AFC35E}" presName="root" presStyleCnt="0"/>
      <dgm:spPr/>
    </dgm:pt>
    <dgm:pt modelId="{0DEFAB15-9822-407E-A614-DC15BEDCB402}" type="pres">
      <dgm:prSet presAssocID="{10F1968B-18C9-4EFC-AB9F-A43A54AFC35E}" presName="rootComposite" presStyleCnt="0"/>
      <dgm:spPr/>
    </dgm:pt>
    <dgm:pt modelId="{D012D328-194A-4D0B-A376-5B9DEB7FD367}" type="pres">
      <dgm:prSet presAssocID="{10F1968B-18C9-4EFC-AB9F-A43A54AFC35E}" presName="rootText" presStyleLbl="node1" presStyleIdx="0" presStyleCnt="2" custScaleX="231265" custScaleY="104773"/>
      <dgm:spPr/>
      <dgm:t>
        <a:bodyPr/>
        <a:lstStyle/>
        <a:p>
          <a:endParaRPr lang="ru-RU"/>
        </a:p>
      </dgm:t>
    </dgm:pt>
    <dgm:pt modelId="{692DF06F-E67C-4190-8863-20D633CD4191}" type="pres">
      <dgm:prSet presAssocID="{10F1968B-18C9-4EFC-AB9F-A43A54AFC35E}" presName="rootConnector" presStyleLbl="node1" presStyleIdx="0" presStyleCnt="2"/>
      <dgm:spPr/>
      <dgm:t>
        <a:bodyPr/>
        <a:lstStyle/>
        <a:p>
          <a:endParaRPr lang="ru-RU"/>
        </a:p>
      </dgm:t>
    </dgm:pt>
    <dgm:pt modelId="{AC68FAFD-2885-4186-B827-E154CF012F42}" type="pres">
      <dgm:prSet presAssocID="{10F1968B-18C9-4EFC-AB9F-A43A54AFC35E}" presName="childShape" presStyleCnt="0"/>
      <dgm:spPr/>
    </dgm:pt>
    <dgm:pt modelId="{4F6577BC-8314-49E6-A58C-1A6A9002D1C6}" type="pres">
      <dgm:prSet presAssocID="{FCC4EBE8-E46B-4A3B-9006-D5F6832FC006}" presName="Name13" presStyleLbl="parChTrans1D2" presStyleIdx="0" presStyleCnt="6"/>
      <dgm:spPr/>
      <dgm:t>
        <a:bodyPr/>
        <a:lstStyle/>
        <a:p>
          <a:endParaRPr lang="ru-RU"/>
        </a:p>
      </dgm:t>
    </dgm:pt>
    <dgm:pt modelId="{9C0CECF2-F140-4670-AE26-43132E189585}" type="pres">
      <dgm:prSet presAssocID="{1A42A58E-D051-490D-9571-1A3033728BB0}" presName="childText" presStyleLbl="bgAcc1" presStyleIdx="0" presStyleCnt="6" custScaleX="228429" custScaleY="617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320165-3721-4F9F-8578-6DB610993B5A}" type="pres">
      <dgm:prSet presAssocID="{8F278F18-E718-4346-807E-2A9D76872AE2}" presName="Name13" presStyleLbl="parChTrans1D2" presStyleIdx="1" presStyleCnt="6"/>
      <dgm:spPr/>
      <dgm:t>
        <a:bodyPr/>
        <a:lstStyle/>
        <a:p>
          <a:endParaRPr lang="ru-RU"/>
        </a:p>
      </dgm:t>
    </dgm:pt>
    <dgm:pt modelId="{69780D89-A525-4300-8CFF-089FCBEE7E15}" type="pres">
      <dgm:prSet presAssocID="{2A98E179-7AF7-4647-8FD8-C0B7C7072A18}" presName="childText" presStyleLbl="bgAcc1" presStyleIdx="1" presStyleCnt="6" custScaleX="228429" custScaleY="617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466F8D-2DC0-497C-9303-0500B0CB59A9}" type="pres">
      <dgm:prSet presAssocID="{325F9D19-8F99-4D36-A9D8-976BF2044B15}" presName="Name13" presStyleLbl="parChTrans1D2" presStyleIdx="2" presStyleCnt="6"/>
      <dgm:spPr/>
      <dgm:t>
        <a:bodyPr/>
        <a:lstStyle/>
        <a:p>
          <a:endParaRPr lang="ru-RU"/>
        </a:p>
      </dgm:t>
    </dgm:pt>
    <dgm:pt modelId="{95C13A10-2BE9-4C43-964F-9F05B84A0D05}" type="pres">
      <dgm:prSet presAssocID="{81FF87D2-9C4E-4AA9-BF4E-3F85A867FEFE}" presName="childText" presStyleLbl="bgAcc1" presStyleIdx="2" presStyleCnt="6" custScaleX="228429" custScaleY="617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E29B08-136B-4680-A6E5-6AB666360997}" type="pres">
      <dgm:prSet presAssocID="{4DA2E703-E2F1-4F3D-836A-AEBBFAB003DD}" presName="root" presStyleCnt="0"/>
      <dgm:spPr/>
    </dgm:pt>
    <dgm:pt modelId="{E7F3A390-A2C8-4AC0-8578-0C9E7CADA3F9}" type="pres">
      <dgm:prSet presAssocID="{4DA2E703-E2F1-4F3D-836A-AEBBFAB003DD}" presName="rootComposite" presStyleCnt="0"/>
      <dgm:spPr/>
    </dgm:pt>
    <dgm:pt modelId="{5A128A6B-85E6-4839-BC33-AF9AF1487EA4}" type="pres">
      <dgm:prSet presAssocID="{4DA2E703-E2F1-4F3D-836A-AEBBFAB003DD}" presName="rootText" presStyleLbl="node1" presStyleIdx="1" presStyleCnt="2" custScaleX="246693" custScaleY="104971"/>
      <dgm:spPr/>
      <dgm:t>
        <a:bodyPr/>
        <a:lstStyle/>
        <a:p>
          <a:endParaRPr lang="ru-RU"/>
        </a:p>
      </dgm:t>
    </dgm:pt>
    <dgm:pt modelId="{11F648AC-B976-42C8-BFC7-2DF4FF14C991}" type="pres">
      <dgm:prSet presAssocID="{4DA2E703-E2F1-4F3D-836A-AEBBFAB003DD}" presName="rootConnector" presStyleLbl="node1" presStyleIdx="1" presStyleCnt="2"/>
      <dgm:spPr/>
      <dgm:t>
        <a:bodyPr/>
        <a:lstStyle/>
        <a:p>
          <a:endParaRPr lang="ru-RU"/>
        </a:p>
      </dgm:t>
    </dgm:pt>
    <dgm:pt modelId="{A40540ED-8008-430A-A893-3FCA6D612EC6}" type="pres">
      <dgm:prSet presAssocID="{4DA2E703-E2F1-4F3D-836A-AEBBFAB003DD}" presName="childShape" presStyleCnt="0"/>
      <dgm:spPr/>
    </dgm:pt>
    <dgm:pt modelId="{F63319D5-2E90-47ED-B596-63A3542E8290}" type="pres">
      <dgm:prSet presAssocID="{E40A30D4-3D90-411B-A1D8-3C5E2F6E579C}" presName="Name13" presStyleLbl="parChTrans1D2" presStyleIdx="3" presStyleCnt="6"/>
      <dgm:spPr/>
      <dgm:t>
        <a:bodyPr/>
        <a:lstStyle/>
        <a:p>
          <a:endParaRPr lang="ru-RU"/>
        </a:p>
      </dgm:t>
    </dgm:pt>
    <dgm:pt modelId="{60D0C147-D167-42F0-B637-B0A02F7B6083}" type="pres">
      <dgm:prSet presAssocID="{07F90EC6-2DB7-4DDB-95FD-D32300691FD8}" presName="childText" presStyleLbl="bgAcc1" presStyleIdx="3" presStyleCnt="6" custScaleX="228429" custScaleY="617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A6CD03-8A70-41A6-A7FF-310F60AF775C}" type="pres">
      <dgm:prSet presAssocID="{8A99D123-A5D8-43EB-82B2-0ABF6A46455A}" presName="Name13" presStyleLbl="parChTrans1D2" presStyleIdx="4" presStyleCnt="6"/>
      <dgm:spPr/>
      <dgm:t>
        <a:bodyPr/>
        <a:lstStyle/>
        <a:p>
          <a:endParaRPr lang="ru-RU"/>
        </a:p>
      </dgm:t>
    </dgm:pt>
    <dgm:pt modelId="{5E7F2080-C2D9-461A-A851-85ED12238478}" type="pres">
      <dgm:prSet presAssocID="{7C7BC16A-0E41-426F-B15B-94F95FF8C031}" presName="childText" presStyleLbl="bgAcc1" presStyleIdx="4" presStyleCnt="6" custScaleX="228429" custScaleY="617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05E3FB-54BA-4C43-83A8-F1A6C0CC5B49}" type="pres">
      <dgm:prSet presAssocID="{42632980-D75D-47B5-8853-34DA27380017}" presName="Name13" presStyleLbl="parChTrans1D2" presStyleIdx="5" presStyleCnt="6"/>
      <dgm:spPr/>
      <dgm:t>
        <a:bodyPr/>
        <a:lstStyle/>
        <a:p>
          <a:endParaRPr lang="ru-RU"/>
        </a:p>
      </dgm:t>
    </dgm:pt>
    <dgm:pt modelId="{66DFD5E7-6680-4B33-B643-6A68460873B3}" type="pres">
      <dgm:prSet presAssocID="{D8B0B1BA-7EC1-45EE-93D6-3796400EFA6F}" presName="childText" presStyleLbl="bgAcc1" presStyleIdx="5" presStyleCnt="6" custScaleX="228429" custScaleY="61706" custLinFactNeighborX="-2383" custLinFactNeighborY="-36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5BF411-40F2-4165-960B-C3BE25AD1AFE}" type="presOf" srcId="{07F90EC6-2DB7-4DDB-95FD-D32300691FD8}" destId="{60D0C147-D167-42F0-B637-B0A02F7B6083}" srcOrd="0" destOrd="0" presId="urn:microsoft.com/office/officeart/2005/8/layout/hierarchy3"/>
    <dgm:cxn modelId="{7CBA0C29-0817-42DF-94ED-7B1E83EACA8C}" type="presOf" srcId="{10F1968B-18C9-4EFC-AB9F-A43A54AFC35E}" destId="{D012D328-194A-4D0B-A376-5B9DEB7FD367}" srcOrd="0" destOrd="0" presId="urn:microsoft.com/office/officeart/2005/8/layout/hierarchy3"/>
    <dgm:cxn modelId="{679A48C5-8CEE-4694-A20A-73D875DA381D}" type="presOf" srcId="{2A98E179-7AF7-4647-8FD8-C0B7C7072A18}" destId="{69780D89-A525-4300-8CFF-089FCBEE7E15}" srcOrd="0" destOrd="0" presId="urn:microsoft.com/office/officeart/2005/8/layout/hierarchy3"/>
    <dgm:cxn modelId="{62BDD785-9C4E-44B7-B9AB-4642463FA34C}" type="presOf" srcId="{10F1968B-18C9-4EFC-AB9F-A43A54AFC35E}" destId="{692DF06F-E67C-4190-8863-20D633CD4191}" srcOrd="1" destOrd="0" presId="urn:microsoft.com/office/officeart/2005/8/layout/hierarchy3"/>
    <dgm:cxn modelId="{EBC3EAE4-45A6-46B8-A138-06A4130FA60F}" type="presOf" srcId="{18A21E3D-D9D1-440C-94A9-79A08D6A03C9}" destId="{C2CC3563-C59C-475E-AA41-0E2C508E3295}" srcOrd="0" destOrd="0" presId="urn:microsoft.com/office/officeart/2005/8/layout/hierarchy3"/>
    <dgm:cxn modelId="{0ADFA14E-C635-4104-B851-F8E561728C78}" type="presOf" srcId="{325F9D19-8F99-4D36-A9D8-976BF2044B15}" destId="{9B466F8D-2DC0-497C-9303-0500B0CB59A9}" srcOrd="0" destOrd="0" presId="urn:microsoft.com/office/officeart/2005/8/layout/hierarchy3"/>
    <dgm:cxn modelId="{2EA5C8FF-781B-4099-9C57-4DECF7E255F6}" srcId="{4DA2E703-E2F1-4F3D-836A-AEBBFAB003DD}" destId="{07F90EC6-2DB7-4DDB-95FD-D32300691FD8}" srcOrd="0" destOrd="0" parTransId="{E40A30D4-3D90-411B-A1D8-3C5E2F6E579C}" sibTransId="{1CCECA0B-1920-4CA3-938C-315645DB2CC9}"/>
    <dgm:cxn modelId="{58CAB866-9D18-457C-BB12-628AAD86F670}" srcId="{18A21E3D-D9D1-440C-94A9-79A08D6A03C9}" destId="{10F1968B-18C9-4EFC-AB9F-A43A54AFC35E}" srcOrd="0" destOrd="0" parTransId="{06FFF7FD-6950-4DCC-B38E-AD6C95724CA5}" sibTransId="{947403EA-8EDB-43F4-AB05-F5456F36CCE4}"/>
    <dgm:cxn modelId="{A6DD2D96-4BFE-4517-ABF9-0F8B83DF78F4}" srcId="{18A21E3D-D9D1-440C-94A9-79A08D6A03C9}" destId="{4DA2E703-E2F1-4F3D-836A-AEBBFAB003DD}" srcOrd="1" destOrd="0" parTransId="{BA5282FF-72DF-4504-B863-DC064BC698B7}" sibTransId="{F944B66D-120C-4F72-9FCE-C0B6BE714828}"/>
    <dgm:cxn modelId="{569F1BD4-84F5-4750-9C9E-47439036239F}" srcId="{4DA2E703-E2F1-4F3D-836A-AEBBFAB003DD}" destId="{7C7BC16A-0E41-426F-B15B-94F95FF8C031}" srcOrd="1" destOrd="0" parTransId="{8A99D123-A5D8-43EB-82B2-0ABF6A46455A}" sibTransId="{A3282B5E-C76F-4154-9081-427706400690}"/>
    <dgm:cxn modelId="{4C17E49D-AC99-4832-B553-B399475D0D45}" srcId="{10F1968B-18C9-4EFC-AB9F-A43A54AFC35E}" destId="{1A42A58E-D051-490D-9571-1A3033728BB0}" srcOrd="0" destOrd="0" parTransId="{FCC4EBE8-E46B-4A3B-9006-D5F6832FC006}" sibTransId="{EAAC82D6-2FB7-4A26-9184-8C0955D1BA7D}"/>
    <dgm:cxn modelId="{2AE54F27-88B2-443A-88CB-40496AB84008}" type="presOf" srcId="{FCC4EBE8-E46B-4A3B-9006-D5F6832FC006}" destId="{4F6577BC-8314-49E6-A58C-1A6A9002D1C6}" srcOrd="0" destOrd="0" presId="urn:microsoft.com/office/officeart/2005/8/layout/hierarchy3"/>
    <dgm:cxn modelId="{6ABEB1FD-395B-4AF8-AAD0-B32FF087C0E6}" type="presOf" srcId="{4DA2E703-E2F1-4F3D-836A-AEBBFAB003DD}" destId="{11F648AC-B976-42C8-BFC7-2DF4FF14C991}" srcOrd="1" destOrd="0" presId="urn:microsoft.com/office/officeart/2005/8/layout/hierarchy3"/>
    <dgm:cxn modelId="{46D7A2D5-A5AD-4D4E-BBDE-75B206FF2EEB}" type="presOf" srcId="{1A42A58E-D051-490D-9571-1A3033728BB0}" destId="{9C0CECF2-F140-4670-AE26-43132E189585}" srcOrd="0" destOrd="0" presId="urn:microsoft.com/office/officeart/2005/8/layout/hierarchy3"/>
    <dgm:cxn modelId="{3F8FAEFD-84B3-473C-A6A7-D03F66E78367}" srcId="{10F1968B-18C9-4EFC-AB9F-A43A54AFC35E}" destId="{81FF87D2-9C4E-4AA9-BF4E-3F85A867FEFE}" srcOrd="2" destOrd="0" parTransId="{325F9D19-8F99-4D36-A9D8-976BF2044B15}" sibTransId="{016EFB71-D6EE-4495-94E4-AE6084922209}"/>
    <dgm:cxn modelId="{AE8E7831-02F6-4C66-929B-DC6C6BDB2519}" srcId="{4DA2E703-E2F1-4F3D-836A-AEBBFAB003DD}" destId="{D8B0B1BA-7EC1-45EE-93D6-3796400EFA6F}" srcOrd="2" destOrd="0" parTransId="{42632980-D75D-47B5-8853-34DA27380017}" sibTransId="{8AD189A5-B563-4CA5-95C0-47A5E96C9DE9}"/>
    <dgm:cxn modelId="{9F95F127-C8E2-476C-AFAB-06DA740B5F09}" type="presOf" srcId="{E40A30D4-3D90-411B-A1D8-3C5E2F6E579C}" destId="{F63319D5-2E90-47ED-B596-63A3542E8290}" srcOrd="0" destOrd="0" presId="urn:microsoft.com/office/officeart/2005/8/layout/hierarchy3"/>
    <dgm:cxn modelId="{14E1EF4F-E9B2-48E1-AE6B-D1F777FCB7FB}" type="presOf" srcId="{81FF87D2-9C4E-4AA9-BF4E-3F85A867FEFE}" destId="{95C13A10-2BE9-4C43-964F-9F05B84A0D05}" srcOrd="0" destOrd="0" presId="urn:microsoft.com/office/officeart/2005/8/layout/hierarchy3"/>
    <dgm:cxn modelId="{8C7B3812-383B-48EE-9F36-E8988999D6BB}" type="presOf" srcId="{42632980-D75D-47B5-8853-34DA27380017}" destId="{C205E3FB-54BA-4C43-83A8-F1A6C0CC5B49}" srcOrd="0" destOrd="0" presId="urn:microsoft.com/office/officeart/2005/8/layout/hierarchy3"/>
    <dgm:cxn modelId="{CB260178-919B-4DB6-B3B2-9D0D80C87C44}" type="presOf" srcId="{7C7BC16A-0E41-426F-B15B-94F95FF8C031}" destId="{5E7F2080-C2D9-461A-A851-85ED12238478}" srcOrd="0" destOrd="0" presId="urn:microsoft.com/office/officeart/2005/8/layout/hierarchy3"/>
    <dgm:cxn modelId="{D581C5D5-612C-48C5-B956-072DC50B3DC9}" type="presOf" srcId="{8A99D123-A5D8-43EB-82B2-0ABF6A46455A}" destId="{19A6CD03-8A70-41A6-A7FF-310F60AF775C}" srcOrd="0" destOrd="0" presId="urn:microsoft.com/office/officeart/2005/8/layout/hierarchy3"/>
    <dgm:cxn modelId="{E9C18D87-C006-463B-B1EE-1E0257E566AF}" type="presOf" srcId="{8F278F18-E718-4346-807E-2A9D76872AE2}" destId="{CE320165-3721-4F9F-8578-6DB610993B5A}" srcOrd="0" destOrd="0" presId="urn:microsoft.com/office/officeart/2005/8/layout/hierarchy3"/>
    <dgm:cxn modelId="{17D30507-FD6C-4DB3-A137-3990CD5A6036}" type="presOf" srcId="{4DA2E703-E2F1-4F3D-836A-AEBBFAB003DD}" destId="{5A128A6B-85E6-4839-BC33-AF9AF1487EA4}" srcOrd="0" destOrd="0" presId="urn:microsoft.com/office/officeart/2005/8/layout/hierarchy3"/>
    <dgm:cxn modelId="{A7081B37-C1A4-42E0-B208-4B4D9B8E911A}" srcId="{10F1968B-18C9-4EFC-AB9F-A43A54AFC35E}" destId="{2A98E179-7AF7-4647-8FD8-C0B7C7072A18}" srcOrd="1" destOrd="0" parTransId="{8F278F18-E718-4346-807E-2A9D76872AE2}" sibTransId="{CE483420-2BB8-42A4-BC6B-5287A43915CE}"/>
    <dgm:cxn modelId="{A6828322-577D-4D58-A58E-2E6C85170B1B}" type="presOf" srcId="{D8B0B1BA-7EC1-45EE-93D6-3796400EFA6F}" destId="{66DFD5E7-6680-4B33-B643-6A68460873B3}" srcOrd="0" destOrd="0" presId="urn:microsoft.com/office/officeart/2005/8/layout/hierarchy3"/>
    <dgm:cxn modelId="{1AC58983-A381-4B3C-8B78-1BE1C148061B}" type="presParOf" srcId="{C2CC3563-C59C-475E-AA41-0E2C508E3295}" destId="{9C8A47B4-CEB0-4ABD-8695-226096DED26A}" srcOrd="0" destOrd="0" presId="urn:microsoft.com/office/officeart/2005/8/layout/hierarchy3"/>
    <dgm:cxn modelId="{1B054E19-97AA-4ED0-BC0F-C393110ADE94}" type="presParOf" srcId="{9C8A47B4-CEB0-4ABD-8695-226096DED26A}" destId="{0DEFAB15-9822-407E-A614-DC15BEDCB402}" srcOrd="0" destOrd="0" presId="urn:microsoft.com/office/officeart/2005/8/layout/hierarchy3"/>
    <dgm:cxn modelId="{F177AC37-68BE-4436-9366-E66E637BE648}" type="presParOf" srcId="{0DEFAB15-9822-407E-A614-DC15BEDCB402}" destId="{D012D328-194A-4D0B-A376-5B9DEB7FD367}" srcOrd="0" destOrd="0" presId="urn:microsoft.com/office/officeart/2005/8/layout/hierarchy3"/>
    <dgm:cxn modelId="{5078C4DC-86F4-4A1D-ACED-CF5CF586AC47}" type="presParOf" srcId="{0DEFAB15-9822-407E-A614-DC15BEDCB402}" destId="{692DF06F-E67C-4190-8863-20D633CD4191}" srcOrd="1" destOrd="0" presId="urn:microsoft.com/office/officeart/2005/8/layout/hierarchy3"/>
    <dgm:cxn modelId="{9A864A0D-5336-41EA-A4A0-71AD625E36EC}" type="presParOf" srcId="{9C8A47B4-CEB0-4ABD-8695-226096DED26A}" destId="{AC68FAFD-2885-4186-B827-E154CF012F42}" srcOrd="1" destOrd="0" presId="urn:microsoft.com/office/officeart/2005/8/layout/hierarchy3"/>
    <dgm:cxn modelId="{D2066A36-B2B2-47EF-90D8-917EE37EAD09}" type="presParOf" srcId="{AC68FAFD-2885-4186-B827-E154CF012F42}" destId="{4F6577BC-8314-49E6-A58C-1A6A9002D1C6}" srcOrd="0" destOrd="0" presId="urn:microsoft.com/office/officeart/2005/8/layout/hierarchy3"/>
    <dgm:cxn modelId="{062E28D3-9378-453B-AA04-326338365B1F}" type="presParOf" srcId="{AC68FAFD-2885-4186-B827-E154CF012F42}" destId="{9C0CECF2-F140-4670-AE26-43132E189585}" srcOrd="1" destOrd="0" presId="urn:microsoft.com/office/officeart/2005/8/layout/hierarchy3"/>
    <dgm:cxn modelId="{58B69C08-66C7-45C6-AE0D-8767960CE534}" type="presParOf" srcId="{AC68FAFD-2885-4186-B827-E154CF012F42}" destId="{CE320165-3721-4F9F-8578-6DB610993B5A}" srcOrd="2" destOrd="0" presId="urn:microsoft.com/office/officeart/2005/8/layout/hierarchy3"/>
    <dgm:cxn modelId="{DEBA72A9-2D28-49FC-9311-D9E707C43B46}" type="presParOf" srcId="{AC68FAFD-2885-4186-B827-E154CF012F42}" destId="{69780D89-A525-4300-8CFF-089FCBEE7E15}" srcOrd="3" destOrd="0" presId="urn:microsoft.com/office/officeart/2005/8/layout/hierarchy3"/>
    <dgm:cxn modelId="{3A84B90B-FDAF-4725-A96C-30FD245106F1}" type="presParOf" srcId="{AC68FAFD-2885-4186-B827-E154CF012F42}" destId="{9B466F8D-2DC0-497C-9303-0500B0CB59A9}" srcOrd="4" destOrd="0" presId="urn:microsoft.com/office/officeart/2005/8/layout/hierarchy3"/>
    <dgm:cxn modelId="{6059EDF7-6983-4C32-B42A-2B57F97EB1F6}" type="presParOf" srcId="{AC68FAFD-2885-4186-B827-E154CF012F42}" destId="{95C13A10-2BE9-4C43-964F-9F05B84A0D05}" srcOrd="5" destOrd="0" presId="urn:microsoft.com/office/officeart/2005/8/layout/hierarchy3"/>
    <dgm:cxn modelId="{786D4C5C-3F98-44FC-8081-257B21C9E951}" type="presParOf" srcId="{C2CC3563-C59C-475E-AA41-0E2C508E3295}" destId="{8BE29B08-136B-4680-A6E5-6AB666360997}" srcOrd="1" destOrd="0" presId="urn:microsoft.com/office/officeart/2005/8/layout/hierarchy3"/>
    <dgm:cxn modelId="{74574F46-4EDB-45DC-9674-0AA618D8EF30}" type="presParOf" srcId="{8BE29B08-136B-4680-A6E5-6AB666360997}" destId="{E7F3A390-A2C8-4AC0-8578-0C9E7CADA3F9}" srcOrd="0" destOrd="0" presId="urn:microsoft.com/office/officeart/2005/8/layout/hierarchy3"/>
    <dgm:cxn modelId="{4EA2ADB7-C376-4096-93A3-7C608999BCAE}" type="presParOf" srcId="{E7F3A390-A2C8-4AC0-8578-0C9E7CADA3F9}" destId="{5A128A6B-85E6-4839-BC33-AF9AF1487EA4}" srcOrd="0" destOrd="0" presId="urn:microsoft.com/office/officeart/2005/8/layout/hierarchy3"/>
    <dgm:cxn modelId="{73F27CEB-3691-480B-8A0F-6C3103B1BA25}" type="presParOf" srcId="{E7F3A390-A2C8-4AC0-8578-0C9E7CADA3F9}" destId="{11F648AC-B976-42C8-BFC7-2DF4FF14C991}" srcOrd="1" destOrd="0" presId="urn:microsoft.com/office/officeart/2005/8/layout/hierarchy3"/>
    <dgm:cxn modelId="{23F88A6D-2C40-460E-A65F-C51402A8799E}" type="presParOf" srcId="{8BE29B08-136B-4680-A6E5-6AB666360997}" destId="{A40540ED-8008-430A-A893-3FCA6D612EC6}" srcOrd="1" destOrd="0" presId="urn:microsoft.com/office/officeart/2005/8/layout/hierarchy3"/>
    <dgm:cxn modelId="{0C06EC30-94EE-49E6-9F62-B9E62325C3A1}" type="presParOf" srcId="{A40540ED-8008-430A-A893-3FCA6D612EC6}" destId="{F63319D5-2E90-47ED-B596-63A3542E8290}" srcOrd="0" destOrd="0" presId="urn:microsoft.com/office/officeart/2005/8/layout/hierarchy3"/>
    <dgm:cxn modelId="{B32AF841-0E18-4A15-AA34-383BE5A58973}" type="presParOf" srcId="{A40540ED-8008-430A-A893-3FCA6D612EC6}" destId="{60D0C147-D167-42F0-B637-B0A02F7B6083}" srcOrd="1" destOrd="0" presId="urn:microsoft.com/office/officeart/2005/8/layout/hierarchy3"/>
    <dgm:cxn modelId="{9A7F3E74-28D7-421E-9139-EAE6500116DB}" type="presParOf" srcId="{A40540ED-8008-430A-A893-3FCA6D612EC6}" destId="{19A6CD03-8A70-41A6-A7FF-310F60AF775C}" srcOrd="2" destOrd="0" presId="urn:microsoft.com/office/officeart/2005/8/layout/hierarchy3"/>
    <dgm:cxn modelId="{9FC1F1EF-5866-4734-A8BD-818EF9E82694}" type="presParOf" srcId="{A40540ED-8008-430A-A893-3FCA6D612EC6}" destId="{5E7F2080-C2D9-461A-A851-85ED12238478}" srcOrd="3" destOrd="0" presId="urn:microsoft.com/office/officeart/2005/8/layout/hierarchy3"/>
    <dgm:cxn modelId="{93045EA0-58D4-42A5-B596-45F85B171B72}" type="presParOf" srcId="{A40540ED-8008-430A-A893-3FCA6D612EC6}" destId="{C205E3FB-54BA-4C43-83A8-F1A6C0CC5B49}" srcOrd="4" destOrd="0" presId="urn:microsoft.com/office/officeart/2005/8/layout/hierarchy3"/>
    <dgm:cxn modelId="{2C9738AD-D185-461D-9683-FBC4F51F8241}" type="presParOf" srcId="{A40540ED-8008-430A-A893-3FCA6D612EC6}" destId="{66DFD5E7-6680-4B33-B643-6A68460873B3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12D328-194A-4D0B-A376-5B9DEB7FD367}">
      <dsp:nvSpPr>
        <dsp:cNvPr id="0" name=""/>
        <dsp:cNvSpPr/>
      </dsp:nvSpPr>
      <dsp:spPr>
        <a:xfrm>
          <a:off x="1790" y="513762"/>
          <a:ext cx="3508011" cy="794640"/>
        </a:xfrm>
        <a:prstGeom prst="roundRect">
          <a:avLst>
            <a:gd name="adj" fmla="val 10000"/>
          </a:avLst>
        </a:prstGeom>
        <a:gradFill flip="none" rotWithShape="1">
          <a:gsLst>
            <a:gs pos="57000">
              <a:srgbClr val="274F77"/>
            </a:gs>
            <a:gs pos="99000">
              <a:srgbClr val="5B84CD"/>
            </a:gs>
          </a:gsLst>
          <a:lin ang="0" scaled="1"/>
          <a:tileRect/>
        </a:gradFill>
        <a:ln w="25400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w="12700" h="12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 суммы выплат в пределах МРОТ – </a:t>
          </a:r>
          <a:r>
            <a:rPr lang="ru-RU" sz="3000" kern="1200" dirty="0" smtClean="0"/>
            <a:t>30%</a:t>
          </a:r>
          <a:endParaRPr lang="ru-RU" sz="3000" kern="1200" dirty="0"/>
        </a:p>
      </dsp:txBody>
      <dsp:txXfrm>
        <a:off x="25064" y="537036"/>
        <a:ext cx="3461463" cy="748092"/>
      </dsp:txXfrm>
    </dsp:sp>
    <dsp:sp modelId="{4F6577BC-8314-49E6-A58C-1A6A9002D1C6}">
      <dsp:nvSpPr>
        <dsp:cNvPr id="0" name=""/>
        <dsp:cNvSpPr/>
      </dsp:nvSpPr>
      <dsp:spPr>
        <a:xfrm>
          <a:off x="352591" y="1308403"/>
          <a:ext cx="350801" cy="4236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3611"/>
              </a:lnTo>
              <a:lnTo>
                <a:pt x="350801" y="4236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0CECF2-F140-4670-AE26-43132E189585}">
      <dsp:nvSpPr>
        <dsp:cNvPr id="0" name=""/>
        <dsp:cNvSpPr/>
      </dsp:nvSpPr>
      <dsp:spPr>
        <a:xfrm>
          <a:off x="703392" y="1498012"/>
          <a:ext cx="2771994" cy="4680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 val="6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rgbClr val="002060"/>
              </a:solidFill>
            </a:rPr>
            <a:t>22% - ОПС</a:t>
          </a:r>
          <a:endParaRPr lang="ru-RU" sz="2600" kern="1200" dirty="0">
            <a:solidFill>
              <a:srgbClr val="002060"/>
            </a:solidFill>
          </a:endParaRPr>
        </a:p>
      </dsp:txBody>
      <dsp:txXfrm>
        <a:off x="717099" y="1511719"/>
        <a:ext cx="2744580" cy="440588"/>
      </dsp:txXfrm>
    </dsp:sp>
    <dsp:sp modelId="{CE320165-3721-4F9F-8578-6DB610993B5A}">
      <dsp:nvSpPr>
        <dsp:cNvPr id="0" name=""/>
        <dsp:cNvSpPr/>
      </dsp:nvSpPr>
      <dsp:spPr>
        <a:xfrm>
          <a:off x="352591" y="1308403"/>
          <a:ext cx="350801" cy="1081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1224"/>
              </a:lnTo>
              <a:lnTo>
                <a:pt x="350801" y="10812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780D89-A525-4300-8CFF-089FCBEE7E15}">
      <dsp:nvSpPr>
        <dsp:cNvPr id="0" name=""/>
        <dsp:cNvSpPr/>
      </dsp:nvSpPr>
      <dsp:spPr>
        <a:xfrm>
          <a:off x="703392" y="2155625"/>
          <a:ext cx="2771994" cy="4680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 val="6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rgbClr val="002060"/>
              </a:solidFill>
            </a:rPr>
            <a:t>5,1% - ОМС</a:t>
          </a:r>
          <a:endParaRPr lang="ru-RU" sz="2600" kern="1200" dirty="0">
            <a:solidFill>
              <a:srgbClr val="002060"/>
            </a:solidFill>
          </a:endParaRPr>
        </a:p>
      </dsp:txBody>
      <dsp:txXfrm>
        <a:off x="717099" y="2169332"/>
        <a:ext cx="2744580" cy="440588"/>
      </dsp:txXfrm>
    </dsp:sp>
    <dsp:sp modelId="{9B466F8D-2DC0-497C-9303-0500B0CB59A9}">
      <dsp:nvSpPr>
        <dsp:cNvPr id="0" name=""/>
        <dsp:cNvSpPr/>
      </dsp:nvSpPr>
      <dsp:spPr>
        <a:xfrm>
          <a:off x="352591" y="1308403"/>
          <a:ext cx="350801" cy="17388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8836"/>
              </a:lnTo>
              <a:lnTo>
                <a:pt x="350801" y="173883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C13A10-2BE9-4C43-964F-9F05B84A0D05}">
      <dsp:nvSpPr>
        <dsp:cNvPr id="0" name=""/>
        <dsp:cNvSpPr/>
      </dsp:nvSpPr>
      <dsp:spPr>
        <a:xfrm>
          <a:off x="703392" y="2813238"/>
          <a:ext cx="2771994" cy="4680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 val="6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rgbClr val="002060"/>
              </a:solidFill>
            </a:rPr>
            <a:t>2,9% - ФСС</a:t>
          </a:r>
          <a:endParaRPr lang="ru-RU" sz="2600" kern="1200" dirty="0">
            <a:solidFill>
              <a:srgbClr val="002060"/>
            </a:solidFill>
          </a:endParaRPr>
        </a:p>
      </dsp:txBody>
      <dsp:txXfrm>
        <a:off x="717099" y="2826945"/>
        <a:ext cx="2744580" cy="440588"/>
      </dsp:txXfrm>
    </dsp:sp>
    <dsp:sp modelId="{5A128A6B-85E6-4839-BC33-AF9AF1487EA4}">
      <dsp:nvSpPr>
        <dsp:cNvPr id="0" name=""/>
        <dsp:cNvSpPr/>
      </dsp:nvSpPr>
      <dsp:spPr>
        <a:xfrm>
          <a:off x="3889021" y="513762"/>
          <a:ext cx="3742035" cy="796141"/>
        </a:xfrm>
        <a:prstGeom prst="roundRect">
          <a:avLst>
            <a:gd name="adj" fmla="val 10000"/>
          </a:avLst>
        </a:prstGeom>
        <a:gradFill flip="none" rotWithShape="1">
          <a:gsLst>
            <a:gs pos="54000">
              <a:srgbClr val="274F77"/>
            </a:gs>
            <a:gs pos="99000">
              <a:srgbClr val="5B84CD"/>
            </a:gs>
          </a:gsLst>
          <a:lin ang="0" scaled="1"/>
          <a:tileRect/>
        </a:gradFill>
        <a:ln w="25400" cap="flat" cmpd="sng" algn="ctr">
          <a:noFill/>
          <a:prstDash val="solid"/>
        </a:ln>
        <a:effectLst/>
        <a:scene3d>
          <a:camera prst="orthographicFront"/>
          <a:lightRig rig="threePt" dir="t"/>
        </a:scene3d>
        <a:sp3d>
          <a:bevelT w="12700" h="127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 суммы выплат, превышающей МРОТ – </a:t>
          </a:r>
          <a:r>
            <a:rPr lang="ru-RU" sz="3000" kern="1200" dirty="0" smtClean="0"/>
            <a:t>15%</a:t>
          </a:r>
          <a:endParaRPr lang="ru-RU" sz="3000" kern="1200" dirty="0"/>
        </a:p>
      </dsp:txBody>
      <dsp:txXfrm>
        <a:off x="3912339" y="537080"/>
        <a:ext cx="3695399" cy="749505"/>
      </dsp:txXfrm>
    </dsp:sp>
    <dsp:sp modelId="{F63319D5-2E90-47ED-B596-63A3542E8290}">
      <dsp:nvSpPr>
        <dsp:cNvPr id="0" name=""/>
        <dsp:cNvSpPr/>
      </dsp:nvSpPr>
      <dsp:spPr>
        <a:xfrm>
          <a:off x="4263225" y="1309904"/>
          <a:ext cx="374203" cy="4236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3611"/>
              </a:lnTo>
              <a:lnTo>
                <a:pt x="374203" y="42361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D0C147-D167-42F0-B637-B0A02F7B6083}">
      <dsp:nvSpPr>
        <dsp:cNvPr id="0" name=""/>
        <dsp:cNvSpPr/>
      </dsp:nvSpPr>
      <dsp:spPr>
        <a:xfrm>
          <a:off x="4637428" y="1499514"/>
          <a:ext cx="2771994" cy="4680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 val="6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rgbClr val="002060"/>
              </a:solidFill>
            </a:rPr>
            <a:t>10% - ОПС</a:t>
          </a:r>
          <a:endParaRPr lang="ru-RU" sz="2600" kern="1200" dirty="0">
            <a:solidFill>
              <a:srgbClr val="002060"/>
            </a:solidFill>
          </a:endParaRPr>
        </a:p>
      </dsp:txBody>
      <dsp:txXfrm>
        <a:off x="4651135" y="1513221"/>
        <a:ext cx="2744580" cy="440588"/>
      </dsp:txXfrm>
    </dsp:sp>
    <dsp:sp modelId="{19A6CD03-8A70-41A6-A7FF-310F60AF775C}">
      <dsp:nvSpPr>
        <dsp:cNvPr id="0" name=""/>
        <dsp:cNvSpPr/>
      </dsp:nvSpPr>
      <dsp:spPr>
        <a:xfrm>
          <a:off x="4263225" y="1309904"/>
          <a:ext cx="374203" cy="1081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1224"/>
              </a:lnTo>
              <a:lnTo>
                <a:pt x="374203" y="10812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7F2080-C2D9-461A-A851-85ED12238478}">
      <dsp:nvSpPr>
        <dsp:cNvPr id="0" name=""/>
        <dsp:cNvSpPr/>
      </dsp:nvSpPr>
      <dsp:spPr>
        <a:xfrm>
          <a:off x="4637428" y="2157127"/>
          <a:ext cx="2771994" cy="4680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 val="6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rgbClr val="002060"/>
              </a:solidFill>
            </a:rPr>
            <a:t>5% - ОМС</a:t>
          </a:r>
          <a:endParaRPr lang="ru-RU" sz="2600" kern="1200" dirty="0">
            <a:solidFill>
              <a:srgbClr val="002060"/>
            </a:solidFill>
          </a:endParaRPr>
        </a:p>
      </dsp:txBody>
      <dsp:txXfrm>
        <a:off x="4651135" y="2170834"/>
        <a:ext cx="2744580" cy="440588"/>
      </dsp:txXfrm>
    </dsp:sp>
    <dsp:sp modelId="{C205E3FB-54BA-4C43-83A8-F1A6C0CC5B49}">
      <dsp:nvSpPr>
        <dsp:cNvPr id="0" name=""/>
        <dsp:cNvSpPr/>
      </dsp:nvSpPr>
      <dsp:spPr>
        <a:xfrm>
          <a:off x="4263225" y="1309904"/>
          <a:ext cx="345285" cy="17112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1290"/>
              </a:lnTo>
              <a:lnTo>
                <a:pt x="345285" y="17112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DFD5E7-6680-4B33-B643-6A68460873B3}">
      <dsp:nvSpPr>
        <dsp:cNvPr id="0" name=""/>
        <dsp:cNvSpPr/>
      </dsp:nvSpPr>
      <dsp:spPr>
        <a:xfrm>
          <a:off x="4608511" y="2787193"/>
          <a:ext cx="2771994" cy="46800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 val="6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rgbClr val="002060"/>
              </a:solidFill>
            </a:rPr>
            <a:t>0% - ФСС</a:t>
          </a:r>
          <a:endParaRPr lang="ru-RU" sz="2600" kern="1200" dirty="0">
            <a:solidFill>
              <a:srgbClr val="002060"/>
            </a:solidFill>
          </a:endParaRPr>
        </a:p>
      </dsp:txBody>
      <dsp:txXfrm>
        <a:off x="4622218" y="2800900"/>
        <a:ext cx="2744580" cy="4405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586DB0-2778-4D0E-8840-9669C46995D8}" type="datetimeFigureOut">
              <a:rPr lang="ru-RU" smtClean="0"/>
              <a:t>14.04.2022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3EFCE-6D7D-46A6-8B05-81A44EF65B2B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0631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" y="1083"/>
            <a:ext cx="9142642" cy="5141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522769"/>
            <a:ext cx="7772400" cy="1102519"/>
          </a:xfrm>
        </p:spPr>
        <p:txBody>
          <a:bodyPr>
            <a:norm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64937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800" b="0">
                <a:solidFill>
                  <a:schemeClr val="bg1"/>
                </a:solidFill>
                <a:latin typeface="+mj-lt"/>
              </a:defRPr>
            </a:lvl1pPr>
            <a:lvl2pPr marL="457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9175702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3EF73-35B8-4353-8A22-580C174AE852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970805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3" y="227410"/>
            <a:ext cx="2405063" cy="4838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10"/>
            <a:ext cx="7065962" cy="4838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FD206-8B05-439A-B7AB-54F56E6164FA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578714"/>
      </p:ext>
    </p:extLst>
  </p:cSld>
  <p:clrMapOvr>
    <a:masterClrMapping/>
  </p:clrMapOvr>
  <p:transition spd="slow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0222E-4C83-43FB-B4AB-0E60AB3C83F4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557575"/>
      </p:ext>
    </p:extLst>
  </p:cSld>
  <p:clrMapOvr>
    <a:masterClrMapping/>
  </p:clrMapOvr>
  <p:transition spd="slow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200151"/>
            <a:ext cx="7931224" cy="3394472"/>
          </a:xfrm>
        </p:spPr>
        <p:txBody>
          <a:bodyPr/>
          <a:lstStyle/>
          <a:p>
            <a:pPr lvl="0"/>
            <a:endParaRPr lang="ru-RU" noProof="0" dirty="0" smtClean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93F85-0273-4557-B602-C2CFB5CB9694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8" name="Picture 8" descr="новый герб обводка 35x35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4003" y="0"/>
            <a:ext cx="899999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95536" y="205978"/>
            <a:ext cx="7848872" cy="720000"/>
          </a:xfrm>
        </p:spPr>
        <p:txBody>
          <a:bodyPr tIns="0" bIns="0" anchor="ctr" anchorCtr="0"/>
          <a:lstStyle>
            <a:lvl1pPr>
              <a:lnSpc>
                <a:spcPct val="80000"/>
              </a:lnSpc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7633369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" y="1081"/>
            <a:ext cx="9142642" cy="514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9"/>
          <p:cNvSpPr txBox="1">
            <a:spLocks noChangeArrowheads="1"/>
          </p:cNvSpPr>
          <p:nvPr userDrawn="1"/>
        </p:nvSpPr>
        <p:spPr bwMode="auto">
          <a:xfrm>
            <a:off x="5926767" y="3845477"/>
            <a:ext cx="923088" cy="282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0143" tIns="40072" rIns="80143" bIns="40072"/>
          <a:lstStyle>
            <a:lvl1pPr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133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6" y="1205154"/>
            <a:ext cx="7320689" cy="3621940"/>
          </a:xfrm>
        </p:spPr>
        <p:txBody>
          <a:bodyPr/>
          <a:lstStyle>
            <a:lvl1pPr marL="318625" indent="0">
              <a:buFontTx/>
              <a:buNone/>
              <a:defRPr b="1">
                <a:latin typeface="+mj-lt"/>
              </a:defRPr>
            </a:lvl1pPr>
            <a:lvl2pPr marL="315842" indent="2783">
              <a:defRPr>
                <a:latin typeface="+mj-lt"/>
              </a:defRPr>
            </a:lvl2pPr>
            <a:lvl3pPr marL="550985" indent="-228185">
              <a:tabLst/>
              <a:defRPr>
                <a:latin typeface="+mj-lt"/>
              </a:defRPr>
            </a:lvl3pPr>
            <a:lvl4pPr marL="0" indent="315842">
              <a:lnSpc>
                <a:spcPts val="1578"/>
              </a:lnSpc>
              <a:spcBef>
                <a:spcPts val="351"/>
              </a:spcBef>
              <a:defRPr>
                <a:latin typeface="+mj-lt"/>
              </a:defRPr>
            </a:lvl4pPr>
            <a:lvl5pPr>
              <a:lnSpc>
                <a:spcPts val="1578"/>
              </a:lnSpc>
              <a:spcBef>
                <a:spcPts val="351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822637" y="375802"/>
            <a:ext cx="7337192" cy="829352"/>
          </a:xfrm>
        </p:spPr>
        <p:txBody>
          <a:bodyPr/>
          <a:lstStyle>
            <a:lvl1pPr marL="0" marR="0" indent="0" defTabSz="91419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en-US" noProof="0" dirty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A40BF-A63D-4C9F-B113-681ADE3A9463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305812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9142643" cy="514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2636" y="1205154"/>
            <a:ext cx="7320689" cy="3621940"/>
          </a:xfrm>
        </p:spPr>
        <p:txBody>
          <a:bodyPr/>
          <a:lstStyle>
            <a:lvl1pPr marL="318625" indent="0">
              <a:buFontTx/>
              <a:buNone/>
              <a:defRPr b="1">
                <a:latin typeface="+mj-lt"/>
              </a:defRPr>
            </a:lvl1pPr>
            <a:lvl2pPr marL="318625" indent="0">
              <a:defRPr>
                <a:latin typeface="+mj-lt"/>
              </a:defRPr>
            </a:lvl2pPr>
            <a:lvl3pPr marL="550985" indent="-228185">
              <a:defRPr>
                <a:latin typeface="+mj-lt"/>
              </a:defRPr>
            </a:lvl3pPr>
            <a:lvl4pPr marL="0" indent="315842">
              <a:defRPr>
                <a:latin typeface="+mj-lt"/>
              </a:defRPr>
            </a:lvl4pPr>
            <a:lvl5pPr marL="1257802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21927" y="375802"/>
            <a:ext cx="7337901" cy="829352"/>
          </a:xfrm>
        </p:spPr>
        <p:txBody>
          <a:bodyPr/>
          <a:lstStyle>
            <a:lvl1pPr marL="0" marR="0" indent="0" defTabSz="91419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700"/>
            </a:lvl1pPr>
          </a:lstStyle>
          <a:p>
            <a:pPr lvl="0"/>
            <a:r>
              <a:rPr lang="en-US" noProof="0" dirty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E5CA6-C1B7-457E-95EF-4E9A3A866F80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09420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" y="1081"/>
            <a:ext cx="9142642" cy="514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7" y="375803"/>
            <a:ext cx="7337192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22636" y="1205154"/>
            <a:ext cx="3620764" cy="35218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14932" y="1205154"/>
            <a:ext cx="3644897" cy="35218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03A44-51EC-47F8-B68F-8714153AF49E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888046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4" y="375800"/>
            <a:ext cx="7864166" cy="82935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636" y="1205154"/>
            <a:ext cx="3674753" cy="42600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97" indent="0">
              <a:buNone/>
              <a:defRPr sz="2000" b="1"/>
            </a:lvl2pPr>
            <a:lvl3pPr marL="914193" indent="0">
              <a:buNone/>
              <a:defRPr sz="1800" b="1"/>
            </a:lvl3pPr>
            <a:lvl4pPr marL="1371290" indent="0">
              <a:buNone/>
              <a:defRPr sz="1600" b="1"/>
            </a:lvl4pPr>
            <a:lvl5pPr marL="1828385" indent="0">
              <a:buNone/>
              <a:defRPr sz="1600" b="1"/>
            </a:lvl5pPr>
            <a:lvl6pPr marL="2285482" indent="0">
              <a:buNone/>
              <a:defRPr sz="1600" b="1"/>
            </a:lvl6pPr>
            <a:lvl7pPr marL="2742578" indent="0">
              <a:buNone/>
              <a:defRPr sz="1600" b="1"/>
            </a:lvl7pPr>
            <a:lvl8pPr marL="3199675" indent="0">
              <a:buNone/>
              <a:defRPr sz="1600" b="1"/>
            </a:lvl8pPr>
            <a:lvl9pPr marL="365677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636" y="1631157"/>
            <a:ext cx="3674753" cy="31959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4" y="1205154"/>
            <a:ext cx="3587825" cy="42600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97" indent="0">
              <a:buNone/>
              <a:defRPr sz="2000" b="1"/>
            </a:lvl2pPr>
            <a:lvl3pPr marL="914193" indent="0">
              <a:buNone/>
              <a:defRPr sz="1800" b="1"/>
            </a:lvl3pPr>
            <a:lvl4pPr marL="1371290" indent="0">
              <a:buNone/>
              <a:defRPr sz="1600" b="1"/>
            </a:lvl4pPr>
            <a:lvl5pPr marL="1828385" indent="0">
              <a:buNone/>
              <a:defRPr sz="1600" b="1"/>
            </a:lvl5pPr>
            <a:lvl6pPr marL="2285482" indent="0">
              <a:buNone/>
              <a:defRPr sz="1600" b="1"/>
            </a:lvl6pPr>
            <a:lvl7pPr marL="2742578" indent="0">
              <a:buNone/>
              <a:defRPr sz="1600" b="1"/>
            </a:lvl7pPr>
            <a:lvl8pPr marL="3199675" indent="0">
              <a:buNone/>
              <a:defRPr sz="1600" b="1"/>
            </a:lvl8pPr>
            <a:lvl9pPr marL="3656771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572004" y="1641073"/>
            <a:ext cx="3587825" cy="31860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127DF-EE4D-4C88-8180-E360B866EB95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909028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" y="1081"/>
            <a:ext cx="9142642" cy="5142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635" y="375803"/>
            <a:ext cx="7864166" cy="829353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64AD6-1FD6-487C-8E39-729A88E88DE1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080317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91048" y="4404859"/>
            <a:ext cx="567428" cy="489188"/>
          </a:xfrm>
        </p:spPr>
        <p:txBody>
          <a:bodyPr/>
          <a:lstStyle>
            <a:lvl1pPr algn="ctr">
              <a:defRPr sz="2400" i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871C8B89-0A38-4482-BEB7-CF0D6C5A46A9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561310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097" indent="0">
              <a:buNone/>
              <a:defRPr sz="1200"/>
            </a:lvl2pPr>
            <a:lvl3pPr marL="914193" indent="0">
              <a:buNone/>
              <a:defRPr sz="1000"/>
            </a:lvl3pPr>
            <a:lvl4pPr marL="1371290" indent="0">
              <a:buNone/>
              <a:defRPr sz="900"/>
            </a:lvl4pPr>
            <a:lvl5pPr marL="1828385" indent="0">
              <a:buNone/>
              <a:defRPr sz="900"/>
            </a:lvl5pPr>
            <a:lvl6pPr marL="2285482" indent="0">
              <a:buNone/>
              <a:defRPr sz="900"/>
            </a:lvl6pPr>
            <a:lvl7pPr marL="2742578" indent="0">
              <a:buNone/>
              <a:defRPr sz="900"/>
            </a:lvl7pPr>
            <a:lvl8pPr marL="3199675" indent="0">
              <a:buNone/>
              <a:defRPr sz="900"/>
            </a:lvl8pPr>
            <a:lvl9pPr marL="365677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75227-0B2A-41CE-9769-57FD1A002EEC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912186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97" indent="0">
              <a:buNone/>
              <a:defRPr sz="2800"/>
            </a:lvl2pPr>
            <a:lvl3pPr marL="914193" indent="0">
              <a:buNone/>
              <a:defRPr sz="2400"/>
            </a:lvl3pPr>
            <a:lvl4pPr marL="1371290" indent="0">
              <a:buNone/>
              <a:defRPr sz="2000"/>
            </a:lvl4pPr>
            <a:lvl5pPr marL="1828385" indent="0">
              <a:buNone/>
              <a:defRPr sz="2000"/>
            </a:lvl5pPr>
            <a:lvl6pPr marL="2285482" indent="0">
              <a:buNone/>
              <a:defRPr sz="2000"/>
            </a:lvl6pPr>
            <a:lvl7pPr marL="2742578" indent="0">
              <a:buNone/>
              <a:defRPr sz="2000"/>
            </a:lvl7pPr>
            <a:lvl8pPr marL="3199675" indent="0">
              <a:buNone/>
              <a:defRPr sz="2000"/>
            </a:lvl8pPr>
            <a:lvl9pPr marL="3656771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097" indent="0">
              <a:buNone/>
              <a:defRPr sz="1200"/>
            </a:lvl2pPr>
            <a:lvl3pPr marL="914193" indent="0">
              <a:buNone/>
              <a:defRPr sz="1000"/>
            </a:lvl3pPr>
            <a:lvl4pPr marL="1371290" indent="0">
              <a:buNone/>
              <a:defRPr sz="900"/>
            </a:lvl4pPr>
            <a:lvl5pPr marL="1828385" indent="0">
              <a:buNone/>
              <a:defRPr sz="900"/>
            </a:lvl5pPr>
            <a:lvl6pPr marL="2285482" indent="0">
              <a:buNone/>
              <a:defRPr sz="900"/>
            </a:lvl6pPr>
            <a:lvl7pPr marL="2742578" indent="0">
              <a:buNone/>
              <a:defRPr sz="900"/>
            </a:lvl7pPr>
            <a:lvl8pPr marL="3199675" indent="0">
              <a:buNone/>
              <a:defRPr sz="900"/>
            </a:lvl8pPr>
            <a:lvl9pPr marL="3656771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473090-BF81-4E04-B8F9-92E4FE707651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66959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49" y="367163"/>
            <a:ext cx="7343979" cy="832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0" rIns="91420" bIns="4571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15849" y="1199755"/>
            <a:ext cx="7343979" cy="36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0" rIns="91420" bIns="457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472" y="4767702"/>
            <a:ext cx="2133962" cy="273211"/>
          </a:xfrm>
          <a:prstGeom prst="rect">
            <a:avLst/>
          </a:prstGeom>
        </p:spPr>
        <p:txBody>
          <a:bodyPr vert="horz" lIns="91420" tIns="45710" rIns="91420" bIns="45710" rtlCol="0" anchor="ctr"/>
          <a:lstStyle>
            <a:lvl1pPr algn="l" defTabSz="9141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3570" y="4767702"/>
            <a:ext cx="2896867" cy="273211"/>
          </a:xfrm>
          <a:prstGeom prst="rect">
            <a:avLst/>
          </a:prstGeom>
        </p:spPr>
        <p:txBody>
          <a:bodyPr vert="horz" lIns="91420" tIns="45710" rIns="91420" bIns="45710" rtlCol="0" anchor="ctr"/>
          <a:lstStyle>
            <a:lvl1pPr algn="ctr" defTabSz="9141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324081" y="4531206"/>
            <a:ext cx="620370" cy="474071"/>
          </a:xfrm>
          <a:prstGeom prst="rect">
            <a:avLst/>
          </a:prstGeom>
        </p:spPr>
        <p:txBody>
          <a:bodyPr vert="horz" lIns="91420" tIns="45710" rIns="91420" bIns="45710" rtlCol="0" anchor="ctr">
            <a:normAutofit/>
          </a:bodyPr>
          <a:lstStyle>
            <a:lvl1pPr algn="ctr" defTabSz="914193" fontAlgn="auto">
              <a:lnSpc>
                <a:spcPts val="2104"/>
              </a:lnSpc>
              <a:spcBef>
                <a:spcPts val="0"/>
              </a:spcBef>
              <a:spcAft>
                <a:spcPts val="0"/>
              </a:spcAft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F93AEE00-92F8-4CB6-BFFA-AFBE15DF55E4}" type="slidenum">
              <a:rPr lang="ru-RU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731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ransition spd="slow">
    <p:pull/>
  </p:transition>
  <p:hf hdr="0" ftr="0" dt="0"/>
  <p:txStyles>
    <p:titleStyle>
      <a:lvl1pPr algn="l" defTabSz="914133" rtl="0" eaLnBrk="0" fontAlgn="base" hangingPunct="0">
        <a:lnSpc>
          <a:spcPts val="4558"/>
        </a:lnSpc>
        <a:spcBef>
          <a:spcPct val="0"/>
        </a:spcBef>
        <a:spcAft>
          <a:spcPct val="0"/>
        </a:spcAft>
        <a:defRPr sz="37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914133" rtl="0" eaLnBrk="0" fontAlgn="base" hangingPunct="0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2pPr>
      <a:lvl3pPr algn="l" defTabSz="914133" rtl="0" eaLnBrk="0" fontAlgn="base" hangingPunct="0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3pPr>
      <a:lvl4pPr algn="l" defTabSz="914133" rtl="0" eaLnBrk="0" fontAlgn="base" hangingPunct="0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4pPr>
      <a:lvl5pPr algn="l" defTabSz="914133" rtl="0" eaLnBrk="0" fontAlgn="base" hangingPunct="0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5pPr>
      <a:lvl6pPr marL="400716" algn="l" defTabSz="914133" rtl="0" fontAlgn="base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6pPr>
      <a:lvl7pPr marL="801432" algn="l" defTabSz="914133" rtl="0" fontAlgn="base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7pPr>
      <a:lvl8pPr marL="1202147" algn="l" defTabSz="914133" rtl="0" fontAlgn="base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8pPr>
      <a:lvl9pPr marL="1602863" algn="l" defTabSz="914133" rtl="0" fontAlgn="base">
        <a:lnSpc>
          <a:spcPts val="4558"/>
        </a:lnSpc>
        <a:spcBef>
          <a:spcPct val="0"/>
        </a:spcBef>
        <a:spcAft>
          <a:spcPct val="0"/>
        </a:spcAft>
        <a:defRPr sz="3700" b="1">
          <a:solidFill>
            <a:srgbClr val="005AA9"/>
          </a:solidFill>
          <a:latin typeface="Calibri" pitchFamily="34" charset="0"/>
        </a:defRPr>
      </a:lvl9pPr>
    </p:titleStyle>
    <p:bodyStyle>
      <a:lvl1pPr marL="318625" indent="-318625" algn="l" defTabSz="914133" rtl="0" eaLnBrk="0" fontAlgn="base" hangingPunct="0">
        <a:spcBef>
          <a:spcPct val="20000"/>
        </a:spcBef>
        <a:spcAft>
          <a:spcPct val="0"/>
        </a:spcAft>
        <a:buFont typeface="+mj-lt"/>
        <a:defRPr sz="3200" kern="1200">
          <a:solidFill>
            <a:srgbClr val="005AA9"/>
          </a:solidFill>
          <a:latin typeface="+mj-lt"/>
          <a:ea typeface="+mn-ea"/>
          <a:cs typeface="+mn-cs"/>
        </a:defRPr>
      </a:lvl1pPr>
      <a:lvl2pPr marL="318625" indent="82092" algn="l" defTabSz="914133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2100" kern="1200">
          <a:solidFill>
            <a:srgbClr val="504F53"/>
          </a:solidFill>
          <a:latin typeface="+mj-lt"/>
          <a:ea typeface="+mn-ea"/>
          <a:cs typeface="+mn-cs"/>
        </a:defRPr>
      </a:lvl2pPr>
      <a:lvl3pPr marL="624728" indent="-228185" algn="l" defTabSz="91413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100" kern="1200">
          <a:solidFill>
            <a:srgbClr val="504F53"/>
          </a:solidFill>
          <a:latin typeface="+mj-lt"/>
          <a:ea typeface="+mn-ea"/>
          <a:cs typeface="+mn-cs"/>
        </a:defRPr>
      </a:lvl3pPr>
      <a:lvl4pPr marL="1402505" indent="-1086664" algn="just" defTabSz="914133" rtl="0" eaLnBrk="0" fontAlgn="base" hangingPunct="0">
        <a:lnSpc>
          <a:spcPts val="1578"/>
        </a:lnSpc>
        <a:spcBef>
          <a:spcPts val="351"/>
        </a:spcBef>
        <a:spcAft>
          <a:spcPct val="0"/>
        </a:spcAft>
        <a:buFont typeface="Arial" pitchFamily="34" charset="0"/>
        <a:defRPr sz="1400" kern="1200">
          <a:solidFill>
            <a:srgbClr val="504F53"/>
          </a:solidFill>
          <a:latin typeface="+mj-lt"/>
          <a:ea typeface="+mn-ea"/>
          <a:cs typeface="+mn-cs"/>
        </a:defRPr>
      </a:lvl4pPr>
      <a:lvl5pPr marL="1257802" indent="345060" algn="l" defTabSz="914133" rtl="0" eaLnBrk="0" fontAlgn="base" hangingPunct="0">
        <a:lnSpc>
          <a:spcPts val="1578"/>
        </a:lnSpc>
        <a:spcBef>
          <a:spcPts val="351"/>
        </a:spcBef>
        <a:spcAft>
          <a:spcPct val="0"/>
        </a:spcAft>
        <a:buFont typeface="Arial" pitchFamily="34" charset="0"/>
        <a:defRPr sz="1200" kern="1200">
          <a:solidFill>
            <a:srgbClr val="8D8C90"/>
          </a:solidFill>
          <a:latin typeface="+mj-lt"/>
          <a:ea typeface="+mn-ea"/>
          <a:cs typeface="+mn-cs"/>
        </a:defRPr>
      </a:lvl5pPr>
      <a:lvl6pPr marL="2514030" indent="-228548" algn="l" defTabSz="9141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27" indent="-228548" algn="l" defTabSz="9141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23" indent="-228548" algn="l" defTabSz="9141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20" indent="-228548" algn="l" defTabSz="91419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1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7" algn="l" defTabSz="9141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93" algn="l" defTabSz="9141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90" algn="l" defTabSz="9141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85" algn="l" defTabSz="9141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82" algn="l" defTabSz="9141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78" algn="l" defTabSz="9141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75" algn="l" defTabSz="9141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71" algn="l" defTabSz="9141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ый треугольник 31"/>
          <p:cNvSpPr/>
          <p:nvPr/>
        </p:nvSpPr>
        <p:spPr>
          <a:xfrm>
            <a:off x="419548" y="1707653"/>
            <a:ext cx="7968876" cy="3240361"/>
          </a:xfrm>
          <a:prstGeom prst="rtTriangle">
            <a:avLst/>
          </a:prstGeom>
          <a:solidFill>
            <a:schemeClr val="tx2">
              <a:lumMod val="60000"/>
              <a:lumOff val="40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FE5CA6-C1B7-457E-95EF-4E9A3A866F80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1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90464" y="1851670"/>
            <a:ext cx="1729404" cy="2736304"/>
          </a:xfrm>
          <a:prstGeom prst="rect">
            <a:avLst/>
          </a:prstGeom>
          <a:gradFill>
            <a:gsLst>
              <a:gs pos="4000">
                <a:schemeClr val="tx2">
                  <a:lumMod val="40000"/>
                  <a:lumOff val="60000"/>
                </a:schemeClr>
              </a:gs>
              <a:gs pos="85000">
                <a:schemeClr val="tx2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scene3d>
            <a:camera prst="orthographicFront"/>
            <a:lightRig rig="threePt" dir="t"/>
          </a:scene3d>
          <a:sp3d>
            <a:bevelT w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000" b="1" dirty="0" smtClean="0"/>
              <a:t>1198</a:t>
            </a:r>
            <a:endParaRPr lang="ru-RU" sz="20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331640" y="2628000"/>
            <a:ext cx="1088228" cy="1959974"/>
          </a:xfrm>
          <a:prstGeom prst="rect">
            <a:avLst/>
          </a:prstGeom>
          <a:gradFill>
            <a:gsLst>
              <a:gs pos="0">
                <a:srgbClr val="DA7A78"/>
              </a:gs>
              <a:gs pos="33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  <a:lin ang="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 w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/>
              <a:t>550</a:t>
            </a:r>
            <a:endParaRPr lang="ru-RU" b="1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331640" y="2628000"/>
            <a:ext cx="2592288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331640" y="4593242"/>
            <a:ext cx="2592288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Группа 36"/>
          <p:cNvGrpSpPr/>
          <p:nvPr/>
        </p:nvGrpSpPr>
        <p:grpSpPr>
          <a:xfrm>
            <a:off x="480798" y="1070810"/>
            <a:ext cx="4667266" cy="774009"/>
            <a:chOff x="1180285" y="938650"/>
            <a:chExt cx="5199149" cy="762691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1180285" y="1016546"/>
              <a:ext cx="151355" cy="152400"/>
            </a:xfrm>
            <a:prstGeom prst="rect">
              <a:avLst/>
            </a:prstGeom>
            <a:gradFill>
              <a:gsLst>
                <a:gs pos="4000">
                  <a:schemeClr val="tx2">
                    <a:lumMod val="40000"/>
                    <a:lumOff val="60000"/>
                  </a:schemeClr>
                </a:gs>
                <a:gs pos="85000">
                  <a:schemeClr val="tx2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ru-RU" sz="2000" b="1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1468421" y="938650"/>
              <a:ext cx="4911013" cy="4549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dirty="0" smtClean="0"/>
                <a:t>ПРОИЗВОДСТВО ПИЩЕВЫХ ПРОДУКТОВ, КОЛ. ПЛАТЕЛЬЩИКОВ</a:t>
              </a:r>
              <a:endParaRPr lang="ru-RU" sz="1200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1180285" y="1356837"/>
              <a:ext cx="151200" cy="151200"/>
            </a:xfrm>
            <a:prstGeom prst="rect">
              <a:avLst/>
            </a:prstGeom>
            <a:gradFill>
              <a:gsLst>
                <a:gs pos="0">
                  <a:srgbClr val="DA7A78"/>
                </a:gs>
                <a:gs pos="33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0" scaled="1"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ru-RU" dirty="0" smtClean="0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1468421" y="1246427"/>
              <a:ext cx="4911013" cy="4549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dirty="0" smtClean="0"/>
                <a:t>ПРОИЗВОДСТВО ХЛЕБОБУЛОЧНЫХ И МУЧНЫХ</a:t>
              </a:r>
            </a:p>
            <a:p>
              <a:r>
                <a:rPr lang="ru-RU" sz="1200" b="1" dirty="0" smtClean="0"/>
                <a:t> КОНДИТЕРСКИХ ИЗДЕЛИЙ</a:t>
              </a:r>
              <a:r>
                <a:rPr lang="ru-RU" sz="1200" dirty="0" smtClean="0"/>
                <a:t>, КОЛ. ПЛАТЕЛЬЩИКОВ</a:t>
              </a:r>
              <a:endParaRPr lang="ru-RU" sz="1200" dirty="0"/>
            </a:p>
          </p:txBody>
        </p:sp>
      </p:grpSp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174562073"/>
              </p:ext>
            </p:extLst>
          </p:nvPr>
        </p:nvGraphicFramePr>
        <p:xfrm>
          <a:off x="1803746" y="2484000"/>
          <a:ext cx="4352430" cy="22401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3065706" y="3075805"/>
            <a:ext cx="858221" cy="437303"/>
          </a:xfrm>
          <a:prstGeom prst="rect">
            <a:avLst/>
          </a:prstGeom>
          <a:solidFill>
            <a:schemeClr val="bg1">
              <a:alpha val="67000"/>
            </a:schemeClr>
          </a:solidFill>
          <a:effectLst>
            <a:softEdge rad="31750"/>
          </a:effectLst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ЮЛ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-161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923928" y="3723878"/>
            <a:ext cx="864095" cy="360040"/>
          </a:xfrm>
          <a:prstGeom prst="rect">
            <a:avLst/>
          </a:prstGeom>
          <a:solidFill>
            <a:schemeClr val="bg1">
              <a:alpha val="67000"/>
            </a:schemeClr>
          </a:solidFill>
          <a:effectLst>
            <a:softEdge rad="31750"/>
          </a:effectLst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600" b="1" noProof="0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ИП-389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1" name="Заголовок 2"/>
          <p:cNvSpPr>
            <a:spLocks noGrp="1"/>
          </p:cNvSpPr>
          <p:nvPr>
            <p:ph type="title" idx="4294967295"/>
          </p:nvPr>
        </p:nvSpPr>
        <p:spPr>
          <a:xfrm>
            <a:off x="678823" y="179719"/>
            <a:ext cx="8445456" cy="1047038"/>
          </a:xfrm>
        </p:spPr>
        <p:txBody>
          <a:bodyPr>
            <a:normAutofit/>
          </a:bodyPr>
          <a:lstStyle/>
          <a:p>
            <a:pPr defTabSz="914239">
              <a:lnSpc>
                <a:spcPct val="100000"/>
              </a:lnSpc>
              <a:defRPr/>
            </a:pPr>
            <a:r>
              <a:rPr lang="ru-RU" sz="1800" i="1" dirty="0" smtClean="0">
                <a:solidFill>
                  <a:srgbClr val="000099"/>
                </a:solidFill>
                <a:cs typeface="Arial" panose="020B0604020202020204" pitchFamily="34" charset="0"/>
              </a:rPr>
              <a:t>ПРОИЗВОДСТВО ХЛЕБОБУЛОЧНЫХ И МУЧНЫХ КОНДИТЕРСКИХ ИЗДЕЛИЙ </a:t>
            </a:r>
            <a:endParaRPr lang="ru-RU" sz="1800" b="1" i="1" dirty="0">
              <a:solidFill>
                <a:srgbClr val="000099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33" name="Диаграмма 32">
            <a:extLst>
              <a:ext uri="{FF2B5EF4-FFF2-40B4-BE49-F238E27FC236}">
                <a16:creationId xmlns:a16="http://schemas.microsoft.com/office/drawing/2014/main" xmlns="" id="{F2123179-32CF-448F-BECD-DF01A74CCE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3407361"/>
              </p:ext>
            </p:extLst>
          </p:nvPr>
        </p:nvGraphicFramePr>
        <p:xfrm>
          <a:off x="4344052" y="2079484"/>
          <a:ext cx="5472607" cy="2859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4" name="Прямоугольник 33"/>
          <p:cNvSpPr/>
          <p:nvPr/>
        </p:nvSpPr>
        <p:spPr>
          <a:xfrm>
            <a:off x="5148064" y="1508037"/>
            <a:ext cx="3678485" cy="523468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4573C7"/>
              </a:gs>
            </a:gsLst>
            <a:lin ang="10800000" scaled="1"/>
          </a:gradFill>
          <a:ln w="19050">
            <a:noFill/>
          </a:ln>
          <a:effectLst>
            <a:glow rad="76200">
              <a:schemeClr val="accent1">
                <a:alpha val="40000"/>
              </a:schemeClr>
            </a:glow>
            <a:softEdge rad="0"/>
          </a:effectLst>
          <a:scene3d>
            <a:camera prst="orthographicFront"/>
            <a:lightRig rig="threePt" dir="t"/>
          </a:scene3d>
          <a:sp3d>
            <a:bevelT w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/>
              <a:t>СИСТЕМЫ НАЛОГООБЛОЖЕНИЯ ПЛАТЕЛЬЩИКОВ, ОСУЩЕСТВЛЯЮЩИХ ПРОИЗВОДСТВО ХЛЕБОБУЛОЧНЫХ И МУЧНЫХ КОНДИТЕРСКИХ ИЗДЕЛИЙ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5148064" y="3723878"/>
            <a:ext cx="3678486" cy="899915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4573C7"/>
              </a:gs>
            </a:gsLst>
            <a:lin ang="10800000" scaled="1"/>
          </a:gradFill>
          <a:ln w="19050">
            <a:noFill/>
          </a:ln>
          <a:effectLst>
            <a:glow rad="76200">
              <a:schemeClr val="accent1">
                <a:alpha val="40000"/>
              </a:schemeClr>
            </a:glow>
            <a:softEdge rad="0"/>
          </a:effectLst>
          <a:scene3d>
            <a:camera prst="orthographicFront"/>
            <a:lightRig rig="threePt" dir="t"/>
          </a:scene3d>
          <a:sp3d>
            <a:bevelT w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dirty="0" smtClean="0"/>
              <a:t>148</a:t>
            </a:r>
            <a:r>
              <a:rPr lang="ru-RU" sz="1700" dirty="0" smtClean="0"/>
              <a:t> </a:t>
            </a:r>
            <a:r>
              <a:rPr lang="ru-RU" sz="1400" dirty="0" smtClean="0"/>
              <a:t>предпринимателей </a:t>
            </a:r>
            <a:r>
              <a:rPr lang="ru-RU" sz="1400" dirty="0"/>
              <a:t>на 2022 год приобрели патенты на вид деятельности «Производство хлебобулочных и мучных кондитерских изделий»</a:t>
            </a:r>
          </a:p>
        </p:txBody>
      </p:sp>
    </p:spTree>
    <p:extLst>
      <p:ext uri="{BB962C8B-B14F-4D97-AF65-F5344CB8AC3E}">
        <p14:creationId xmlns:p14="http://schemas.microsoft.com/office/powerpoint/2010/main" val="4040598943"/>
      </p:ext>
    </p:extLst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419548" y="1707653"/>
            <a:ext cx="7968876" cy="3240361"/>
          </a:xfrm>
          <a:prstGeom prst="rtTriangle">
            <a:avLst/>
          </a:prstGeom>
          <a:solidFill>
            <a:schemeClr val="tx2">
              <a:lumMod val="60000"/>
              <a:lumOff val="40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FE5CA6-C1B7-457E-95EF-4E9A3A866F80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2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Заголовок 2"/>
          <p:cNvSpPr>
            <a:spLocks noGrp="1"/>
          </p:cNvSpPr>
          <p:nvPr>
            <p:ph type="title" idx="4294967295"/>
          </p:nvPr>
        </p:nvSpPr>
        <p:spPr>
          <a:xfrm>
            <a:off x="683568" y="411510"/>
            <a:ext cx="8208912" cy="720080"/>
          </a:xfrm>
        </p:spPr>
        <p:txBody>
          <a:bodyPr>
            <a:noAutofit/>
          </a:bodyPr>
          <a:lstStyle/>
          <a:p>
            <a:pPr defTabSz="914077">
              <a:lnSpc>
                <a:spcPct val="100000"/>
              </a:lnSpc>
              <a:defRPr/>
            </a:pPr>
            <a:r>
              <a:rPr lang="ru-RU" sz="1600" b="1" i="1" dirty="0" smtClean="0">
                <a:solidFill>
                  <a:srgbClr val="000099"/>
                </a:solidFill>
                <a:cs typeface="Arial" pitchFamily="34" charset="0"/>
              </a:rPr>
              <a:t>ДИНАМИКА ПОСТУПЛЕНИЯ НАЛОГОВ И СТРАХОВЫХ ВЗНОСОВ</a:t>
            </a:r>
            <a:br>
              <a:rPr lang="ru-RU" sz="1600" b="1" i="1" dirty="0" smtClean="0">
                <a:solidFill>
                  <a:srgbClr val="000099"/>
                </a:solidFill>
                <a:cs typeface="Arial" pitchFamily="34" charset="0"/>
              </a:rPr>
            </a:br>
            <a:r>
              <a:rPr lang="ru-RU" sz="1600" b="1" i="1" dirty="0" smtClean="0">
                <a:solidFill>
                  <a:srgbClr val="000099"/>
                </a:solidFill>
                <a:cs typeface="Arial" pitchFamily="34" charset="0"/>
              </a:rPr>
              <a:t>ОТ НАЛОГОПЛАТЕЛЬЩИКОВ, ОСУЩЕСТВЛЯЮЩИХ ПРОИЗВОДСТВО </a:t>
            </a:r>
            <a:br>
              <a:rPr lang="ru-RU" sz="1600" b="1" i="1" dirty="0" smtClean="0">
                <a:solidFill>
                  <a:srgbClr val="000099"/>
                </a:solidFill>
                <a:cs typeface="Arial" pitchFamily="34" charset="0"/>
              </a:rPr>
            </a:br>
            <a:r>
              <a:rPr lang="ru-RU" sz="1600" i="1" dirty="0" smtClean="0">
                <a:solidFill>
                  <a:srgbClr val="000099"/>
                </a:solidFill>
                <a:cs typeface="Arial" panose="020B0604020202020204" pitchFamily="34" charset="0"/>
              </a:rPr>
              <a:t>ХЛЕБОБУЛОЧНЫХ И МУЧНЫХ КОНДИТЕРСКИХ ИЗДЕЛИЙ </a:t>
            </a:r>
            <a:endParaRPr lang="ru-RU" sz="1600" b="1" i="1" dirty="0">
              <a:cs typeface="Arial" pitchFamily="34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798555739"/>
              </p:ext>
            </p:extLst>
          </p:nvPr>
        </p:nvGraphicFramePr>
        <p:xfrm>
          <a:off x="429495" y="1203598"/>
          <a:ext cx="3864434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278297184"/>
              </p:ext>
            </p:extLst>
          </p:nvPr>
        </p:nvGraphicFramePr>
        <p:xfrm>
          <a:off x="4403986" y="1615108"/>
          <a:ext cx="4176464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 rot="5400000">
            <a:off x="7764858" y="2780183"/>
            <a:ext cx="8183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0068"/>
                </a:solidFill>
              </a:rPr>
              <a:t>Млн. руб.</a:t>
            </a:r>
            <a:endParaRPr lang="ru-RU" sz="1200" dirty="0">
              <a:solidFill>
                <a:srgbClr val="000068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16200000">
            <a:off x="287396" y="1690273"/>
            <a:ext cx="8183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0068"/>
                </a:solidFill>
              </a:rPr>
              <a:t>Млн. руб.</a:t>
            </a:r>
            <a:endParaRPr lang="ru-RU" sz="1200" dirty="0">
              <a:solidFill>
                <a:srgbClr val="0000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126120"/>
      </p:ext>
    </p:extLst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ый треугольник 14"/>
          <p:cNvSpPr/>
          <p:nvPr/>
        </p:nvSpPr>
        <p:spPr>
          <a:xfrm>
            <a:off x="419548" y="1707653"/>
            <a:ext cx="7968876" cy="3240361"/>
          </a:xfrm>
          <a:prstGeom prst="rtTriangle">
            <a:avLst/>
          </a:prstGeom>
          <a:solidFill>
            <a:schemeClr val="tx2">
              <a:lumMod val="60000"/>
              <a:lumOff val="40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88424" y="4505087"/>
            <a:ext cx="620370" cy="474071"/>
          </a:xfrm>
        </p:spPr>
        <p:txBody>
          <a:bodyPr/>
          <a:lstStyle/>
          <a:p>
            <a:pPr>
              <a:defRPr/>
            </a:pPr>
            <a:fld id="{CEDA40BF-A63D-4C9F-B113-681ADE3A9463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3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2" name="Заголовок 2"/>
          <p:cNvSpPr>
            <a:spLocks noGrp="1"/>
          </p:cNvSpPr>
          <p:nvPr>
            <p:ph type="title" idx="4294967295"/>
          </p:nvPr>
        </p:nvSpPr>
        <p:spPr>
          <a:xfrm>
            <a:off x="698544" y="195486"/>
            <a:ext cx="8445456" cy="1047038"/>
          </a:xfrm>
        </p:spPr>
        <p:txBody>
          <a:bodyPr>
            <a:normAutofit fontScale="90000"/>
          </a:bodyPr>
          <a:lstStyle/>
          <a:p>
            <a:pPr defTabSz="914239">
              <a:lnSpc>
                <a:spcPct val="100000"/>
              </a:lnSpc>
              <a:defRPr/>
            </a:pPr>
            <a:r>
              <a:rPr lang="ru-RU" sz="1600" i="1" dirty="0">
                <a:solidFill>
                  <a:srgbClr val="000099"/>
                </a:solidFill>
                <a:cs typeface="Arial" panose="020B0604020202020204" pitchFamily="34" charset="0"/>
              </a:rPr>
              <a:t>ФЕДЕРАЛЬНЫЕ </a:t>
            </a:r>
            <a:r>
              <a:rPr lang="ru-RU" sz="1600" i="1" dirty="0" smtClean="0">
                <a:solidFill>
                  <a:srgbClr val="000099"/>
                </a:solidFill>
                <a:cs typeface="Arial" panose="020B0604020202020204" pitchFamily="34" charset="0"/>
              </a:rPr>
              <a:t> МЕРЫ ГОСУДАРСТВЕННОЙ ПОДДЕРЖКИ НАЛОГОПЛАТЕЛЬЩИКОВ, ОСУЩЕСТВЛЯЮЩИХ ПРОИЗВОДСТВО ХЛЕБОБУЛОЧНЫХ И МУЧНЫХ КОНДИТЕРСКИХ ИЗДЕЛИЙ ПО </a:t>
            </a:r>
            <a:br>
              <a:rPr lang="ru-RU" sz="1600" i="1" dirty="0" smtClean="0">
                <a:solidFill>
                  <a:srgbClr val="000099"/>
                </a:solidFill>
                <a:cs typeface="Arial" panose="020B0604020202020204" pitchFamily="34" charset="0"/>
              </a:rPr>
            </a:br>
            <a:r>
              <a:rPr lang="ru-RU" sz="2500" i="1" dirty="0" smtClean="0">
                <a:solidFill>
                  <a:srgbClr val="000099"/>
                </a:solidFill>
                <a:cs typeface="Arial" panose="020B0604020202020204" pitchFamily="34" charset="0"/>
              </a:rPr>
              <a:t>НАЛОГУ НА ПРИБЫЛЬ ОРГАНИЗАЦИЙ</a:t>
            </a:r>
            <a:endParaRPr lang="ru-RU" sz="2500" b="1" i="1" dirty="0">
              <a:solidFill>
                <a:srgbClr val="000099"/>
              </a:solidFill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55776" y="1275608"/>
            <a:ext cx="4176464" cy="810088"/>
          </a:xfrm>
          <a:prstGeom prst="rect">
            <a:avLst/>
          </a:prstGeom>
          <a:noFill/>
          <a:ln w="19050">
            <a:solidFill>
              <a:srgbClr val="385D8A"/>
            </a:solidFill>
          </a:ln>
          <a:effectLst>
            <a:glow rad="76200">
              <a:schemeClr val="accent1">
                <a:alpha val="40000"/>
              </a:schemeClr>
            </a:glow>
            <a:softEdge rad="0"/>
          </a:effectLst>
          <a:scene3d>
            <a:camera prst="orthographicFront"/>
            <a:lightRig rig="threePt" dir="t"/>
          </a:scene3d>
          <a:sp3d>
            <a:bevelT w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mtClean="0">
                <a:solidFill>
                  <a:srgbClr val="D60000"/>
                </a:solidFill>
              </a:rPr>
              <a:t>АВАНСОВЫЙ ПЛАТЕЖ </a:t>
            </a:r>
            <a:r>
              <a:rPr lang="ru-RU" dirty="0" smtClean="0">
                <a:solidFill>
                  <a:srgbClr val="D60000"/>
                </a:solidFill>
              </a:rPr>
              <a:t>ПО НАЛОГУ НА ПРИБЫЛЬ ОРГАНИЗАЦИЙ </a:t>
            </a:r>
          </a:p>
          <a:p>
            <a:pPr algn="ctr"/>
            <a:r>
              <a:rPr lang="ru-RU" dirty="0" smtClean="0">
                <a:solidFill>
                  <a:srgbClr val="D60000"/>
                </a:solidFill>
              </a:rPr>
              <a:t>ЗА 1 КВАРТАЛ 2022 ГОДА</a:t>
            </a:r>
            <a:endParaRPr lang="ru-RU" dirty="0">
              <a:solidFill>
                <a:srgbClr val="D6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4401" y="2571750"/>
            <a:ext cx="2016000" cy="540000"/>
          </a:xfrm>
          <a:prstGeom prst="rect">
            <a:avLst/>
          </a:prstGeom>
          <a:gradFill>
            <a:gsLst>
              <a:gs pos="64000">
                <a:srgbClr val="345EAA"/>
              </a:gs>
              <a:gs pos="100000">
                <a:srgbClr val="4573C7"/>
              </a:gs>
            </a:gsLst>
            <a:lin ang="10800000" scaled="1"/>
          </a:gradFill>
          <a:ln w="19050">
            <a:noFill/>
          </a:ln>
          <a:effectLst>
            <a:glow rad="76200">
              <a:schemeClr val="accent1">
                <a:alpha val="40000"/>
              </a:schemeClr>
            </a:glow>
            <a:softEdge rad="0"/>
          </a:effectLst>
          <a:scene3d>
            <a:camera prst="orthographicFront"/>
            <a:lightRig rig="threePt" dir="t"/>
          </a:scene3d>
          <a:sp3d>
            <a:bevelT w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28 </a:t>
            </a:r>
            <a:r>
              <a:rPr lang="ru-RU" sz="2000" dirty="0" smtClean="0"/>
              <a:t>МАРТА 2022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751215" y="2571750"/>
            <a:ext cx="2016224" cy="540000"/>
          </a:xfrm>
          <a:prstGeom prst="rect">
            <a:avLst/>
          </a:prstGeom>
          <a:gradFill>
            <a:gsLst>
              <a:gs pos="64000">
                <a:srgbClr val="345EAA"/>
              </a:gs>
              <a:gs pos="100000">
                <a:srgbClr val="4573C7"/>
              </a:gs>
            </a:gsLst>
            <a:lin ang="10800000" scaled="1"/>
          </a:gradFill>
          <a:ln w="19050">
            <a:noFill/>
          </a:ln>
          <a:effectLst>
            <a:glow rad="76200">
              <a:schemeClr val="accent1">
                <a:alpha val="40000"/>
              </a:schemeClr>
            </a:glow>
            <a:softEdge rad="0"/>
          </a:effectLst>
          <a:scene3d>
            <a:camera prst="orthographicFront"/>
            <a:lightRig rig="threePt" dir="t"/>
          </a:scene3d>
          <a:sp3d>
            <a:bevelT w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28 </a:t>
            </a:r>
            <a:r>
              <a:rPr lang="ru-RU" sz="2000" dirty="0" smtClean="0"/>
              <a:t>АПРЕЛЯ 2022</a:t>
            </a:r>
            <a:endParaRPr lang="ru-RU" sz="2000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7759327" y="1707653"/>
            <a:ext cx="0" cy="756084"/>
          </a:xfrm>
          <a:prstGeom prst="straightConnector1">
            <a:avLst/>
          </a:prstGeom>
          <a:ln w="19050">
            <a:solidFill>
              <a:srgbClr val="385D8A"/>
            </a:solidFill>
            <a:tailEnd type="arrow"/>
          </a:ln>
          <a:effectLst>
            <a:glow rad="76200">
              <a:schemeClr val="accent1"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6751215" y="1707653"/>
            <a:ext cx="1008112" cy="0"/>
          </a:xfrm>
          <a:prstGeom prst="line">
            <a:avLst/>
          </a:prstGeom>
          <a:ln w="19050">
            <a:solidFill>
              <a:srgbClr val="385D8A"/>
            </a:solidFill>
          </a:ln>
          <a:effectLst>
            <a:glow rad="76200">
              <a:schemeClr val="accent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547664" y="1707654"/>
            <a:ext cx="1008112" cy="0"/>
          </a:xfrm>
          <a:prstGeom prst="line">
            <a:avLst/>
          </a:prstGeom>
          <a:ln w="19050">
            <a:solidFill>
              <a:srgbClr val="385D8A"/>
            </a:solidFill>
          </a:ln>
          <a:effectLst>
            <a:glow rad="76200">
              <a:schemeClr val="accent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 flipV="1">
            <a:off x="1558777" y="1707654"/>
            <a:ext cx="11812" cy="756083"/>
          </a:xfrm>
          <a:prstGeom prst="line">
            <a:avLst/>
          </a:prstGeom>
          <a:ln w="19050">
            <a:solidFill>
              <a:srgbClr val="385D8A"/>
            </a:solidFill>
          </a:ln>
          <a:effectLst>
            <a:glow rad="76200">
              <a:schemeClr val="accent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587584" y="3293528"/>
            <a:ext cx="8193037" cy="998765"/>
          </a:xfrm>
          <a:prstGeom prst="rect">
            <a:avLst/>
          </a:prstGeom>
          <a:gradFill>
            <a:gsLst>
              <a:gs pos="4000">
                <a:srgbClr val="193A61"/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</a:gradFill>
          <a:scene3d>
            <a:camera prst="orthographicFront"/>
            <a:lightRig rig="threePt" dir="t"/>
          </a:scene3d>
          <a:sp3d>
            <a:bevelT w="12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71561" tIns="35780" rIns="71561" bIns="35780" rtlCol="0" anchor="ctr"/>
          <a:lstStyle/>
          <a:p>
            <a:pPr algn="ctr"/>
            <a:r>
              <a:rPr lang="ru-RU" sz="2400" b="1" dirty="0" smtClean="0">
                <a:ln>
                  <a:solidFill>
                    <a:schemeClr val="bg1"/>
                  </a:solidFill>
                </a:ln>
                <a:solidFill>
                  <a:srgbClr val="D60000"/>
                </a:solidFill>
              </a:rPr>
              <a:t>ВСЕМ</a:t>
            </a:r>
            <a:r>
              <a:rPr lang="ru-RU" b="1" dirty="0" smtClean="0">
                <a:solidFill>
                  <a:srgbClr val="D60000"/>
                </a:solidFill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</a:rPr>
              <a:t>НАЛОГОПЛАТЕЛЬЩИКАМ ПРЕДОСТАВЛЕНО ПРАВО ПЕРЕЙТИ НА УПЛАТУ ЕЖЕМЕСЯЧНЫХ АВАНСОВЫХ ПЛАТЕЖЕЙ ИСХОДЯ ИЗ ФАКТИЧЕСКОЙ ПРИБЫЛИ, НАЧИНАЯ С ОТЧЕТНОГО ПЕРИОДА 3 МЕСЯЦА, 4 МЕСЯЦА И Т.Д. И ДО ОКОНЧАНИЯ ГОДА.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8827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FE5CA6-C1B7-457E-95EF-4E9A3A866F80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4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Заголовок 2"/>
          <p:cNvSpPr>
            <a:spLocks noGrp="1"/>
          </p:cNvSpPr>
          <p:nvPr>
            <p:ph type="title" idx="4294967295"/>
          </p:nvPr>
        </p:nvSpPr>
        <p:spPr>
          <a:xfrm>
            <a:off x="698544" y="195486"/>
            <a:ext cx="8445456" cy="1047038"/>
          </a:xfrm>
        </p:spPr>
        <p:txBody>
          <a:bodyPr>
            <a:normAutofit fontScale="90000"/>
          </a:bodyPr>
          <a:lstStyle/>
          <a:p>
            <a:pPr defTabSz="914239">
              <a:lnSpc>
                <a:spcPct val="100000"/>
              </a:lnSpc>
              <a:defRPr/>
            </a:pPr>
            <a:r>
              <a:rPr lang="ru-RU" sz="1600" i="1" u="sng" dirty="0" smtClean="0">
                <a:solidFill>
                  <a:srgbClr val="000099"/>
                </a:solidFill>
                <a:cs typeface="Arial" panose="020B0604020202020204" pitchFamily="34" charset="0"/>
              </a:rPr>
              <a:t>ФЕДЕРАЛЬНЫЕ МЕРЫ</a:t>
            </a:r>
            <a:r>
              <a:rPr lang="ru-RU" sz="1600" i="1" dirty="0" smtClean="0">
                <a:solidFill>
                  <a:srgbClr val="000099"/>
                </a:solidFill>
                <a:cs typeface="Arial" panose="020B0604020202020204" pitchFamily="34" charset="0"/>
              </a:rPr>
              <a:t> ГОСУДАРСТВЕННОЙ ПОДДЕРЖКИ НАЛОГОПЛАТЕЛЬЩИКОВ, ОСУЩЕСТВЛЯЮЩИХ ПРОИЗВОДСТВО ХЛЕБОБУЛОЧНЫХ И МУЧНЫХ КОНДИТЕРСКИХ ИЗДЕЛИЙ ПО </a:t>
            </a:r>
            <a:br>
              <a:rPr lang="ru-RU" sz="1600" i="1" dirty="0" smtClean="0">
                <a:solidFill>
                  <a:srgbClr val="000099"/>
                </a:solidFill>
                <a:cs typeface="Arial" panose="020B0604020202020204" pitchFamily="34" charset="0"/>
              </a:rPr>
            </a:br>
            <a:r>
              <a:rPr lang="ru-RU" sz="2500" i="1" dirty="0" smtClean="0">
                <a:solidFill>
                  <a:srgbClr val="000099"/>
                </a:solidFill>
                <a:cs typeface="Arial" panose="020B0604020202020204" pitchFamily="34" charset="0"/>
              </a:rPr>
              <a:t>СПЕЦИАЛЬНЫМ НАЛОГОВЫМ РЕЖИМАМ</a:t>
            </a:r>
            <a:endParaRPr lang="ru-RU" sz="2500" b="1" i="1" dirty="0">
              <a:solidFill>
                <a:srgbClr val="000099"/>
              </a:solidFill>
              <a:cs typeface="Arial" panose="020B0604020202020204" pitchFamily="34" charset="0"/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>
            <a:off x="419548" y="1707652"/>
            <a:ext cx="7968876" cy="3240361"/>
          </a:xfrm>
          <a:prstGeom prst="rtTriangle">
            <a:avLst/>
          </a:prstGeom>
          <a:solidFill>
            <a:schemeClr val="tx2">
              <a:lumMod val="60000"/>
              <a:lumOff val="40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74" name="Группа 173"/>
          <p:cNvGrpSpPr/>
          <p:nvPr/>
        </p:nvGrpSpPr>
        <p:grpSpPr>
          <a:xfrm>
            <a:off x="495574" y="1198629"/>
            <a:ext cx="8336852" cy="1018045"/>
            <a:chOff x="433257" y="1355192"/>
            <a:chExt cx="8336852" cy="1018045"/>
          </a:xfrm>
        </p:grpSpPr>
        <p:sp>
          <p:nvSpPr>
            <p:cNvPr id="8" name="TextBox 7"/>
            <p:cNvSpPr txBox="1"/>
            <p:nvPr/>
          </p:nvSpPr>
          <p:spPr>
            <a:xfrm>
              <a:off x="2548331" y="1996419"/>
              <a:ext cx="1008112" cy="360040"/>
            </a:xfrm>
            <a:prstGeom prst="rect">
              <a:avLst/>
            </a:prstGeom>
          </p:spPr>
          <p:txBody>
            <a:bodyPr vert="horz" wrap="none" lIns="104306" tIns="52153" rIns="104306" bIns="52153" rtlCol="0" anchor="ctr">
              <a:normAutofit/>
            </a:bodyPr>
            <a:lstStyle/>
            <a:p>
              <a:pPr marL="0" marR="0" indent="0" algn="l" defTabSz="1043056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Октябрь 2022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788024" y="1987174"/>
              <a:ext cx="1008112" cy="360040"/>
            </a:xfrm>
            <a:prstGeom prst="rect">
              <a:avLst/>
            </a:prstGeom>
          </p:spPr>
          <p:txBody>
            <a:bodyPr vert="horz" wrap="none" lIns="104306" tIns="52153" rIns="104306" bIns="52153" rtlCol="0" anchor="ctr">
              <a:normAutofit/>
            </a:bodyPr>
            <a:lstStyle/>
            <a:p>
              <a:pPr marL="0" marR="0" indent="0" algn="l" defTabSz="1043056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Декабрь 2022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707904" y="1987174"/>
              <a:ext cx="1008112" cy="360040"/>
            </a:xfrm>
            <a:prstGeom prst="rect">
              <a:avLst/>
            </a:prstGeom>
          </p:spPr>
          <p:txBody>
            <a:bodyPr vert="horz" wrap="none" lIns="104306" tIns="52153" rIns="104306" bIns="52153" rtlCol="0" anchor="ctr">
              <a:normAutofit/>
            </a:bodyPr>
            <a:lstStyle/>
            <a:p>
              <a:pPr marL="0" marR="0" indent="0" algn="l" defTabSz="1043056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Ноябрь 2022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796136" y="1987174"/>
              <a:ext cx="1008112" cy="360040"/>
            </a:xfrm>
            <a:prstGeom prst="rect">
              <a:avLst/>
            </a:prstGeom>
          </p:spPr>
          <p:txBody>
            <a:bodyPr vert="horz" wrap="none" lIns="104306" tIns="52153" rIns="104306" bIns="52153" rtlCol="0" anchor="ctr">
              <a:normAutofit/>
            </a:bodyPr>
            <a:lstStyle/>
            <a:p>
              <a:pPr marL="0" marR="0" indent="0" algn="l" defTabSz="1043056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Январь 2023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721238" y="1987174"/>
              <a:ext cx="1008112" cy="360040"/>
            </a:xfrm>
            <a:prstGeom prst="rect">
              <a:avLst/>
            </a:prstGeom>
          </p:spPr>
          <p:txBody>
            <a:bodyPr vert="horz" wrap="none" lIns="104306" tIns="52153" rIns="104306" bIns="52153" rtlCol="0" anchor="ctr">
              <a:normAutofit/>
            </a:bodyPr>
            <a:lstStyle/>
            <a:p>
              <a:pPr marL="0" marR="0" indent="0" algn="l" defTabSz="1043056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Февраль 2023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761997" y="1987174"/>
              <a:ext cx="1008112" cy="360040"/>
            </a:xfrm>
            <a:prstGeom prst="rect">
              <a:avLst/>
            </a:prstGeom>
          </p:spPr>
          <p:txBody>
            <a:bodyPr vert="horz" wrap="none" lIns="104306" tIns="52153" rIns="104306" bIns="52153" rtlCol="0" anchor="ctr">
              <a:normAutofit/>
            </a:bodyPr>
            <a:lstStyle/>
            <a:p>
              <a:pPr marL="0" marR="0" indent="0" algn="l" defTabSz="1043056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ru-RU" sz="1200" dirty="0" smtClean="0">
                  <a:solidFill>
                    <a:srgbClr val="002060"/>
                  </a:solidFill>
                  <a:latin typeface="+mj-lt"/>
                  <a:ea typeface="+mj-ea"/>
                  <a:cs typeface="+mj-cs"/>
                </a:rPr>
                <a:t>Март 2023</a:t>
              </a:r>
            </a:p>
          </p:txBody>
        </p:sp>
        <p:grpSp>
          <p:nvGrpSpPr>
            <p:cNvPr id="30" name="Группа 29"/>
            <p:cNvGrpSpPr/>
            <p:nvPr/>
          </p:nvGrpSpPr>
          <p:grpSpPr>
            <a:xfrm>
              <a:off x="2652786" y="1707651"/>
              <a:ext cx="317381" cy="418360"/>
              <a:chOff x="7194607" y="3694794"/>
              <a:chExt cx="317381" cy="418360"/>
            </a:xfrm>
          </p:grpSpPr>
          <p:sp>
            <p:nvSpPr>
              <p:cNvPr id="31" name="TextBox 30"/>
              <p:cNvSpPr txBox="1"/>
              <p:nvPr/>
            </p:nvSpPr>
            <p:spPr>
              <a:xfrm>
                <a:off x="7194607" y="3694794"/>
                <a:ext cx="262674" cy="337264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1</a:t>
                </a: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7325265" y="3839907"/>
                <a:ext cx="186723" cy="273247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1000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6</a:t>
                </a:r>
                <a:endParaRPr kumimoji="0" lang="ru-RU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endParaRPr>
              </a:p>
            </p:txBody>
          </p:sp>
          <p:cxnSp>
            <p:nvCxnSpPr>
              <p:cNvPr id="33" name="Прямая соединительная линия 32"/>
              <p:cNvCxnSpPr/>
              <p:nvPr/>
            </p:nvCxnSpPr>
            <p:spPr>
              <a:xfrm flipH="1">
                <a:off x="7302886" y="3844491"/>
                <a:ext cx="176196" cy="167419"/>
              </a:xfrm>
              <a:prstGeom prst="line">
                <a:avLst/>
              </a:prstGeom>
              <a:ln w="95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TextBox 49"/>
            <p:cNvSpPr txBox="1"/>
            <p:nvPr/>
          </p:nvSpPr>
          <p:spPr>
            <a:xfrm>
              <a:off x="865305" y="2013197"/>
              <a:ext cx="1008112" cy="36004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</p:spPr>
          <p:txBody>
            <a:bodyPr vert="horz" wrap="none" lIns="104306" tIns="52153" rIns="104306" bIns="52153" rtlCol="0" anchor="ctr">
              <a:normAutofit/>
            </a:bodyPr>
            <a:lstStyle/>
            <a:p>
              <a:pPr marL="0" marR="0" indent="0" algn="l" defTabSz="1043056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3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31.03.2022</a:t>
              </a:r>
            </a:p>
          </p:txBody>
        </p:sp>
        <p:sp>
          <p:nvSpPr>
            <p:cNvPr id="134" name="Прямоугольник 133"/>
            <p:cNvSpPr/>
            <p:nvPr/>
          </p:nvSpPr>
          <p:spPr>
            <a:xfrm>
              <a:off x="3265230" y="1355192"/>
              <a:ext cx="3884875" cy="228600"/>
            </a:xfrm>
            <a:prstGeom prst="rect">
              <a:avLst/>
            </a:prstGeom>
            <a:solidFill>
              <a:schemeClr val="bg1">
                <a:alpha val="2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 smtClean="0">
                  <a:solidFill>
                    <a:srgbClr val="C00000"/>
                  </a:solidFill>
                </a:rPr>
                <a:t>Не позднее последнего числа месяца</a:t>
              </a:r>
              <a:endParaRPr lang="ru-RU" sz="1600" dirty="0">
                <a:solidFill>
                  <a:srgbClr val="C00000"/>
                </a:solidFill>
              </a:endParaRPr>
            </a:p>
          </p:txBody>
        </p:sp>
        <p:grpSp>
          <p:nvGrpSpPr>
            <p:cNvPr id="142" name="Группа 141"/>
            <p:cNvGrpSpPr/>
            <p:nvPr/>
          </p:nvGrpSpPr>
          <p:grpSpPr>
            <a:xfrm>
              <a:off x="3737368" y="1692900"/>
              <a:ext cx="317381" cy="418360"/>
              <a:chOff x="7194607" y="3694794"/>
              <a:chExt cx="317381" cy="418360"/>
            </a:xfrm>
          </p:grpSpPr>
          <p:sp>
            <p:nvSpPr>
              <p:cNvPr id="143" name="TextBox 142"/>
              <p:cNvSpPr txBox="1"/>
              <p:nvPr/>
            </p:nvSpPr>
            <p:spPr>
              <a:xfrm>
                <a:off x="7194607" y="3694794"/>
                <a:ext cx="262674" cy="337264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1</a:t>
                </a:r>
              </a:p>
            </p:txBody>
          </p:sp>
          <p:sp>
            <p:nvSpPr>
              <p:cNvPr id="144" name="TextBox 143"/>
              <p:cNvSpPr txBox="1"/>
              <p:nvPr/>
            </p:nvSpPr>
            <p:spPr>
              <a:xfrm>
                <a:off x="7325265" y="3839907"/>
                <a:ext cx="186723" cy="273247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1000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6</a:t>
                </a:r>
                <a:endParaRPr kumimoji="0" lang="ru-RU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endParaRPr>
              </a:p>
            </p:txBody>
          </p:sp>
          <p:cxnSp>
            <p:nvCxnSpPr>
              <p:cNvPr id="145" name="Прямая соединительная линия 144"/>
              <p:cNvCxnSpPr/>
              <p:nvPr/>
            </p:nvCxnSpPr>
            <p:spPr>
              <a:xfrm flipH="1">
                <a:off x="7302886" y="3844491"/>
                <a:ext cx="176196" cy="167419"/>
              </a:xfrm>
              <a:prstGeom prst="line">
                <a:avLst/>
              </a:prstGeom>
              <a:ln w="95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6" name="Группа 145"/>
            <p:cNvGrpSpPr/>
            <p:nvPr/>
          </p:nvGrpSpPr>
          <p:grpSpPr>
            <a:xfrm>
              <a:off x="4738066" y="1719830"/>
              <a:ext cx="317381" cy="418360"/>
              <a:chOff x="7194607" y="3694794"/>
              <a:chExt cx="317381" cy="418360"/>
            </a:xfrm>
          </p:grpSpPr>
          <p:sp>
            <p:nvSpPr>
              <p:cNvPr id="147" name="TextBox 146"/>
              <p:cNvSpPr txBox="1"/>
              <p:nvPr/>
            </p:nvSpPr>
            <p:spPr>
              <a:xfrm>
                <a:off x="7194607" y="3694794"/>
                <a:ext cx="262674" cy="337264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1</a:t>
                </a:r>
              </a:p>
            </p:txBody>
          </p:sp>
          <p:sp>
            <p:nvSpPr>
              <p:cNvPr id="148" name="TextBox 147"/>
              <p:cNvSpPr txBox="1"/>
              <p:nvPr/>
            </p:nvSpPr>
            <p:spPr>
              <a:xfrm>
                <a:off x="7325265" y="3839907"/>
                <a:ext cx="186723" cy="273247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1000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6</a:t>
                </a:r>
                <a:endParaRPr kumimoji="0" lang="ru-RU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endParaRPr>
              </a:p>
            </p:txBody>
          </p:sp>
          <p:cxnSp>
            <p:nvCxnSpPr>
              <p:cNvPr id="149" name="Прямая соединительная линия 148"/>
              <p:cNvCxnSpPr/>
              <p:nvPr/>
            </p:nvCxnSpPr>
            <p:spPr>
              <a:xfrm flipH="1">
                <a:off x="7302886" y="3844491"/>
                <a:ext cx="176196" cy="167419"/>
              </a:xfrm>
              <a:prstGeom prst="line">
                <a:avLst/>
              </a:prstGeom>
              <a:ln w="95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0" name="Группа 149"/>
            <p:cNvGrpSpPr/>
            <p:nvPr/>
          </p:nvGrpSpPr>
          <p:grpSpPr>
            <a:xfrm>
              <a:off x="5783457" y="1719830"/>
              <a:ext cx="317381" cy="418360"/>
              <a:chOff x="7194607" y="3694794"/>
              <a:chExt cx="317381" cy="418360"/>
            </a:xfrm>
          </p:grpSpPr>
          <p:sp>
            <p:nvSpPr>
              <p:cNvPr id="151" name="TextBox 150"/>
              <p:cNvSpPr txBox="1"/>
              <p:nvPr/>
            </p:nvSpPr>
            <p:spPr>
              <a:xfrm>
                <a:off x="7194607" y="3694794"/>
                <a:ext cx="262674" cy="337264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1</a:t>
                </a:r>
              </a:p>
            </p:txBody>
          </p:sp>
          <p:sp>
            <p:nvSpPr>
              <p:cNvPr id="152" name="TextBox 151"/>
              <p:cNvSpPr txBox="1"/>
              <p:nvPr/>
            </p:nvSpPr>
            <p:spPr>
              <a:xfrm>
                <a:off x="7325265" y="3839907"/>
                <a:ext cx="186723" cy="273247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1000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6</a:t>
                </a:r>
                <a:endParaRPr kumimoji="0" lang="ru-RU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endParaRPr>
              </a:p>
            </p:txBody>
          </p:sp>
          <p:cxnSp>
            <p:nvCxnSpPr>
              <p:cNvPr id="153" name="Прямая соединительная линия 152"/>
              <p:cNvCxnSpPr/>
              <p:nvPr/>
            </p:nvCxnSpPr>
            <p:spPr>
              <a:xfrm flipH="1">
                <a:off x="7302886" y="3844491"/>
                <a:ext cx="176196" cy="167419"/>
              </a:xfrm>
              <a:prstGeom prst="line">
                <a:avLst/>
              </a:prstGeom>
              <a:ln w="95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4" name="Группа 153"/>
            <p:cNvGrpSpPr/>
            <p:nvPr/>
          </p:nvGrpSpPr>
          <p:grpSpPr>
            <a:xfrm>
              <a:off x="6808644" y="1719830"/>
              <a:ext cx="317381" cy="418360"/>
              <a:chOff x="7194607" y="3694794"/>
              <a:chExt cx="317381" cy="418360"/>
            </a:xfrm>
          </p:grpSpPr>
          <p:sp>
            <p:nvSpPr>
              <p:cNvPr id="155" name="TextBox 154"/>
              <p:cNvSpPr txBox="1"/>
              <p:nvPr/>
            </p:nvSpPr>
            <p:spPr>
              <a:xfrm>
                <a:off x="7194607" y="3694794"/>
                <a:ext cx="262674" cy="337264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1</a:t>
                </a:r>
              </a:p>
            </p:txBody>
          </p:sp>
          <p:sp>
            <p:nvSpPr>
              <p:cNvPr id="156" name="TextBox 155"/>
              <p:cNvSpPr txBox="1"/>
              <p:nvPr/>
            </p:nvSpPr>
            <p:spPr>
              <a:xfrm>
                <a:off x="7325265" y="3839907"/>
                <a:ext cx="186723" cy="273247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1000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6</a:t>
                </a:r>
                <a:endParaRPr kumimoji="0" lang="ru-RU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endParaRPr>
              </a:p>
            </p:txBody>
          </p:sp>
          <p:cxnSp>
            <p:nvCxnSpPr>
              <p:cNvPr id="157" name="Прямая соединительная линия 156"/>
              <p:cNvCxnSpPr/>
              <p:nvPr/>
            </p:nvCxnSpPr>
            <p:spPr>
              <a:xfrm flipH="1">
                <a:off x="7302886" y="3844491"/>
                <a:ext cx="176196" cy="167419"/>
              </a:xfrm>
              <a:prstGeom prst="line">
                <a:avLst/>
              </a:prstGeom>
              <a:ln w="95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2" name="Прямоугольник 161"/>
            <p:cNvSpPr/>
            <p:nvPr/>
          </p:nvSpPr>
          <p:spPr>
            <a:xfrm>
              <a:off x="433257" y="1469492"/>
              <a:ext cx="1872208" cy="494812"/>
            </a:xfrm>
            <a:prstGeom prst="rect">
              <a:avLst/>
            </a:prstGeom>
            <a:noFill/>
            <a:ln w="19050">
              <a:solidFill>
                <a:srgbClr val="385D8A"/>
              </a:solidFill>
            </a:ln>
            <a:effectLst>
              <a:glow rad="76200">
                <a:schemeClr val="accent1">
                  <a:alpha val="40000"/>
                </a:schemeClr>
              </a:glow>
              <a:softEdge rad="0"/>
            </a:effectLst>
            <a:scene3d>
              <a:camera prst="orthographicFront"/>
              <a:lightRig rig="threePt" dir="t"/>
            </a:scene3d>
            <a:sp3d>
              <a:bevelT w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 smtClean="0">
                  <a:solidFill>
                    <a:srgbClr val="D60000"/>
                  </a:solidFill>
                </a:rPr>
                <a:t>Уплата УСН за 2021 ЮЛ</a:t>
              </a:r>
              <a:endParaRPr lang="ru-RU" sz="1600" dirty="0">
                <a:solidFill>
                  <a:srgbClr val="D60000"/>
                </a:solidFill>
              </a:endParaRPr>
            </a:p>
          </p:txBody>
        </p:sp>
        <p:cxnSp>
          <p:nvCxnSpPr>
            <p:cNvPr id="163" name="Прямая соединительная линия 162"/>
            <p:cNvCxnSpPr>
              <a:endCxn id="162" idx="3"/>
            </p:cNvCxnSpPr>
            <p:nvPr/>
          </p:nvCxnSpPr>
          <p:spPr>
            <a:xfrm flipH="1">
              <a:off x="2305465" y="1707652"/>
              <a:ext cx="6005188" cy="9246"/>
            </a:xfrm>
            <a:prstGeom prst="line">
              <a:avLst/>
            </a:prstGeom>
            <a:ln w="19050">
              <a:solidFill>
                <a:srgbClr val="385D8A"/>
              </a:solidFill>
            </a:ln>
            <a:effectLst>
              <a:glow rad="76200">
                <a:schemeClr val="accent1"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Прямая со стрелкой 163"/>
            <p:cNvCxnSpPr/>
            <p:nvPr/>
          </p:nvCxnSpPr>
          <p:spPr>
            <a:xfrm>
              <a:off x="3145846" y="1716898"/>
              <a:ext cx="0" cy="279521"/>
            </a:xfrm>
            <a:prstGeom prst="straightConnector1">
              <a:avLst/>
            </a:prstGeom>
            <a:ln w="19050">
              <a:solidFill>
                <a:srgbClr val="385D8A"/>
              </a:solidFill>
              <a:tailEnd type="arrow"/>
            </a:ln>
            <a:effectLst>
              <a:glow rad="76200">
                <a:schemeClr val="accent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Прямая со стрелкой 164"/>
            <p:cNvCxnSpPr/>
            <p:nvPr/>
          </p:nvCxnSpPr>
          <p:spPr>
            <a:xfrm>
              <a:off x="4224081" y="1707652"/>
              <a:ext cx="0" cy="279521"/>
            </a:xfrm>
            <a:prstGeom prst="straightConnector1">
              <a:avLst/>
            </a:prstGeom>
            <a:ln w="19050">
              <a:solidFill>
                <a:srgbClr val="385D8A"/>
              </a:solidFill>
              <a:tailEnd type="arrow"/>
            </a:ln>
            <a:effectLst>
              <a:glow rad="76200">
                <a:schemeClr val="accent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Прямая со стрелкой 165"/>
            <p:cNvCxnSpPr/>
            <p:nvPr/>
          </p:nvCxnSpPr>
          <p:spPr>
            <a:xfrm>
              <a:off x="5233781" y="1716898"/>
              <a:ext cx="0" cy="279521"/>
            </a:xfrm>
            <a:prstGeom prst="straightConnector1">
              <a:avLst/>
            </a:prstGeom>
            <a:ln w="19050">
              <a:solidFill>
                <a:srgbClr val="385D8A"/>
              </a:solidFill>
              <a:tailEnd type="arrow"/>
            </a:ln>
            <a:effectLst>
              <a:glow rad="76200">
                <a:schemeClr val="accent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Прямая со стрелкой 166"/>
            <p:cNvCxnSpPr/>
            <p:nvPr/>
          </p:nvCxnSpPr>
          <p:spPr>
            <a:xfrm>
              <a:off x="6241893" y="1707651"/>
              <a:ext cx="0" cy="279521"/>
            </a:xfrm>
            <a:prstGeom prst="straightConnector1">
              <a:avLst/>
            </a:prstGeom>
            <a:ln w="19050">
              <a:solidFill>
                <a:srgbClr val="385D8A"/>
              </a:solidFill>
              <a:tailEnd type="arrow"/>
            </a:ln>
            <a:effectLst>
              <a:glow rad="76200">
                <a:schemeClr val="accent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Прямая со стрелкой 167"/>
            <p:cNvCxnSpPr/>
            <p:nvPr/>
          </p:nvCxnSpPr>
          <p:spPr>
            <a:xfrm>
              <a:off x="7250005" y="1712275"/>
              <a:ext cx="0" cy="279521"/>
            </a:xfrm>
            <a:prstGeom prst="straightConnector1">
              <a:avLst/>
            </a:prstGeom>
            <a:ln w="19050">
              <a:solidFill>
                <a:srgbClr val="385D8A"/>
              </a:solidFill>
              <a:tailEnd type="arrow"/>
            </a:ln>
            <a:effectLst>
              <a:glow rad="76200">
                <a:schemeClr val="accent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Прямая со стрелкой 168"/>
            <p:cNvCxnSpPr/>
            <p:nvPr/>
          </p:nvCxnSpPr>
          <p:spPr>
            <a:xfrm>
              <a:off x="8310653" y="1707653"/>
              <a:ext cx="0" cy="279521"/>
            </a:xfrm>
            <a:prstGeom prst="straightConnector1">
              <a:avLst/>
            </a:prstGeom>
            <a:ln w="19050">
              <a:solidFill>
                <a:srgbClr val="385D8A"/>
              </a:solidFill>
              <a:tailEnd type="arrow"/>
            </a:ln>
            <a:effectLst>
              <a:glow rad="76200">
                <a:schemeClr val="accent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0" name="Группа 169"/>
            <p:cNvGrpSpPr/>
            <p:nvPr/>
          </p:nvGrpSpPr>
          <p:grpSpPr>
            <a:xfrm>
              <a:off x="7910284" y="1699331"/>
              <a:ext cx="317381" cy="418360"/>
              <a:chOff x="7194607" y="3694794"/>
              <a:chExt cx="317381" cy="418360"/>
            </a:xfrm>
          </p:grpSpPr>
          <p:sp>
            <p:nvSpPr>
              <p:cNvPr id="171" name="TextBox 170"/>
              <p:cNvSpPr txBox="1"/>
              <p:nvPr/>
            </p:nvSpPr>
            <p:spPr>
              <a:xfrm>
                <a:off x="7194607" y="3694794"/>
                <a:ext cx="262674" cy="337264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1</a:t>
                </a:r>
              </a:p>
            </p:txBody>
          </p:sp>
          <p:sp>
            <p:nvSpPr>
              <p:cNvPr id="172" name="TextBox 171"/>
              <p:cNvSpPr txBox="1"/>
              <p:nvPr/>
            </p:nvSpPr>
            <p:spPr>
              <a:xfrm>
                <a:off x="7325265" y="3839907"/>
                <a:ext cx="186723" cy="273247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1000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6</a:t>
                </a:r>
                <a:endParaRPr kumimoji="0" lang="ru-RU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endParaRPr>
              </a:p>
            </p:txBody>
          </p:sp>
          <p:cxnSp>
            <p:nvCxnSpPr>
              <p:cNvPr id="173" name="Прямая соединительная линия 172"/>
              <p:cNvCxnSpPr/>
              <p:nvPr/>
            </p:nvCxnSpPr>
            <p:spPr>
              <a:xfrm flipH="1">
                <a:off x="7302886" y="3844491"/>
                <a:ext cx="176196" cy="167419"/>
              </a:xfrm>
              <a:prstGeom prst="line">
                <a:avLst/>
              </a:prstGeom>
              <a:ln w="95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5" name="Группа 174"/>
          <p:cNvGrpSpPr/>
          <p:nvPr/>
        </p:nvGrpSpPr>
        <p:grpSpPr>
          <a:xfrm>
            <a:off x="496932" y="2449501"/>
            <a:ext cx="8336852" cy="1018045"/>
            <a:chOff x="433257" y="1355192"/>
            <a:chExt cx="8336852" cy="1018045"/>
          </a:xfrm>
        </p:grpSpPr>
        <p:sp>
          <p:nvSpPr>
            <p:cNvPr id="176" name="TextBox 175"/>
            <p:cNvSpPr txBox="1"/>
            <p:nvPr/>
          </p:nvSpPr>
          <p:spPr>
            <a:xfrm>
              <a:off x="2548331" y="1996419"/>
              <a:ext cx="1008112" cy="360040"/>
            </a:xfrm>
            <a:prstGeom prst="rect">
              <a:avLst/>
            </a:prstGeom>
          </p:spPr>
          <p:txBody>
            <a:bodyPr vert="horz" wrap="none" lIns="104306" tIns="52153" rIns="104306" bIns="52153" rtlCol="0" anchor="ctr">
              <a:normAutofit/>
            </a:bodyPr>
            <a:lstStyle/>
            <a:p>
              <a:pPr defTabSz="1043056">
                <a:spcBef>
                  <a:spcPct val="0"/>
                </a:spcBef>
              </a:pPr>
              <a:r>
                <a:rPr lang="ru-RU" sz="1200" dirty="0">
                  <a:solidFill>
                    <a:srgbClr val="002060"/>
                  </a:solidFill>
                </a:rPr>
                <a:t>Ноябрь 2022</a:t>
              </a:r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4788024" y="1987174"/>
              <a:ext cx="1008112" cy="360040"/>
            </a:xfrm>
            <a:prstGeom prst="rect">
              <a:avLst/>
            </a:prstGeom>
          </p:spPr>
          <p:txBody>
            <a:bodyPr vert="horz" wrap="none" lIns="104306" tIns="52153" rIns="104306" bIns="52153" rtlCol="0" anchor="ctr">
              <a:normAutofit/>
            </a:bodyPr>
            <a:lstStyle/>
            <a:p>
              <a:pPr defTabSz="1043056">
                <a:spcBef>
                  <a:spcPct val="0"/>
                </a:spcBef>
              </a:pPr>
              <a:r>
                <a:rPr lang="ru-RU" sz="1200" dirty="0">
                  <a:solidFill>
                    <a:srgbClr val="002060"/>
                  </a:solidFill>
                  <a:latin typeface="+mj-lt"/>
                  <a:ea typeface="+mj-ea"/>
                  <a:cs typeface="+mj-cs"/>
                </a:rPr>
                <a:t>Январь 2023</a:t>
              </a:r>
            </a:p>
          </p:txBody>
        </p:sp>
        <p:sp>
          <p:nvSpPr>
            <p:cNvPr id="178" name="TextBox 177"/>
            <p:cNvSpPr txBox="1"/>
            <p:nvPr/>
          </p:nvSpPr>
          <p:spPr>
            <a:xfrm>
              <a:off x="3707904" y="1987174"/>
              <a:ext cx="1008112" cy="360040"/>
            </a:xfrm>
            <a:prstGeom prst="rect">
              <a:avLst/>
            </a:prstGeom>
          </p:spPr>
          <p:txBody>
            <a:bodyPr vert="horz" wrap="none" lIns="104306" tIns="52153" rIns="104306" bIns="52153" rtlCol="0" anchor="ctr">
              <a:normAutofit/>
            </a:bodyPr>
            <a:lstStyle/>
            <a:p>
              <a:pPr defTabSz="1043056">
                <a:spcBef>
                  <a:spcPct val="0"/>
                </a:spcBef>
              </a:pPr>
              <a:r>
                <a:rPr lang="ru-RU" sz="1200" dirty="0">
                  <a:solidFill>
                    <a:srgbClr val="002060"/>
                  </a:solidFill>
                  <a:latin typeface="+mj-lt"/>
                  <a:ea typeface="+mj-ea"/>
                  <a:cs typeface="+mj-cs"/>
                </a:rPr>
                <a:t>Декабрь 2022</a:t>
              </a:r>
              <a:endParaRPr lang="ru-RU" sz="12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79" name="TextBox 178"/>
            <p:cNvSpPr txBox="1"/>
            <p:nvPr/>
          </p:nvSpPr>
          <p:spPr>
            <a:xfrm>
              <a:off x="5796136" y="1987174"/>
              <a:ext cx="1008112" cy="360040"/>
            </a:xfrm>
            <a:prstGeom prst="rect">
              <a:avLst/>
            </a:prstGeom>
          </p:spPr>
          <p:txBody>
            <a:bodyPr vert="horz" wrap="none" lIns="104306" tIns="52153" rIns="104306" bIns="52153" rtlCol="0" anchor="ctr">
              <a:normAutofit/>
            </a:bodyPr>
            <a:lstStyle/>
            <a:p>
              <a:pPr defTabSz="1043056">
                <a:spcBef>
                  <a:spcPct val="0"/>
                </a:spcBef>
              </a:pPr>
              <a:r>
                <a:rPr lang="ru-RU" sz="1200" dirty="0">
                  <a:solidFill>
                    <a:srgbClr val="002060"/>
                  </a:solidFill>
                  <a:latin typeface="+mj-lt"/>
                  <a:ea typeface="+mj-ea"/>
                  <a:cs typeface="+mj-cs"/>
                </a:rPr>
                <a:t>Февраль 2023</a:t>
              </a:r>
            </a:p>
          </p:txBody>
        </p:sp>
        <p:sp>
          <p:nvSpPr>
            <p:cNvPr id="180" name="TextBox 179"/>
            <p:cNvSpPr txBox="1"/>
            <p:nvPr/>
          </p:nvSpPr>
          <p:spPr>
            <a:xfrm>
              <a:off x="6834942" y="1987174"/>
              <a:ext cx="1008112" cy="360040"/>
            </a:xfrm>
            <a:prstGeom prst="rect">
              <a:avLst/>
            </a:prstGeom>
          </p:spPr>
          <p:txBody>
            <a:bodyPr vert="horz" wrap="none" lIns="104306" tIns="52153" rIns="104306" bIns="52153" rtlCol="0" anchor="ctr">
              <a:normAutofit/>
            </a:bodyPr>
            <a:lstStyle/>
            <a:p>
              <a:pPr defTabSz="1043056">
                <a:spcBef>
                  <a:spcPct val="0"/>
                </a:spcBef>
              </a:pPr>
              <a:r>
                <a:rPr lang="ru-RU" sz="1200" dirty="0" smtClean="0">
                  <a:solidFill>
                    <a:srgbClr val="002060"/>
                  </a:solidFill>
                  <a:latin typeface="+mj-lt"/>
                  <a:ea typeface="+mj-ea"/>
                  <a:cs typeface="+mj-cs"/>
                </a:rPr>
                <a:t>Март 2023</a:t>
              </a:r>
              <a:endParaRPr lang="ru-RU" sz="1200" dirty="0">
                <a:solidFill>
                  <a:srgbClr val="002060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81" name="TextBox 180"/>
            <p:cNvSpPr txBox="1"/>
            <p:nvPr/>
          </p:nvSpPr>
          <p:spPr>
            <a:xfrm>
              <a:off x="7761997" y="1987174"/>
              <a:ext cx="1008112" cy="360040"/>
            </a:xfrm>
            <a:prstGeom prst="rect">
              <a:avLst/>
            </a:prstGeom>
          </p:spPr>
          <p:txBody>
            <a:bodyPr vert="horz" wrap="none" lIns="104306" tIns="52153" rIns="104306" bIns="52153" rtlCol="0" anchor="ctr">
              <a:normAutofit/>
            </a:bodyPr>
            <a:lstStyle/>
            <a:p>
              <a:pPr marL="0" marR="0" indent="0" algn="l" defTabSz="1043056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ru-RU" sz="1200" dirty="0" smtClean="0">
                  <a:solidFill>
                    <a:srgbClr val="002060"/>
                  </a:solidFill>
                  <a:latin typeface="+mj-lt"/>
                  <a:ea typeface="+mj-ea"/>
                  <a:cs typeface="+mj-cs"/>
                </a:rPr>
                <a:t>Апрель 2023</a:t>
              </a:r>
            </a:p>
          </p:txBody>
        </p:sp>
        <p:grpSp>
          <p:nvGrpSpPr>
            <p:cNvPr id="182" name="Группа 181"/>
            <p:cNvGrpSpPr/>
            <p:nvPr/>
          </p:nvGrpSpPr>
          <p:grpSpPr>
            <a:xfrm>
              <a:off x="2652786" y="1707651"/>
              <a:ext cx="317381" cy="418360"/>
              <a:chOff x="7194607" y="3694794"/>
              <a:chExt cx="317381" cy="418360"/>
            </a:xfrm>
          </p:grpSpPr>
          <p:sp>
            <p:nvSpPr>
              <p:cNvPr id="213" name="TextBox 212"/>
              <p:cNvSpPr txBox="1"/>
              <p:nvPr/>
            </p:nvSpPr>
            <p:spPr>
              <a:xfrm>
                <a:off x="7194607" y="3694794"/>
                <a:ext cx="262674" cy="337264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1</a:t>
                </a:r>
              </a:p>
            </p:txBody>
          </p:sp>
          <p:sp>
            <p:nvSpPr>
              <p:cNvPr id="214" name="TextBox 213"/>
              <p:cNvSpPr txBox="1"/>
              <p:nvPr/>
            </p:nvSpPr>
            <p:spPr>
              <a:xfrm>
                <a:off x="7325265" y="3839907"/>
                <a:ext cx="186723" cy="273247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1000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6</a:t>
                </a:r>
                <a:endParaRPr kumimoji="0" lang="ru-RU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endParaRPr>
              </a:p>
            </p:txBody>
          </p:sp>
          <p:cxnSp>
            <p:nvCxnSpPr>
              <p:cNvPr id="215" name="Прямая соединительная линия 214"/>
              <p:cNvCxnSpPr/>
              <p:nvPr/>
            </p:nvCxnSpPr>
            <p:spPr>
              <a:xfrm flipH="1">
                <a:off x="7302886" y="3844491"/>
                <a:ext cx="176196" cy="167419"/>
              </a:xfrm>
              <a:prstGeom prst="line">
                <a:avLst/>
              </a:prstGeom>
              <a:ln w="95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3" name="TextBox 182"/>
            <p:cNvSpPr txBox="1"/>
            <p:nvPr/>
          </p:nvSpPr>
          <p:spPr>
            <a:xfrm>
              <a:off x="865305" y="2013197"/>
              <a:ext cx="1008112" cy="36004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</p:spPr>
          <p:txBody>
            <a:bodyPr vert="horz" wrap="none" lIns="104306" tIns="52153" rIns="104306" bIns="52153" rtlCol="0" anchor="ctr">
              <a:normAutofit/>
            </a:bodyPr>
            <a:lstStyle/>
            <a:p>
              <a:pPr marL="0" marR="0" indent="0" algn="l" defTabSz="1043056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ru-RU" sz="1300" b="1" dirty="0" smtClean="0">
                  <a:solidFill>
                    <a:srgbClr val="C00000"/>
                  </a:solidFill>
                  <a:latin typeface="+mj-lt"/>
                  <a:ea typeface="+mj-ea"/>
                  <a:cs typeface="+mj-cs"/>
                </a:rPr>
                <a:t>04</a:t>
              </a:r>
              <a:r>
                <a:rPr kumimoji="0" lang="ru-RU" sz="13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.05.2022</a:t>
              </a:r>
            </a:p>
          </p:txBody>
        </p:sp>
        <p:sp>
          <p:nvSpPr>
            <p:cNvPr id="184" name="Прямоугольник 183"/>
            <p:cNvSpPr/>
            <p:nvPr/>
          </p:nvSpPr>
          <p:spPr>
            <a:xfrm>
              <a:off x="3265230" y="1355192"/>
              <a:ext cx="3884875" cy="228600"/>
            </a:xfrm>
            <a:prstGeom prst="rect">
              <a:avLst/>
            </a:prstGeom>
            <a:solidFill>
              <a:schemeClr val="bg1">
                <a:alpha val="2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 smtClean="0">
                  <a:solidFill>
                    <a:srgbClr val="C00000"/>
                  </a:solidFill>
                </a:rPr>
                <a:t>Не позднее последнего числа месяца</a:t>
              </a:r>
              <a:endParaRPr lang="ru-RU" sz="1600" dirty="0">
                <a:solidFill>
                  <a:srgbClr val="C00000"/>
                </a:solidFill>
              </a:endParaRPr>
            </a:p>
          </p:txBody>
        </p:sp>
        <p:grpSp>
          <p:nvGrpSpPr>
            <p:cNvPr id="185" name="Группа 184"/>
            <p:cNvGrpSpPr/>
            <p:nvPr/>
          </p:nvGrpSpPr>
          <p:grpSpPr>
            <a:xfrm>
              <a:off x="3737368" y="1692900"/>
              <a:ext cx="317381" cy="418360"/>
              <a:chOff x="7194607" y="3694794"/>
              <a:chExt cx="317381" cy="418360"/>
            </a:xfrm>
          </p:grpSpPr>
          <p:sp>
            <p:nvSpPr>
              <p:cNvPr id="210" name="TextBox 209"/>
              <p:cNvSpPr txBox="1"/>
              <p:nvPr/>
            </p:nvSpPr>
            <p:spPr>
              <a:xfrm>
                <a:off x="7194607" y="3694794"/>
                <a:ext cx="262674" cy="337264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1</a:t>
                </a:r>
              </a:p>
            </p:txBody>
          </p:sp>
          <p:sp>
            <p:nvSpPr>
              <p:cNvPr id="211" name="TextBox 210"/>
              <p:cNvSpPr txBox="1"/>
              <p:nvPr/>
            </p:nvSpPr>
            <p:spPr>
              <a:xfrm>
                <a:off x="7325265" y="3839907"/>
                <a:ext cx="186723" cy="273247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1000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6</a:t>
                </a:r>
                <a:endParaRPr kumimoji="0" lang="ru-RU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endParaRPr>
              </a:p>
            </p:txBody>
          </p:sp>
          <p:cxnSp>
            <p:nvCxnSpPr>
              <p:cNvPr id="212" name="Прямая соединительная линия 211"/>
              <p:cNvCxnSpPr/>
              <p:nvPr/>
            </p:nvCxnSpPr>
            <p:spPr>
              <a:xfrm flipH="1">
                <a:off x="7302886" y="3844491"/>
                <a:ext cx="176196" cy="167419"/>
              </a:xfrm>
              <a:prstGeom prst="line">
                <a:avLst/>
              </a:prstGeom>
              <a:ln w="95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6" name="Группа 185"/>
            <p:cNvGrpSpPr/>
            <p:nvPr/>
          </p:nvGrpSpPr>
          <p:grpSpPr>
            <a:xfrm>
              <a:off x="4738066" y="1719830"/>
              <a:ext cx="317381" cy="418360"/>
              <a:chOff x="7194607" y="3694794"/>
              <a:chExt cx="317381" cy="418360"/>
            </a:xfrm>
          </p:grpSpPr>
          <p:sp>
            <p:nvSpPr>
              <p:cNvPr id="207" name="TextBox 206"/>
              <p:cNvSpPr txBox="1"/>
              <p:nvPr/>
            </p:nvSpPr>
            <p:spPr>
              <a:xfrm>
                <a:off x="7194607" y="3694794"/>
                <a:ext cx="262674" cy="337264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1</a:t>
                </a:r>
              </a:p>
            </p:txBody>
          </p:sp>
          <p:sp>
            <p:nvSpPr>
              <p:cNvPr id="208" name="TextBox 207"/>
              <p:cNvSpPr txBox="1"/>
              <p:nvPr/>
            </p:nvSpPr>
            <p:spPr>
              <a:xfrm>
                <a:off x="7325265" y="3839907"/>
                <a:ext cx="186723" cy="273247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1000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6</a:t>
                </a:r>
                <a:endParaRPr kumimoji="0" lang="ru-RU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endParaRPr>
              </a:p>
            </p:txBody>
          </p:sp>
          <p:cxnSp>
            <p:nvCxnSpPr>
              <p:cNvPr id="209" name="Прямая соединительная линия 208"/>
              <p:cNvCxnSpPr/>
              <p:nvPr/>
            </p:nvCxnSpPr>
            <p:spPr>
              <a:xfrm flipH="1">
                <a:off x="7302886" y="3844491"/>
                <a:ext cx="176196" cy="167419"/>
              </a:xfrm>
              <a:prstGeom prst="line">
                <a:avLst/>
              </a:prstGeom>
              <a:ln w="95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7" name="Группа 186"/>
            <p:cNvGrpSpPr/>
            <p:nvPr/>
          </p:nvGrpSpPr>
          <p:grpSpPr>
            <a:xfrm>
              <a:off x="5783457" y="1719830"/>
              <a:ext cx="317381" cy="418360"/>
              <a:chOff x="7194607" y="3694794"/>
              <a:chExt cx="317381" cy="418360"/>
            </a:xfrm>
          </p:grpSpPr>
          <p:sp>
            <p:nvSpPr>
              <p:cNvPr id="204" name="TextBox 203"/>
              <p:cNvSpPr txBox="1"/>
              <p:nvPr/>
            </p:nvSpPr>
            <p:spPr>
              <a:xfrm>
                <a:off x="7194607" y="3694794"/>
                <a:ext cx="262674" cy="337264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1</a:t>
                </a:r>
              </a:p>
            </p:txBody>
          </p:sp>
          <p:sp>
            <p:nvSpPr>
              <p:cNvPr id="205" name="TextBox 204"/>
              <p:cNvSpPr txBox="1"/>
              <p:nvPr/>
            </p:nvSpPr>
            <p:spPr>
              <a:xfrm>
                <a:off x="7325265" y="3839907"/>
                <a:ext cx="186723" cy="273247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1000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6</a:t>
                </a:r>
                <a:endParaRPr kumimoji="0" lang="ru-RU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endParaRPr>
              </a:p>
            </p:txBody>
          </p:sp>
          <p:cxnSp>
            <p:nvCxnSpPr>
              <p:cNvPr id="206" name="Прямая соединительная линия 205"/>
              <p:cNvCxnSpPr/>
              <p:nvPr/>
            </p:nvCxnSpPr>
            <p:spPr>
              <a:xfrm flipH="1">
                <a:off x="7302886" y="3844491"/>
                <a:ext cx="176196" cy="167419"/>
              </a:xfrm>
              <a:prstGeom prst="line">
                <a:avLst/>
              </a:prstGeom>
              <a:ln w="95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8" name="Группа 187"/>
            <p:cNvGrpSpPr/>
            <p:nvPr/>
          </p:nvGrpSpPr>
          <p:grpSpPr>
            <a:xfrm>
              <a:off x="6808644" y="1719830"/>
              <a:ext cx="317381" cy="418360"/>
              <a:chOff x="7194607" y="3694794"/>
              <a:chExt cx="317381" cy="418360"/>
            </a:xfrm>
          </p:grpSpPr>
          <p:sp>
            <p:nvSpPr>
              <p:cNvPr id="201" name="TextBox 200"/>
              <p:cNvSpPr txBox="1"/>
              <p:nvPr/>
            </p:nvSpPr>
            <p:spPr>
              <a:xfrm>
                <a:off x="7194607" y="3694794"/>
                <a:ext cx="262674" cy="337264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1</a:t>
                </a:r>
              </a:p>
            </p:txBody>
          </p:sp>
          <p:sp>
            <p:nvSpPr>
              <p:cNvPr id="202" name="TextBox 201"/>
              <p:cNvSpPr txBox="1"/>
              <p:nvPr/>
            </p:nvSpPr>
            <p:spPr>
              <a:xfrm>
                <a:off x="7325265" y="3839907"/>
                <a:ext cx="186723" cy="273247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1000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6</a:t>
                </a:r>
                <a:endParaRPr kumimoji="0" lang="ru-RU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endParaRPr>
              </a:p>
            </p:txBody>
          </p:sp>
          <p:cxnSp>
            <p:nvCxnSpPr>
              <p:cNvPr id="203" name="Прямая соединительная линия 202"/>
              <p:cNvCxnSpPr/>
              <p:nvPr/>
            </p:nvCxnSpPr>
            <p:spPr>
              <a:xfrm flipH="1">
                <a:off x="7302886" y="3844491"/>
                <a:ext cx="176196" cy="167419"/>
              </a:xfrm>
              <a:prstGeom prst="line">
                <a:avLst/>
              </a:prstGeom>
              <a:ln w="95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9" name="Прямоугольник 188"/>
            <p:cNvSpPr/>
            <p:nvPr/>
          </p:nvSpPr>
          <p:spPr>
            <a:xfrm>
              <a:off x="433257" y="1469492"/>
              <a:ext cx="1872208" cy="494812"/>
            </a:xfrm>
            <a:prstGeom prst="rect">
              <a:avLst/>
            </a:prstGeom>
            <a:noFill/>
            <a:ln w="19050">
              <a:solidFill>
                <a:srgbClr val="385D8A"/>
              </a:solidFill>
            </a:ln>
            <a:effectLst>
              <a:glow rad="76200">
                <a:schemeClr val="accent1">
                  <a:alpha val="40000"/>
                </a:schemeClr>
              </a:glow>
              <a:softEdge rad="0"/>
            </a:effectLst>
            <a:scene3d>
              <a:camera prst="orthographicFront"/>
              <a:lightRig rig="threePt" dir="t"/>
            </a:scene3d>
            <a:sp3d>
              <a:bevelT w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rgbClr val="D60000"/>
                  </a:solidFill>
                </a:rPr>
                <a:t>Уплата УСН за 2021 ИП</a:t>
              </a:r>
            </a:p>
          </p:txBody>
        </p:sp>
        <p:cxnSp>
          <p:nvCxnSpPr>
            <p:cNvPr id="190" name="Прямая соединительная линия 189"/>
            <p:cNvCxnSpPr>
              <a:endCxn id="189" idx="3"/>
            </p:cNvCxnSpPr>
            <p:nvPr/>
          </p:nvCxnSpPr>
          <p:spPr>
            <a:xfrm flipH="1">
              <a:off x="2305465" y="1707652"/>
              <a:ext cx="6005188" cy="9246"/>
            </a:xfrm>
            <a:prstGeom prst="line">
              <a:avLst/>
            </a:prstGeom>
            <a:ln w="19050">
              <a:solidFill>
                <a:srgbClr val="385D8A"/>
              </a:solidFill>
            </a:ln>
            <a:effectLst>
              <a:glow rad="76200">
                <a:schemeClr val="accent1"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Прямая со стрелкой 190"/>
            <p:cNvCxnSpPr/>
            <p:nvPr/>
          </p:nvCxnSpPr>
          <p:spPr>
            <a:xfrm>
              <a:off x="3145846" y="1716898"/>
              <a:ext cx="0" cy="279521"/>
            </a:xfrm>
            <a:prstGeom prst="straightConnector1">
              <a:avLst/>
            </a:prstGeom>
            <a:ln w="19050">
              <a:solidFill>
                <a:srgbClr val="385D8A"/>
              </a:solidFill>
              <a:tailEnd type="arrow"/>
            </a:ln>
            <a:effectLst>
              <a:glow rad="76200">
                <a:schemeClr val="accent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Прямая со стрелкой 191"/>
            <p:cNvCxnSpPr/>
            <p:nvPr/>
          </p:nvCxnSpPr>
          <p:spPr>
            <a:xfrm>
              <a:off x="4224081" y="1707652"/>
              <a:ext cx="0" cy="279521"/>
            </a:xfrm>
            <a:prstGeom prst="straightConnector1">
              <a:avLst/>
            </a:prstGeom>
            <a:ln w="19050">
              <a:solidFill>
                <a:srgbClr val="385D8A"/>
              </a:solidFill>
              <a:tailEnd type="arrow"/>
            </a:ln>
            <a:effectLst>
              <a:glow rad="76200">
                <a:schemeClr val="accent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Прямая со стрелкой 192"/>
            <p:cNvCxnSpPr/>
            <p:nvPr/>
          </p:nvCxnSpPr>
          <p:spPr>
            <a:xfrm>
              <a:off x="5233781" y="1716898"/>
              <a:ext cx="0" cy="279521"/>
            </a:xfrm>
            <a:prstGeom prst="straightConnector1">
              <a:avLst/>
            </a:prstGeom>
            <a:ln w="19050">
              <a:solidFill>
                <a:srgbClr val="385D8A"/>
              </a:solidFill>
              <a:tailEnd type="arrow"/>
            </a:ln>
            <a:effectLst>
              <a:glow rad="76200">
                <a:schemeClr val="accent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Прямая со стрелкой 193"/>
            <p:cNvCxnSpPr/>
            <p:nvPr/>
          </p:nvCxnSpPr>
          <p:spPr>
            <a:xfrm>
              <a:off x="6241893" y="1707651"/>
              <a:ext cx="0" cy="279521"/>
            </a:xfrm>
            <a:prstGeom prst="straightConnector1">
              <a:avLst/>
            </a:prstGeom>
            <a:ln w="19050">
              <a:solidFill>
                <a:srgbClr val="385D8A"/>
              </a:solidFill>
              <a:tailEnd type="arrow"/>
            </a:ln>
            <a:effectLst>
              <a:glow rad="76200">
                <a:schemeClr val="accent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Прямая со стрелкой 194"/>
            <p:cNvCxnSpPr/>
            <p:nvPr/>
          </p:nvCxnSpPr>
          <p:spPr>
            <a:xfrm>
              <a:off x="7250005" y="1712275"/>
              <a:ext cx="0" cy="279521"/>
            </a:xfrm>
            <a:prstGeom prst="straightConnector1">
              <a:avLst/>
            </a:prstGeom>
            <a:ln w="19050">
              <a:solidFill>
                <a:srgbClr val="385D8A"/>
              </a:solidFill>
              <a:tailEnd type="arrow"/>
            </a:ln>
            <a:effectLst>
              <a:glow rad="76200">
                <a:schemeClr val="accent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Прямая со стрелкой 195"/>
            <p:cNvCxnSpPr/>
            <p:nvPr/>
          </p:nvCxnSpPr>
          <p:spPr>
            <a:xfrm>
              <a:off x="8310653" y="1707653"/>
              <a:ext cx="0" cy="279521"/>
            </a:xfrm>
            <a:prstGeom prst="straightConnector1">
              <a:avLst/>
            </a:prstGeom>
            <a:ln w="19050">
              <a:solidFill>
                <a:srgbClr val="385D8A"/>
              </a:solidFill>
              <a:tailEnd type="arrow"/>
            </a:ln>
            <a:effectLst>
              <a:glow rad="76200">
                <a:schemeClr val="accent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7" name="Группа 196"/>
            <p:cNvGrpSpPr/>
            <p:nvPr/>
          </p:nvGrpSpPr>
          <p:grpSpPr>
            <a:xfrm>
              <a:off x="7910284" y="1699331"/>
              <a:ext cx="317381" cy="418360"/>
              <a:chOff x="7194607" y="3694794"/>
              <a:chExt cx="317381" cy="418360"/>
            </a:xfrm>
          </p:grpSpPr>
          <p:sp>
            <p:nvSpPr>
              <p:cNvPr id="198" name="TextBox 197"/>
              <p:cNvSpPr txBox="1"/>
              <p:nvPr/>
            </p:nvSpPr>
            <p:spPr>
              <a:xfrm>
                <a:off x="7194607" y="3694794"/>
                <a:ext cx="262674" cy="337264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1</a:t>
                </a:r>
              </a:p>
            </p:txBody>
          </p:sp>
          <p:sp>
            <p:nvSpPr>
              <p:cNvPr id="199" name="TextBox 198"/>
              <p:cNvSpPr txBox="1"/>
              <p:nvPr/>
            </p:nvSpPr>
            <p:spPr>
              <a:xfrm>
                <a:off x="7325265" y="3839907"/>
                <a:ext cx="186723" cy="273247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1000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6</a:t>
                </a:r>
                <a:endParaRPr kumimoji="0" lang="ru-RU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endParaRPr>
              </a:p>
            </p:txBody>
          </p:sp>
          <p:cxnSp>
            <p:nvCxnSpPr>
              <p:cNvPr id="200" name="Прямая соединительная линия 199"/>
              <p:cNvCxnSpPr/>
              <p:nvPr/>
            </p:nvCxnSpPr>
            <p:spPr>
              <a:xfrm flipH="1">
                <a:off x="7302886" y="3844491"/>
                <a:ext cx="176196" cy="167419"/>
              </a:xfrm>
              <a:prstGeom prst="line">
                <a:avLst/>
              </a:prstGeom>
              <a:ln w="95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6" name="Группа 215"/>
          <p:cNvGrpSpPr/>
          <p:nvPr/>
        </p:nvGrpSpPr>
        <p:grpSpPr>
          <a:xfrm>
            <a:off x="496932" y="3765096"/>
            <a:ext cx="8336852" cy="1018045"/>
            <a:chOff x="433257" y="1355192"/>
            <a:chExt cx="8336852" cy="1018045"/>
          </a:xfrm>
        </p:grpSpPr>
        <p:sp>
          <p:nvSpPr>
            <p:cNvPr id="217" name="TextBox 216"/>
            <p:cNvSpPr txBox="1"/>
            <p:nvPr/>
          </p:nvSpPr>
          <p:spPr>
            <a:xfrm>
              <a:off x="2548331" y="1996419"/>
              <a:ext cx="1008112" cy="360040"/>
            </a:xfrm>
            <a:prstGeom prst="rect">
              <a:avLst/>
            </a:prstGeom>
          </p:spPr>
          <p:txBody>
            <a:bodyPr vert="horz" wrap="none" lIns="104306" tIns="52153" rIns="104306" bIns="52153" rtlCol="0" anchor="ctr">
              <a:normAutofit/>
            </a:bodyPr>
            <a:lstStyle/>
            <a:p>
              <a:pPr defTabSz="1043056">
                <a:spcBef>
                  <a:spcPct val="0"/>
                </a:spcBef>
              </a:pPr>
              <a:r>
                <a:rPr lang="ru-RU" sz="1200" dirty="0">
                  <a:solidFill>
                    <a:srgbClr val="002060"/>
                  </a:solidFill>
                </a:rPr>
                <a:t>Ноябрь 2022</a:t>
              </a:r>
            </a:p>
          </p:txBody>
        </p:sp>
        <p:sp>
          <p:nvSpPr>
            <p:cNvPr id="218" name="TextBox 217"/>
            <p:cNvSpPr txBox="1"/>
            <p:nvPr/>
          </p:nvSpPr>
          <p:spPr>
            <a:xfrm>
              <a:off x="4788024" y="1987174"/>
              <a:ext cx="1008112" cy="360040"/>
            </a:xfrm>
            <a:prstGeom prst="rect">
              <a:avLst/>
            </a:prstGeom>
          </p:spPr>
          <p:txBody>
            <a:bodyPr vert="horz" wrap="none" lIns="104306" tIns="52153" rIns="104306" bIns="52153" rtlCol="0" anchor="ctr">
              <a:normAutofit/>
            </a:bodyPr>
            <a:lstStyle/>
            <a:p>
              <a:pPr defTabSz="1043056">
                <a:spcBef>
                  <a:spcPct val="0"/>
                </a:spcBef>
              </a:pPr>
              <a:r>
                <a:rPr lang="ru-RU" sz="1200" dirty="0">
                  <a:solidFill>
                    <a:srgbClr val="002060"/>
                  </a:solidFill>
                  <a:latin typeface="+mj-lt"/>
                  <a:ea typeface="+mj-ea"/>
                  <a:cs typeface="+mj-cs"/>
                </a:rPr>
                <a:t>Январь 2023</a:t>
              </a:r>
            </a:p>
          </p:txBody>
        </p:sp>
        <p:sp>
          <p:nvSpPr>
            <p:cNvPr id="219" name="TextBox 218"/>
            <p:cNvSpPr txBox="1"/>
            <p:nvPr/>
          </p:nvSpPr>
          <p:spPr>
            <a:xfrm>
              <a:off x="3707904" y="1987174"/>
              <a:ext cx="1008112" cy="360040"/>
            </a:xfrm>
            <a:prstGeom prst="rect">
              <a:avLst/>
            </a:prstGeom>
          </p:spPr>
          <p:txBody>
            <a:bodyPr vert="horz" wrap="none" lIns="104306" tIns="52153" rIns="104306" bIns="52153" rtlCol="0" anchor="ctr">
              <a:normAutofit/>
            </a:bodyPr>
            <a:lstStyle/>
            <a:p>
              <a:pPr defTabSz="1043056">
                <a:spcBef>
                  <a:spcPct val="0"/>
                </a:spcBef>
              </a:pPr>
              <a:r>
                <a:rPr lang="ru-RU" sz="1200" dirty="0">
                  <a:solidFill>
                    <a:srgbClr val="002060"/>
                  </a:solidFill>
                  <a:latin typeface="+mj-lt"/>
                  <a:ea typeface="+mj-ea"/>
                  <a:cs typeface="+mj-cs"/>
                </a:rPr>
                <a:t>Декабрь 2022</a:t>
              </a:r>
              <a:endParaRPr lang="ru-RU" sz="1200" dirty="0" smtClean="0">
                <a:solidFill>
                  <a:srgbClr val="002060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220" name="TextBox 219"/>
            <p:cNvSpPr txBox="1"/>
            <p:nvPr/>
          </p:nvSpPr>
          <p:spPr>
            <a:xfrm>
              <a:off x="5796136" y="1987174"/>
              <a:ext cx="1008112" cy="360040"/>
            </a:xfrm>
            <a:prstGeom prst="rect">
              <a:avLst/>
            </a:prstGeom>
          </p:spPr>
          <p:txBody>
            <a:bodyPr vert="horz" wrap="none" lIns="104306" tIns="52153" rIns="104306" bIns="52153" rtlCol="0" anchor="ctr">
              <a:normAutofit/>
            </a:bodyPr>
            <a:lstStyle/>
            <a:p>
              <a:pPr defTabSz="1043056">
                <a:spcBef>
                  <a:spcPct val="0"/>
                </a:spcBef>
              </a:pPr>
              <a:r>
                <a:rPr lang="ru-RU" sz="1200" dirty="0">
                  <a:solidFill>
                    <a:srgbClr val="002060"/>
                  </a:solidFill>
                  <a:latin typeface="+mj-lt"/>
                  <a:ea typeface="+mj-ea"/>
                  <a:cs typeface="+mj-cs"/>
                </a:rPr>
                <a:t>Февраль 2023</a:t>
              </a:r>
            </a:p>
          </p:txBody>
        </p:sp>
        <p:sp>
          <p:nvSpPr>
            <p:cNvPr id="221" name="TextBox 220"/>
            <p:cNvSpPr txBox="1"/>
            <p:nvPr/>
          </p:nvSpPr>
          <p:spPr>
            <a:xfrm>
              <a:off x="6834942" y="1987174"/>
              <a:ext cx="1008112" cy="360040"/>
            </a:xfrm>
            <a:prstGeom prst="rect">
              <a:avLst/>
            </a:prstGeom>
          </p:spPr>
          <p:txBody>
            <a:bodyPr vert="horz" wrap="none" lIns="104306" tIns="52153" rIns="104306" bIns="52153" rtlCol="0" anchor="ctr">
              <a:normAutofit/>
            </a:bodyPr>
            <a:lstStyle/>
            <a:p>
              <a:pPr defTabSz="1043056">
                <a:spcBef>
                  <a:spcPct val="0"/>
                </a:spcBef>
              </a:pPr>
              <a:r>
                <a:rPr lang="ru-RU" sz="1200" dirty="0" smtClean="0">
                  <a:solidFill>
                    <a:srgbClr val="002060"/>
                  </a:solidFill>
                  <a:latin typeface="+mj-lt"/>
                  <a:ea typeface="+mj-ea"/>
                  <a:cs typeface="+mj-cs"/>
                </a:rPr>
                <a:t>Март 2023</a:t>
              </a:r>
              <a:endParaRPr lang="ru-RU" sz="1200" dirty="0">
                <a:solidFill>
                  <a:srgbClr val="002060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222" name="TextBox 221"/>
            <p:cNvSpPr txBox="1"/>
            <p:nvPr/>
          </p:nvSpPr>
          <p:spPr>
            <a:xfrm>
              <a:off x="7761997" y="1987174"/>
              <a:ext cx="1008112" cy="360040"/>
            </a:xfrm>
            <a:prstGeom prst="rect">
              <a:avLst/>
            </a:prstGeom>
          </p:spPr>
          <p:txBody>
            <a:bodyPr vert="horz" wrap="none" lIns="104306" tIns="52153" rIns="104306" bIns="52153" rtlCol="0" anchor="ctr">
              <a:normAutofit/>
            </a:bodyPr>
            <a:lstStyle/>
            <a:p>
              <a:pPr marL="0" marR="0" indent="0" algn="l" defTabSz="1043056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ru-RU" sz="1200" dirty="0" smtClean="0">
                  <a:solidFill>
                    <a:srgbClr val="002060"/>
                  </a:solidFill>
                  <a:latin typeface="+mj-lt"/>
                  <a:ea typeface="+mj-ea"/>
                  <a:cs typeface="+mj-cs"/>
                </a:rPr>
                <a:t>Апрель 2023</a:t>
              </a:r>
            </a:p>
          </p:txBody>
        </p:sp>
        <p:grpSp>
          <p:nvGrpSpPr>
            <p:cNvPr id="223" name="Группа 222"/>
            <p:cNvGrpSpPr/>
            <p:nvPr/>
          </p:nvGrpSpPr>
          <p:grpSpPr>
            <a:xfrm>
              <a:off x="2652786" y="1707651"/>
              <a:ext cx="317381" cy="418360"/>
              <a:chOff x="7194607" y="3694794"/>
              <a:chExt cx="317381" cy="418360"/>
            </a:xfrm>
          </p:grpSpPr>
          <p:sp>
            <p:nvSpPr>
              <p:cNvPr id="254" name="TextBox 253"/>
              <p:cNvSpPr txBox="1"/>
              <p:nvPr/>
            </p:nvSpPr>
            <p:spPr>
              <a:xfrm>
                <a:off x="7194607" y="3694794"/>
                <a:ext cx="262674" cy="337264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1</a:t>
                </a:r>
              </a:p>
            </p:txBody>
          </p:sp>
          <p:sp>
            <p:nvSpPr>
              <p:cNvPr id="255" name="TextBox 254"/>
              <p:cNvSpPr txBox="1"/>
              <p:nvPr/>
            </p:nvSpPr>
            <p:spPr>
              <a:xfrm>
                <a:off x="7325265" y="3839907"/>
                <a:ext cx="186723" cy="273247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1000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6</a:t>
                </a:r>
                <a:endParaRPr kumimoji="0" lang="ru-RU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endParaRPr>
              </a:p>
            </p:txBody>
          </p:sp>
          <p:cxnSp>
            <p:nvCxnSpPr>
              <p:cNvPr id="256" name="Прямая соединительная линия 255"/>
              <p:cNvCxnSpPr/>
              <p:nvPr/>
            </p:nvCxnSpPr>
            <p:spPr>
              <a:xfrm flipH="1">
                <a:off x="7302886" y="3844491"/>
                <a:ext cx="176196" cy="167419"/>
              </a:xfrm>
              <a:prstGeom prst="line">
                <a:avLst/>
              </a:prstGeom>
              <a:ln w="95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4" name="TextBox 223"/>
            <p:cNvSpPr txBox="1"/>
            <p:nvPr/>
          </p:nvSpPr>
          <p:spPr>
            <a:xfrm>
              <a:off x="865305" y="2013197"/>
              <a:ext cx="1008112" cy="360040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</p:spPr>
          <p:txBody>
            <a:bodyPr vert="horz" wrap="none" lIns="104306" tIns="52153" rIns="104306" bIns="52153" rtlCol="0" anchor="ctr">
              <a:normAutofit/>
            </a:bodyPr>
            <a:lstStyle/>
            <a:p>
              <a:pPr marL="0" marR="0" indent="0" algn="l" defTabSz="1043056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ru-RU" sz="1300" b="1" dirty="0" smtClean="0">
                  <a:solidFill>
                    <a:srgbClr val="C00000"/>
                  </a:solidFill>
                  <a:latin typeface="+mj-lt"/>
                  <a:ea typeface="+mj-ea"/>
                  <a:cs typeface="+mj-cs"/>
                </a:rPr>
                <a:t>25</a:t>
              </a:r>
              <a:r>
                <a:rPr kumimoji="0" lang="ru-RU" sz="13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.04.2022</a:t>
              </a:r>
            </a:p>
          </p:txBody>
        </p:sp>
        <p:sp>
          <p:nvSpPr>
            <p:cNvPr id="225" name="Прямоугольник 224"/>
            <p:cNvSpPr/>
            <p:nvPr/>
          </p:nvSpPr>
          <p:spPr>
            <a:xfrm>
              <a:off x="3265230" y="1355192"/>
              <a:ext cx="3884875" cy="228600"/>
            </a:xfrm>
            <a:prstGeom prst="rect">
              <a:avLst/>
            </a:prstGeom>
            <a:solidFill>
              <a:schemeClr val="bg1">
                <a:alpha val="2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 smtClean="0">
                  <a:solidFill>
                    <a:srgbClr val="C00000"/>
                  </a:solidFill>
                </a:rPr>
                <a:t>Не позднее последнего числа месяца</a:t>
              </a:r>
              <a:endParaRPr lang="ru-RU" sz="1600" dirty="0">
                <a:solidFill>
                  <a:srgbClr val="C00000"/>
                </a:solidFill>
              </a:endParaRPr>
            </a:p>
          </p:txBody>
        </p:sp>
        <p:grpSp>
          <p:nvGrpSpPr>
            <p:cNvPr id="226" name="Группа 225"/>
            <p:cNvGrpSpPr/>
            <p:nvPr/>
          </p:nvGrpSpPr>
          <p:grpSpPr>
            <a:xfrm>
              <a:off x="3737368" y="1692900"/>
              <a:ext cx="317381" cy="418360"/>
              <a:chOff x="7194607" y="3694794"/>
              <a:chExt cx="317381" cy="418360"/>
            </a:xfrm>
          </p:grpSpPr>
          <p:sp>
            <p:nvSpPr>
              <p:cNvPr id="251" name="TextBox 250"/>
              <p:cNvSpPr txBox="1"/>
              <p:nvPr/>
            </p:nvSpPr>
            <p:spPr>
              <a:xfrm>
                <a:off x="7194607" y="3694794"/>
                <a:ext cx="262674" cy="337264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1</a:t>
                </a:r>
              </a:p>
            </p:txBody>
          </p:sp>
          <p:sp>
            <p:nvSpPr>
              <p:cNvPr id="252" name="TextBox 251"/>
              <p:cNvSpPr txBox="1"/>
              <p:nvPr/>
            </p:nvSpPr>
            <p:spPr>
              <a:xfrm>
                <a:off x="7325265" y="3839907"/>
                <a:ext cx="186723" cy="273247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1000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6</a:t>
                </a:r>
                <a:endParaRPr kumimoji="0" lang="ru-RU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endParaRPr>
              </a:p>
            </p:txBody>
          </p:sp>
          <p:cxnSp>
            <p:nvCxnSpPr>
              <p:cNvPr id="253" name="Прямая соединительная линия 252"/>
              <p:cNvCxnSpPr/>
              <p:nvPr/>
            </p:nvCxnSpPr>
            <p:spPr>
              <a:xfrm flipH="1">
                <a:off x="7302886" y="3844491"/>
                <a:ext cx="176196" cy="167419"/>
              </a:xfrm>
              <a:prstGeom prst="line">
                <a:avLst/>
              </a:prstGeom>
              <a:ln w="95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7" name="Группа 226"/>
            <p:cNvGrpSpPr/>
            <p:nvPr/>
          </p:nvGrpSpPr>
          <p:grpSpPr>
            <a:xfrm>
              <a:off x="4738066" y="1719830"/>
              <a:ext cx="317381" cy="418360"/>
              <a:chOff x="7194607" y="3694794"/>
              <a:chExt cx="317381" cy="418360"/>
            </a:xfrm>
          </p:grpSpPr>
          <p:sp>
            <p:nvSpPr>
              <p:cNvPr id="248" name="TextBox 247"/>
              <p:cNvSpPr txBox="1"/>
              <p:nvPr/>
            </p:nvSpPr>
            <p:spPr>
              <a:xfrm>
                <a:off x="7194607" y="3694794"/>
                <a:ext cx="262674" cy="337264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1</a:t>
                </a:r>
              </a:p>
            </p:txBody>
          </p:sp>
          <p:sp>
            <p:nvSpPr>
              <p:cNvPr id="249" name="TextBox 248"/>
              <p:cNvSpPr txBox="1"/>
              <p:nvPr/>
            </p:nvSpPr>
            <p:spPr>
              <a:xfrm>
                <a:off x="7325265" y="3839907"/>
                <a:ext cx="186723" cy="273247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1000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6</a:t>
                </a:r>
                <a:endParaRPr kumimoji="0" lang="ru-RU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endParaRPr>
              </a:p>
            </p:txBody>
          </p:sp>
          <p:cxnSp>
            <p:nvCxnSpPr>
              <p:cNvPr id="250" name="Прямая соединительная линия 249"/>
              <p:cNvCxnSpPr/>
              <p:nvPr/>
            </p:nvCxnSpPr>
            <p:spPr>
              <a:xfrm flipH="1">
                <a:off x="7302886" y="3844491"/>
                <a:ext cx="176196" cy="167419"/>
              </a:xfrm>
              <a:prstGeom prst="line">
                <a:avLst/>
              </a:prstGeom>
              <a:ln w="95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8" name="Группа 227"/>
            <p:cNvGrpSpPr/>
            <p:nvPr/>
          </p:nvGrpSpPr>
          <p:grpSpPr>
            <a:xfrm>
              <a:off x="5783457" y="1719830"/>
              <a:ext cx="317381" cy="418360"/>
              <a:chOff x="7194607" y="3694794"/>
              <a:chExt cx="317381" cy="418360"/>
            </a:xfrm>
          </p:grpSpPr>
          <p:sp>
            <p:nvSpPr>
              <p:cNvPr id="245" name="TextBox 244"/>
              <p:cNvSpPr txBox="1"/>
              <p:nvPr/>
            </p:nvSpPr>
            <p:spPr>
              <a:xfrm>
                <a:off x="7194607" y="3694794"/>
                <a:ext cx="262674" cy="337264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1</a:t>
                </a:r>
              </a:p>
            </p:txBody>
          </p:sp>
          <p:sp>
            <p:nvSpPr>
              <p:cNvPr id="246" name="TextBox 245"/>
              <p:cNvSpPr txBox="1"/>
              <p:nvPr/>
            </p:nvSpPr>
            <p:spPr>
              <a:xfrm>
                <a:off x="7325265" y="3839907"/>
                <a:ext cx="186723" cy="273247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1000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6</a:t>
                </a:r>
                <a:endParaRPr kumimoji="0" lang="ru-RU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endParaRPr>
              </a:p>
            </p:txBody>
          </p:sp>
          <p:cxnSp>
            <p:nvCxnSpPr>
              <p:cNvPr id="247" name="Прямая соединительная линия 246"/>
              <p:cNvCxnSpPr/>
              <p:nvPr/>
            </p:nvCxnSpPr>
            <p:spPr>
              <a:xfrm flipH="1">
                <a:off x="7302886" y="3844491"/>
                <a:ext cx="176196" cy="167419"/>
              </a:xfrm>
              <a:prstGeom prst="line">
                <a:avLst/>
              </a:prstGeom>
              <a:ln w="95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9" name="Группа 228"/>
            <p:cNvGrpSpPr/>
            <p:nvPr/>
          </p:nvGrpSpPr>
          <p:grpSpPr>
            <a:xfrm>
              <a:off x="6808644" y="1719830"/>
              <a:ext cx="317381" cy="418360"/>
              <a:chOff x="7194607" y="3694794"/>
              <a:chExt cx="317381" cy="418360"/>
            </a:xfrm>
          </p:grpSpPr>
          <p:sp>
            <p:nvSpPr>
              <p:cNvPr id="242" name="TextBox 241"/>
              <p:cNvSpPr txBox="1"/>
              <p:nvPr/>
            </p:nvSpPr>
            <p:spPr>
              <a:xfrm>
                <a:off x="7194607" y="3694794"/>
                <a:ext cx="262674" cy="337264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1</a:t>
                </a:r>
              </a:p>
            </p:txBody>
          </p:sp>
          <p:sp>
            <p:nvSpPr>
              <p:cNvPr id="243" name="TextBox 242"/>
              <p:cNvSpPr txBox="1"/>
              <p:nvPr/>
            </p:nvSpPr>
            <p:spPr>
              <a:xfrm>
                <a:off x="7325265" y="3839907"/>
                <a:ext cx="186723" cy="273247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1000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6</a:t>
                </a:r>
                <a:endParaRPr kumimoji="0" lang="ru-RU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endParaRPr>
              </a:p>
            </p:txBody>
          </p:sp>
          <p:cxnSp>
            <p:nvCxnSpPr>
              <p:cNvPr id="244" name="Прямая соединительная линия 243"/>
              <p:cNvCxnSpPr/>
              <p:nvPr/>
            </p:nvCxnSpPr>
            <p:spPr>
              <a:xfrm flipH="1">
                <a:off x="7302886" y="3844491"/>
                <a:ext cx="176196" cy="167419"/>
              </a:xfrm>
              <a:prstGeom prst="line">
                <a:avLst/>
              </a:prstGeom>
              <a:ln w="95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0" name="Прямоугольник 229"/>
            <p:cNvSpPr/>
            <p:nvPr/>
          </p:nvSpPr>
          <p:spPr>
            <a:xfrm>
              <a:off x="433257" y="1469492"/>
              <a:ext cx="1872208" cy="494812"/>
            </a:xfrm>
            <a:prstGeom prst="rect">
              <a:avLst/>
            </a:prstGeom>
            <a:noFill/>
            <a:ln w="19050">
              <a:solidFill>
                <a:srgbClr val="385D8A"/>
              </a:solidFill>
            </a:ln>
            <a:effectLst>
              <a:glow rad="76200">
                <a:schemeClr val="accent1">
                  <a:alpha val="40000"/>
                </a:schemeClr>
              </a:glow>
              <a:softEdge rad="0"/>
            </a:effectLst>
            <a:scene3d>
              <a:camera prst="orthographicFront"/>
              <a:lightRig rig="threePt" dir="t"/>
            </a:scene3d>
            <a:sp3d>
              <a:bevelT w="190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rgbClr val="D60000"/>
                  </a:solidFill>
                </a:rPr>
                <a:t>Уплата авансового платежа по УСН за 1 квартал 2021</a:t>
              </a:r>
            </a:p>
          </p:txBody>
        </p:sp>
        <p:cxnSp>
          <p:nvCxnSpPr>
            <p:cNvPr id="231" name="Прямая соединительная линия 230"/>
            <p:cNvCxnSpPr>
              <a:endCxn id="230" idx="3"/>
            </p:cNvCxnSpPr>
            <p:nvPr/>
          </p:nvCxnSpPr>
          <p:spPr>
            <a:xfrm flipH="1">
              <a:off x="2305465" y="1707652"/>
              <a:ext cx="6005188" cy="9246"/>
            </a:xfrm>
            <a:prstGeom prst="line">
              <a:avLst/>
            </a:prstGeom>
            <a:ln w="19050">
              <a:solidFill>
                <a:srgbClr val="385D8A"/>
              </a:solidFill>
            </a:ln>
            <a:effectLst>
              <a:glow rad="76200">
                <a:schemeClr val="accent1"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Прямая со стрелкой 231"/>
            <p:cNvCxnSpPr/>
            <p:nvPr/>
          </p:nvCxnSpPr>
          <p:spPr>
            <a:xfrm>
              <a:off x="3145846" y="1716898"/>
              <a:ext cx="0" cy="279521"/>
            </a:xfrm>
            <a:prstGeom prst="straightConnector1">
              <a:avLst/>
            </a:prstGeom>
            <a:ln w="19050">
              <a:solidFill>
                <a:srgbClr val="385D8A"/>
              </a:solidFill>
              <a:tailEnd type="arrow"/>
            </a:ln>
            <a:effectLst>
              <a:glow rad="76200">
                <a:schemeClr val="accent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Прямая со стрелкой 232"/>
            <p:cNvCxnSpPr/>
            <p:nvPr/>
          </p:nvCxnSpPr>
          <p:spPr>
            <a:xfrm>
              <a:off x="4224081" y="1707652"/>
              <a:ext cx="0" cy="279521"/>
            </a:xfrm>
            <a:prstGeom prst="straightConnector1">
              <a:avLst/>
            </a:prstGeom>
            <a:ln w="19050">
              <a:solidFill>
                <a:srgbClr val="385D8A"/>
              </a:solidFill>
              <a:tailEnd type="arrow"/>
            </a:ln>
            <a:effectLst>
              <a:glow rad="76200">
                <a:schemeClr val="accent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Прямая со стрелкой 233"/>
            <p:cNvCxnSpPr/>
            <p:nvPr/>
          </p:nvCxnSpPr>
          <p:spPr>
            <a:xfrm>
              <a:off x="5233781" y="1716898"/>
              <a:ext cx="0" cy="279521"/>
            </a:xfrm>
            <a:prstGeom prst="straightConnector1">
              <a:avLst/>
            </a:prstGeom>
            <a:ln w="19050">
              <a:solidFill>
                <a:srgbClr val="385D8A"/>
              </a:solidFill>
              <a:tailEnd type="arrow"/>
            </a:ln>
            <a:effectLst>
              <a:glow rad="76200">
                <a:schemeClr val="accent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Прямая со стрелкой 234"/>
            <p:cNvCxnSpPr/>
            <p:nvPr/>
          </p:nvCxnSpPr>
          <p:spPr>
            <a:xfrm>
              <a:off x="6241893" y="1707651"/>
              <a:ext cx="0" cy="279521"/>
            </a:xfrm>
            <a:prstGeom prst="straightConnector1">
              <a:avLst/>
            </a:prstGeom>
            <a:ln w="19050">
              <a:solidFill>
                <a:srgbClr val="385D8A"/>
              </a:solidFill>
              <a:tailEnd type="arrow"/>
            </a:ln>
            <a:effectLst>
              <a:glow rad="76200">
                <a:schemeClr val="accent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Прямая со стрелкой 235"/>
            <p:cNvCxnSpPr/>
            <p:nvPr/>
          </p:nvCxnSpPr>
          <p:spPr>
            <a:xfrm>
              <a:off x="7250005" y="1712275"/>
              <a:ext cx="0" cy="279521"/>
            </a:xfrm>
            <a:prstGeom prst="straightConnector1">
              <a:avLst/>
            </a:prstGeom>
            <a:ln w="19050">
              <a:solidFill>
                <a:srgbClr val="385D8A"/>
              </a:solidFill>
              <a:tailEnd type="arrow"/>
            </a:ln>
            <a:effectLst>
              <a:glow rad="76200">
                <a:schemeClr val="accent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Прямая со стрелкой 236"/>
            <p:cNvCxnSpPr/>
            <p:nvPr/>
          </p:nvCxnSpPr>
          <p:spPr>
            <a:xfrm>
              <a:off x="8310653" y="1707653"/>
              <a:ext cx="0" cy="279521"/>
            </a:xfrm>
            <a:prstGeom prst="straightConnector1">
              <a:avLst/>
            </a:prstGeom>
            <a:ln w="19050">
              <a:solidFill>
                <a:srgbClr val="385D8A"/>
              </a:solidFill>
              <a:tailEnd type="arrow"/>
            </a:ln>
            <a:effectLst>
              <a:glow rad="76200">
                <a:schemeClr val="accent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8" name="Группа 237"/>
            <p:cNvGrpSpPr/>
            <p:nvPr/>
          </p:nvGrpSpPr>
          <p:grpSpPr>
            <a:xfrm>
              <a:off x="7910284" y="1699331"/>
              <a:ext cx="317381" cy="418360"/>
              <a:chOff x="7194607" y="3694794"/>
              <a:chExt cx="317381" cy="418360"/>
            </a:xfrm>
          </p:grpSpPr>
          <p:sp>
            <p:nvSpPr>
              <p:cNvPr id="239" name="TextBox 238"/>
              <p:cNvSpPr txBox="1"/>
              <p:nvPr/>
            </p:nvSpPr>
            <p:spPr>
              <a:xfrm>
                <a:off x="7194607" y="3694794"/>
                <a:ext cx="262674" cy="337264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+mj-lt"/>
                    <a:ea typeface="+mj-ea"/>
                    <a:cs typeface="+mj-cs"/>
                  </a:rPr>
                  <a:t>1</a:t>
                </a:r>
              </a:p>
            </p:txBody>
          </p:sp>
          <p:sp>
            <p:nvSpPr>
              <p:cNvPr id="240" name="TextBox 239"/>
              <p:cNvSpPr txBox="1"/>
              <p:nvPr/>
            </p:nvSpPr>
            <p:spPr>
              <a:xfrm>
                <a:off x="7325265" y="3839907"/>
                <a:ext cx="186723" cy="273247"/>
              </a:xfrm>
              <a:prstGeom prst="rect">
                <a:avLst/>
              </a:prstGeom>
            </p:spPr>
            <p:txBody>
              <a:bodyPr vert="horz" wrap="none" lIns="104306" tIns="52153" rIns="104306" bIns="52153" rtlCol="0" anchor="ctr">
                <a:normAutofit/>
              </a:bodyPr>
              <a:lstStyle/>
              <a:p>
                <a:pPr marL="0" marR="0" indent="0" algn="l" defTabSz="1043056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ru-RU" sz="1000" b="1" dirty="0">
                    <a:solidFill>
                      <a:srgbClr val="C00000"/>
                    </a:solidFill>
                    <a:latin typeface="+mj-lt"/>
                    <a:ea typeface="+mj-ea"/>
                    <a:cs typeface="+mj-cs"/>
                  </a:rPr>
                  <a:t>6</a:t>
                </a:r>
                <a:endParaRPr kumimoji="0" lang="ru-RU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endParaRPr>
              </a:p>
            </p:txBody>
          </p:sp>
          <p:cxnSp>
            <p:nvCxnSpPr>
              <p:cNvPr id="241" name="Прямая соединительная линия 240"/>
              <p:cNvCxnSpPr/>
              <p:nvPr/>
            </p:nvCxnSpPr>
            <p:spPr>
              <a:xfrm flipH="1">
                <a:off x="7302886" y="3844491"/>
                <a:ext cx="176196" cy="167419"/>
              </a:xfrm>
              <a:prstGeom prst="line">
                <a:avLst/>
              </a:prstGeom>
              <a:ln w="952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7580518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Прямоугольник 97"/>
          <p:cNvSpPr/>
          <p:nvPr/>
        </p:nvSpPr>
        <p:spPr>
          <a:xfrm>
            <a:off x="4355976" y="1681450"/>
            <a:ext cx="4416486" cy="3241026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3FE5CA6-C1B7-457E-95EF-4E9A3A866F80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5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Прямоугольный треугольник 4"/>
          <p:cNvSpPr/>
          <p:nvPr/>
        </p:nvSpPr>
        <p:spPr>
          <a:xfrm>
            <a:off x="419548" y="1707652"/>
            <a:ext cx="7968876" cy="3240361"/>
          </a:xfrm>
          <a:prstGeom prst="rtTriangle">
            <a:avLst/>
          </a:prstGeom>
          <a:solidFill>
            <a:schemeClr val="tx2">
              <a:lumMod val="60000"/>
              <a:lumOff val="40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2"/>
          <p:cNvSpPr>
            <a:spLocks noGrp="1"/>
          </p:cNvSpPr>
          <p:nvPr>
            <p:ph type="title" idx="4294967295"/>
          </p:nvPr>
        </p:nvSpPr>
        <p:spPr>
          <a:xfrm>
            <a:off x="698544" y="195486"/>
            <a:ext cx="8445456" cy="1047038"/>
          </a:xfrm>
        </p:spPr>
        <p:txBody>
          <a:bodyPr>
            <a:normAutofit fontScale="90000"/>
          </a:bodyPr>
          <a:lstStyle/>
          <a:p>
            <a:pPr defTabSz="914239">
              <a:lnSpc>
                <a:spcPct val="100000"/>
              </a:lnSpc>
              <a:defRPr/>
            </a:pPr>
            <a:r>
              <a:rPr lang="ru-RU" sz="1600" i="1" u="sng" dirty="0" smtClean="0">
                <a:solidFill>
                  <a:srgbClr val="000099"/>
                </a:solidFill>
                <a:cs typeface="Arial" panose="020B0604020202020204" pitchFamily="34" charset="0"/>
              </a:rPr>
              <a:t>РЕГИОНАЛЬНЫЕ МЕРЫ </a:t>
            </a:r>
            <a:r>
              <a:rPr lang="ru-RU" sz="1600" i="1" dirty="0" smtClean="0">
                <a:solidFill>
                  <a:srgbClr val="000099"/>
                </a:solidFill>
                <a:cs typeface="Arial" panose="020B0604020202020204" pitchFamily="34" charset="0"/>
              </a:rPr>
              <a:t>ГОСУДАРСТВЕННОЙ ПОДДЕРЖКИ СУБЪЕКТОВ МСП, ОСУЩЕСТВЛЯЮЩИХ ПРОИЗВОДСТВО ХЛЕБОБУЛОЧНЫХ И МУЧНЫХ КОНДИТЕРСКИХ ИЗДЕЛИЙ ПО </a:t>
            </a:r>
            <a:br>
              <a:rPr lang="ru-RU" sz="1600" i="1" dirty="0" smtClean="0">
                <a:solidFill>
                  <a:srgbClr val="000099"/>
                </a:solidFill>
                <a:cs typeface="Arial" panose="020B0604020202020204" pitchFamily="34" charset="0"/>
              </a:rPr>
            </a:br>
            <a:r>
              <a:rPr lang="ru-RU" sz="2500" i="1" dirty="0">
                <a:solidFill>
                  <a:srgbClr val="000099"/>
                </a:solidFill>
                <a:cs typeface="Arial" panose="020B0604020202020204" pitchFamily="34" charset="0"/>
              </a:rPr>
              <a:t>СПЕЦИАЛЬНЫМ НАЛОГОВЫМ РЕЖИМАМ</a:t>
            </a:r>
            <a:endParaRPr lang="ru-RU" sz="2500" b="1" i="1" dirty="0">
              <a:solidFill>
                <a:srgbClr val="000099"/>
              </a:solidFill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961747" y="1696201"/>
            <a:ext cx="186723" cy="273247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51596" y="1774677"/>
            <a:ext cx="1008112" cy="360040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31.03.2022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886599" y="2043104"/>
            <a:ext cx="1346453" cy="1968806"/>
          </a:xfrm>
          <a:prstGeom prst="rect">
            <a:avLst/>
          </a:prstGeom>
          <a:solidFill>
            <a:schemeClr val="bg1">
              <a:alpha val="46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До 1 сентября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 2022 года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046329" y="1681450"/>
            <a:ext cx="186723" cy="273247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047027" y="1708380"/>
            <a:ext cx="186723" cy="273247"/>
          </a:xfrm>
          <a:prstGeom prst="rect">
            <a:avLst/>
          </a:prstGeom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38328" y="1186638"/>
            <a:ext cx="1872208" cy="494812"/>
          </a:xfrm>
          <a:prstGeom prst="rect">
            <a:avLst/>
          </a:prstGeom>
          <a:noFill/>
          <a:ln w="19050">
            <a:solidFill>
              <a:srgbClr val="385D8A"/>
            </a:solidFill>
          </a:ln>
          <a:effectLst>
            <a:glow rad="76200">
              <a:schemeClr val="accent1">
                <a:alpha val="40000"/>
              </a:schemeClr>
            </a:glow>
            <a:softEdge rad="0"/>
          </a:effectLst>
          <a:scene3d>
            <a:camera prst="orthographicFront"/>
            <a:lightRig rig="threePt" dir="t"/>
          </a:scene3d>
          <a:sp3d>
            <a:bevelT w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D60000"/>
                </a:solidFill>
              </a:rPr>
              <a:t>Уплата УСН за 2021 ЮЛ</a:t>
            </a:r>
            <a:endParaRPr lang="ru-RU" sz="1600" dirty="0">
              <a:solidFill>
                <a:srgbClr val="D60000"/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>
            <a:off x="2324137" y="1434044"/>
            <a:ext cx="1260000" cy="0"/>
          </a:xfrm>
          <a:prstGeom prst="line">
            <a:avLst/>
          </a:prstGeom>
          <a:ln w="19050">
            <a:solidFill>
              <a:srgbClr val="385D8A"/>
            </a:solidFill>
          </a:ln>
          <a:effectLst>
            <a:glow rad="76200">
              <a:schemeClr val="accent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3584137" y="1429187"/>
            <a:ext cx="0" cy="613916"/>
          </a:xfrm>
          <a:prstGeom prst="straightConnector1">
            <a:avLst/>
          </a:prstGeom>
          <a:ln w="19050">
            <a:solidFill>
              <a:srgbClr val="385D8A"/>
            </a:solidFill>
            <a:tailEnd type="arrow"/>
          </a:ln>
          <a:effectLst>
            <a:glow rad="76200">
              <a:schemeClr val="accent1"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431378" y="2211710"/>
            <a:ext cx="1872208" cy="494812"/>
          </a:xfrm>
          <a:prstGeom prst="rect">
            <a:avLst/>
          </a:prstGeom>
          <a:noFill/>
          <a:ln w="19050">
            <a:solidFill>
              <a:srgbClr val="385D8A"/>
            </a:solidFill>
          </a:ln>
          <a:effectLst>
            <a:glow rad="76200">
              <a:schemeClr val="accent1">
                <a:alpha val="40000"/>
              </a:schemeClr>
            </a:glow>
            <a:softEdge rad="0"/>
          </a:effectLst>
          <a:scene3d>
            <a:camera prst="orthographicFront"/>
            <a:lightRig rig="threePt" dir="t"/>
          </a:scene3d>
          <a:sp3d>
            <a:bevelT w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D60000"/>
                </a:solidFill>
              </a:rPr>
              <a:t>Уплата УСН за 2021 ИП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51596" y="2787774"/>
            <a:ext cx="1008112" cy="360040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3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04</a:t>
            </a: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.05.2022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445894" y="4281285"/>
            <a:ext cx="1872208" cy="666728"/>
          </a:xfrm>
          <a:prstGeom prst="rect">
            <a:avLst/>
          </a:prstGeom>
          <a:noFill/>
          <a:ln w="19050">
            <a:solidFill>
              <a:srgbClr val="385D8A"/>
            </a:solidFill>
          </a:ln>
          <a:effectLst>
            <a:glow rad="76200">
              <a:schemeClr val="accent1">
                <a:alpha val="40000"/>
              </a:schemeClr>
            </a:glow>
            <a:softEdge rad="0"/>
          </a:effectLst>
          <a:scene3d>
            <a:camera prst="orthographicFront"/>
            <a:lightRig rig="threePt" dir="t"/>
          </a:scene3d>
          <a:sp3d>
            <a:bevelT w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dirty="0" smtClean="0">
                <a:solidFill>
                  <a:srgbClr val="C00000"/>
                </a:solidFill>
              </a:rPr>
              <a:t>По ПСН </a:t>
            </a:r>
            <a:r>
              <a:rPr lang="ru-RU" sz="13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уплаты приходится на 1 и 2 </a:t>
            </a:r>
            <a:r>
              <a:rPr lang="ru-RU" sz="13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 </a:t>
            </a:r>
            <a:r>
              <a:rPr lang="ru-RU" sz="13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13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sz="1300" dirty="0">
              <a:solidFill>
                <a:srgbClr val="D60000"/>
              </a:solidFill>
            </a:endParaRPr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 flipH="1">
            <a:off x="2303586" y="4620495"/>
            <a:ext cx="1260000" cy="0"/>
          </a:xfrm>
          <a:prstGeom prst="line">
            <a:avLst/>
          </a:prstGeom>
          <a:ln w="19050">
            <a:solidFill>
              <a:srgbClr val="385D8A"/>
            </a:solidFill>
          </a:ln>
          <a:effectLst>
            <a:glow rad="76200">
              <a:schemeClr val="accent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V="1">
            <a:off x="3593544" y="4011909"/>
            <a:ext cx="0" cy="608588"/>
          </a:xfrm>
          <a:prstGeom prst="straightConnector1">
            <a:avLst/>
          </a:prstGeom>
          <a:ln w="19050">
            <a:solidFill>
              <a:srgbClr val="385D8A"/>
            </a:solidFill>
            <a:tailEnd type="arrow"/>
          </a:ln>
          <a:effectLst>
            <a:glow rad="76200">
              <a:schemeClr val="accent1"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2324137" y="2466126"/>
            <a:ext cx="576064" cy="0"/>
          </a:xfrm>
          <a:prstGeom prst="straightConnector1">
            <a:avLst/>
          </a:prstGeom>
          <a:ln w="19050">
            <a:solidFill>
              <a:srgbClr val="385D8A"/>
            </a:solidFill>
            <a:tailEnd type="arrow"/>
          </a:ln>
          <a:effectLst>
            <a:glow rad="76200">
              <a:schemeClr val="accent1"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Прямоугольник 79"/>
          <p:cNvSpPr/>
          <p:nvPr/>
        </p:nvSpPr>
        <p:spPr>
          <a:xfrm>
            <a:off x="431378" y="3234220"/>
            <a:ext cx="1872208" cy="494812"/>
          </a:xfrm>
          <a:prstGeom prst="rect">
            <a:avLst/>
          </a:prstGeom>
          <a:noFill/>
          <a:ln w="19050">
            <a:solidFill>
              <a:srgbClr val="385D8A"/>
            </a:solidFill>
          </a:ln>
          <a:effectLst>
            <a:glow rad="76200">
              <a:schemeClr val="accent1">
                <a:alpha val="40000"/>
              </a:schemeClr>
            </a:glow>
            <a:softEdge rad="0"/>
          </a:effectLst>
          <a:scene3d>
            <a:camera prst="orthographicFront"/>
            <a:lightRig rig="threePt" dir="t"/>
          </a:scene3d>
          <a:sp3d>
            <a:bevelT w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D60000"/>
                </a:solidFill>
              </a:rPr>
              <a:t>Уплата авансового платежа по УСН за 1 квартал 2021</a:t>
            </a:r>
          </a:p>
        </p:txBody>
      </p:sp>
      <p:cxnSp>
        <p:nvCxnSpPr>
          <p:cNvPr id="81" name="Прямая со стрелкой 80"/>
          <p:cNvCxnSpPr/>
          <p:nvPr/>
        </p:nvCxnSpPr>
        <p:spPr>
          <a:xfrm>
            <a:off x="2310536" y="3481626"/>
            <a:ext cx="576064" cy="0"/>
          </a:xfrm>
          <a:prstGeom prst="straightConnector1">
            <a:avLst/>
          </a:prstGeom>
          <a:ln w="19050">
            <a:solidFill>
              <a:srgbClr val="385D8A"/>
            </a:solidFill>
            <a:tailEnd type="arrow"/>
          </a:ln>
          <a:effectLst>
            <a:glow rad="76200">
              <a:schemeClr val="accent1"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851596" y="3831889"/>
            <a:ext cx="1008112" cy="360040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vert="horz" wrap="none" lIns="104306" tIns="52153" rIns="104306" bIns="52153" rtlCol="0" anchor="ctr">
            <a:normAutofit/>
          </a:bodyPr>
          <a:lstStyle/>
          <a:p>
            <a: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3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25</a:t>
            </a:r>
            <a:r>
              <a:rPr kumimoji="0" lang="ru-RU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.04.2022</a:t>
            </a:r>
          </a:p>
        </p:txBody>
      </p:sp>
      <p:grpSp>
        <p:nvGrpSpPr>
          <p:cNvPr id="87" name="Группа 86"/>
          <p:cNvGrpSpPr/>
          <p:nvPr/>
        </p:nvGrpSpPr>
        <p:grpSpPr>
          <a:xfrm>
            <a:off x="4345803" y="3207065"/>
            <a:ext cx="4416486" cy="798994"/>
            <a:chOff x="4403986" y="2068895"/>
            <a:chExt cx="4416486" cy="798994"/>
          </a:xfrm>
        </p:grpSpPr>
        <p:sp>
          <p:nvSpPr>
            <p:cNvPr id="85" name="Прямоугольник 84"/>
            <p:cNvSpPr/>
            <p:nvPr/>
          </p:nvSpPr>
          <p:spPr>
            <a:xfrm>
              <a:off x="4403986" y="2182037"/>
              <a:ext cx="4416486" cy="685852"/>
            </a:xfrm>
            <a:prstGeom prst="rect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9000"/>
                  </a:schemeClr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</a:gradFill>
            <a:scene3d>
              <a:camera prst="orthographicFront"/>
              <a:lightRig rig="threePt" dir="t"/>
            </a:scene3d>
            <a:sp3d>
              <a:bevelT w="12700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71561" tIns="35780" rIns="71561" bIns="35780" rtlCol="0" anchor="ctr"/>
            <a:lstStyle/>
            <a:p>
              <a:pPr algn="ctr"/>
              <a:r>
                <a:rPr lang="ru-RU" sz="1200" b="1" i="1" dirty="0" smtClean="0">
                  <a:solidFill>
                    <a:srgbClr val="001642"/>
                  </a:solidFill>
                </a:rPr>
                <a:t>          РАЗМЕР ЗАРАБОТНОЙ ПЛАТЫ – НЕ НИЖЕ  МИНИМАЛЬНОГО РАЗМЕРА ОПЛАТЫ ТРУДА </a:t>
              </a:r>
              <a:endParaRPr lang="ru-RU" sz="1200" b="1" i="1" dirty="0">
                <a:solidFill>
                  <a:srgbClr val="001642"/>
                </a:solidFill>
              </a:endParaRPr>
            </a:p>
          </p:txBody>
        </p:sp>
        <p:pic>
          <p:nvPicPr>
            <p:cNvPr id="86" name="Рисунок 8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4159" y="2068895"/>
              <a:ext cx="301056" cy="301056"/>
            </a:xfrm>
            <a:prstGeom prst="rect">
              <a:avLst/>
            </a:prstGeom>
          </p:spPr>
        </p:pic>
      </p:grpSp>
      <p:grpSp>
        <p:nvGrpSpPr>
          <p:cNvPr id="88" name="Группа 87"/>
          <p:cNvGrpSpPr/>
          <p:nvPr/>
        </p:nvGrpSpPr>
        <p:grpSpPr>
          <a:xfrm>
            <a:off x="4355976" y="4088912"/>
            <a:ext cx="4416486" cy="833563"/>
            <a:chOff x="4403986" y="2034325"/>
            <a:chExt cx="4416486" cy="833563"/>
          </a:xfrm>
        </p:grpSpPr>
        <p:sp>
          <p:nvSpPr>
            <p:cNvPr id="89" name="Прямоугольник 88"/>
            <p:cNvSpPr/>
            <p:nvPr/>
          </p:nvSpPr>
          <p:spPr>
            <a:xfrm>
              <a:off x="4403986" y="2137341"/>
              <a:ext cx="4416486" cy="730547"/>
            </a:xfrm>
            <a:prstGeom prst="rect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9000"/>
                  </a:schemeClr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</a:gradFill>
            <a:scene3d>
              <a:camera prst="orthographicFront"/>
              <a:lightRig rig="threePt" dir="t"/>
            </a:scene3d>
            <a:sp3d>
              <a:bevelT w="12700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71561" tIns="35780" rIns="71561" bIns="35780" rtlCol="0" anchor="ctr"/>
            <a:lstStyle/>
            <a:p>
              <a:pPr algn="ctr"/>
              <a:r>
                <a:rPr lang="ru-RU" sz="1400" b="1" i="1" dirty="0">
                  <a:solidFill>
                    <a:srgbClr val="001642"/>
                  </a:solidFill>
                </a:rPr>
                <a:t>       </a:t>
              </a:r>
              <a:r>
                <a:rPr lang="ru-RU" sz="1100" b="1" i="1" dirty="0" smtClean="0">
                  <a:solidFill>
                    <a:srgbClr val="001642"/>
                  </a:solidFill>
                </a:rPr>
                <a:t>СРЕДНЯЯ ЧИСЛЕННОСТЬ РАБОТНИКОВ, НАЧИНАЯ С 1 МАРТА 2022 ГОДА, СОСТАВЛЯЕТ НЕ МЕНЕЕ 90% СРЕДНЕЙ ЧИСЛЕННОСТИ РАБОТНИКОВ ПО СОСТОЯНИЮ НА 1 МАРТА 2022 ГОДА</a:t>
              </a:r>
              <a:endParaRPr lang="ru-RU" sz="1100" b="1" i="1" dirty="0">
                <a:solidFill>
                  <a:srgbClr val="001642"/>
                </a:solidFill>
              </a:endParaRPr>
            </a:p>
          </p:txBody>
        </p:sp>
        <p:pic>
          <p:nvPicPr>
            <p:cNvPr id="90" name="Рисунок 8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25845" y="2034325"/>
              <a:ext cx="301056" cy="301056"/>
            </a:xfrm>
            <a:prstGeom prst="rect">
              <a:avLst/>
            </a:prstGeom>
          </p:spPr>
        </p:pic>
      </p:grpSp>
      <p:sp>
        <p:nvSpPr>
          <p:cNvPr id="97" name="Прямоугольник 96"/>
          <p:cNvSpPr/>
          <p:nvPr/>
        </p:nvSpPr>
        <p:spPr>
          <a:xfrm>
            <a:off x="4345803" y="1097840"/>
            <a:ext cx="4416486" cy="583610"/>
          </a:xfrm>
          <a:prstGeom prst="rect">
            <a:avLst/>
          </a:prstGeom>
          <a:gradFill>
            <a:gsLst>
              <a:gs pos="64000">
                <a:srgbClr val="002060"/>
              </a:gs>
              <a:gs pos="100000">
                <a:srgbClr val="4573C7"/>
              </a:gs>
            </a:gsLst>
            <a:lin ang="10800000" scaled="1"/>
          </a:gradFill>
          <a:ln w="19050">
            <a:noFill/>
          </a:ln>
          <a:effectLst>
            <a:glow rad="76200">
              <a:schemeClr val="accent1">
                <a:alpha val="40000"/>
              </a:schemeClr>
            </a:glow>
            <a:softEdge rad="0"/>
          </a:effectLst>
          <a:scene3d>
            <a:camera prst="orthographicFront"/>
            <a:lightRig rig="threePt" dir="t"/>
          </a:scene3d>
          <a:sp3d>
            <a:bevelT w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ПРОЕКТ</a:t>
            </a:r>
            <a:r>
              <a:rPr lang="ru-RU" sz="1600" dirty="0" smtClean="0"/>
              <a:t> закона края об установлении пониженных ставок по УСН</a:t>
            </a:r>
            <a:endParaRPr lang="ru-RU" sz="1600" dirty="0"/>
          </a:p>
        </p:txBody>
      </p:sp>
      <p:sp>
        <p:nvSpPr>
          <p:cNvPr id="99" name="Прямоугольник 98"/>
          <p:cNvSpPr/>
          <p:nvPr/>
        </p:nvSpPr>
        <p:spPr>
          <a:xfrm>
            <a:off x="5140388" y="1695418"/>
            <a:ext cx="580608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24000">
                      <a:srgbClr val="C00000"/>
                    </a:gs>
                    <a:gs pos="100000">
                      <a:srgbClr val="C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1%</a:t>
            </a:r>
            <a:endParaRPr lang="ru-RU" sz="25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24000">
                    <a:srgbClr val="C00000"/>
                  </a:gs>
                  <a:gs pos="100000">
                    <a:srgbClr val="C00000"/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8004232" y="1681450"/>
            <a:ext cx="580608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24000">
                      <a:srgbClr val="C00000"/>
                    </a:gs>
                    <a:gs pos="100000">
                      <a:srgbClr val="C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5%</a:t>
            </a:r>
            <a:endParaRPr lang="ru-RU" sz="25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24000">
                    <a:srgbClr val="C00000"/>
                  </a:gs>
                  <a:gs pos="100000">
                    <a:srgbClr val="C00000"/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1" name="Прямоугольник 100"/>
          <p:cNvSpPr/>
          <p:nvPr/>
        </p:nvSpPr>
        <p:spPr>
          <a:xfrm>
            <a:off x="4428925" y="1765385"/>
            <a:ext cx="10104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ln w="10541" cmpd="sng">
                  <a:noFill/>
                  <a:prstDash val="solid"/>
                </a:ln>
                <a:solidFill>
                  <a:srgbClr val="002060"/>
                </a:solidFill>
              </a:rPr>
              <a:t>Доходы </a:t>
            </a:r>
            <a:r>
              <a:rPr lang="ru-RU" b="1" i="1" dirty="0" smtClean="0">
                <a:ln w="10541" cmpd="sng">
                  <a:noFill/>
                  <a:prstDash val="solid"/>
                </a:ln>
                <a:solidFill>
                  <a:srgbClr val="002060"/>
                </a:solidFill>
              </a:rPr>
              <a:t> </a:t>
            </a:r>
            <a:endParaRPr lang="ru-RU" sz="2800" dirty="0"/>
          </a:p>
        </p:txBody>
      </p:sp>
      <p:sp>
        <p:nvSpPr>
          <p:cNvPr id="102" name="Прямоугольник 101"/>
          <p:cNvSpPr/>
          <p:nvPr/>
        </p:nvSpPr>
        <p:spPr>
          <a:xfrm>
            <a:off x="6554046" y="1757679"/>
            <a:ext cx="1512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ln w="10541" cmpd="sng">
                  <a:noFill/>
                  <a:prstDash val="solid"/>
                </a:ln>
                <a:solidFill>
                  <a:srgbClr val="002060"/>
                </a:solidFill>
              </a:rPr>
              <a:t>Доходы-расходы </a:t>
            </a:r>
            <a:r>
              <a:rPr lang="ru-RU" b="1" i="1" dirty="0" smtClean="0">
                <a:ln w="10541" cmpd="sng">
                  <a:noFill/>
                  <a:prstDash val="solid"/>
                </a:ln>
                <a:solidFill>
                  <a:srgbClr val="002060"/>
                </a:solidFill>
              </a:rPr>
              <a:t> </a:t>
            </a:r>
            <a:endParaRPr lang="ru-RU" sz="2800" dirty="0"/>
          </a:p>
        </p:txBody>
      </p:sp>
      <p:sp>
        <p:nvSpPr>
          <p:cNvPr id="103" name="Прямоугольник 102"/>
          <p:cNvSpPr/>
          <p:nvPr/>
        </p:nvSpPr>
        <p:spPr>
          <a:xfrm>
            <a:off x="4448928" y="2173759"/>
            <a:ext cx="4311629" cy="36004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1200" dirty="0" smtClean="0">
                <a:solidFill>
                  <a:schemeClr val="accent3">
                    <a:lumMod val="50000"/>
                  </a:schemeClr>
                </a:solidFill>
              </a:rPr>
              <a:t>ПРИ ОДНОВРЕМЕННОМ СОБЛЮДЕНИИ 3-Х КРИТЕРИЕВ</a:t>
            </a:r>
            <a:endParaRPr lang="ru-RU" sz="1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91" name="Группа 90"/>
          <p:cNvGrpSpPr/>
          <p:nvPr/>
        </p:nvGrpSpPr>
        <p:grpSpPr>
          <a:xfrm>
            <a:off x="4324068" y="2353779"/>
            <a:ext cx="4416486" cy="756084"/>
            <a:chOff x="4403986" y="2097068"/>
            <a:chExt cx="4416486" cy="770821"/>
          </a:xfrm>
        </p:grpSpPr>
        <p:sp>
          <p:nvSpPr>
            <p:cNvPr id="92" name="Прямоугольник 91"/>
            <p:cNvSpPr/>
            <p:nvPr/>
          </p:nvSpPr>
          <p:spPr>
            <a:xfrm>
              <a:off x="4403986" y="2184853"/>
              <a:ext cx="4416486" cy="683036"/>
            </a:xfrm>
            <a:prstGeom prst="rect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9000"/>
                  </a:schemeClr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</a:gradFill>
            <a:scene3d>
              <a:camera prst="orthographicFront"/>
              <a:lightRig rig="threePt" dir="t"/>
            </a:scene3d>
            <a:sp3d>
              <a:bevelT w="12700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71561" tIns="35780" rIns="71561" bIns="35780" rtlCol="0" anchor="ctr"/>
            <a:lstStyle/>
            <a:p>
              <a:pPr algn="ctr"/>
              <a:r>
                <a:rPr lang="ru-RU" sz="1400" b="1" i="1" dirty="0" smtClean="0">
                  <a:solidFill>
                    <a:srgbClr val="001642"/>
                  </a:solidFill>
                </a:rPr>
                <a:t>        </a:t>
              </a:r>
              <a:r>
                <a:rPr lang="ru-RU" sz="1200" b="1" i="1" dirty="0" smtClean="0">
                  <a:solidFill>
                    <a:srgbClr val="001642"/>
                  </a:solidFill>
                </a:rPr>
                <a:t>ДОЛЯ ДОХОДОВ ОТ ОСУЩЕСТВЛЕНИЯ ОСНОВНОГО ВИДА                   ЭКОНОМИЧЕСКОЙ ДЕЯТЕЛЬНОСТИ СОСТАВЛЯЕТ НЕ МЕНЕЕ 70% В ОБЩЕЙ СУММЕ ДОХОДОВ  </a:t>
              </a:r>
              <a:endParaRPr lang="ru-RU" sz="1200" b="1" i="1" dirty="0">
                <a:solidFill>
                  <a:srgbClr val="001642"/>
                </a:solidFill>
              </a:endParaRPr>
            </a:p>
          </p:txBody>
        </p:sp>
        <p:pic>
          <p:nvPicPr>
            <p:cNvPr id="93" name="Рисунок 9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7753" y="2097068"/>
              <a:ext cx="301056" cy="3010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358797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ый треугольник 14"/>
          <p:cNvSpPr/>
          <p:nvPr/>
        </p:nvSpPr>
        <p:spPr>
          <a:xfrm>
            <a:off x="419548" y="1707653"/>
            <a:ext cx="7968876" cy="3240361"/>
          </a:xfrm>
          <a:prstGeom prst="rtTriangle">
            <a:avLst/>
          </a:prstGeom>
          <a:solidFill>
            <a:schemeClr val="tx2">
              <a:lumMod val="60000"/>
              <a:lumOff val="40000"/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388424" y="4505087"/>
            <a:ext cx="620370" cy="474071"/>
          </a:xfrm>
        </p:spPr>
        <p:txBody>
          <a:bodyPr/>
          <a:lstStyle/>
          <a:p>
            <a:pPr>
              <a:defRPr/>
            </a:pPr>
            <a:fld id="{CEDA40BF-A63D-4C9F-B113-681ADE3A9463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6</a:t>
            </a:fld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4251119846"/>
              </p:ext>
            </p:extLst>
          </p:nvPr>
        </p:nvGraphicFramePr>
        <p:xfrm>
          <a:off x="467544" y="1269696"/>
          <a:ext cx="7632848" cy="3796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259632" y="1347614"/>
            <a:ext cx="6228184" cy="36004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2000" dirty="0" smtClean="0">
                <a:solidFill>
                  <a:srgbClr val="193A61"/>
                </a:solidFill>
              </a:rPr>
              <a:t>ТАРИФЫ СТРАХОВЫХ ВЗНОСОВ</a:t>
            </a:r>
            <a:r>
              <a:rPr lang="en-US" sz="2000" dirty="0">
                <a:solidFill>
                  <a:srgbClr val="193A61"/>
                </a:solidFill>
              </a:rPr>
              <a:t> </a:t>
            </a:r>
            <a:endParaRPr lang="ru-RU" sz="2000" b="1" dirty="0">
              <a:solidFill>
                <a:srgbClr val="193A61"/>
              </a:solidFill>
            </a:endParaRPr>
          </a:p>
        </p:txBody>
      </p:sp>
      <p:sp>
        <p:nvSpPr>
          <p:cNvPr id="11" name="Заголовок 2"/>
          <p:cNvSpPr>
            <a:spLocks noGrp="1"/>
          </p:cNvSpPr>
          <p:nvPr>
            <p:ph type="title" idx="4294967295"/>
          </p:nvPr>
        </p:nvSpPr>
        <p:spPr>
          <a:xfrm>
            <a:off x="611560" y="195486"/>
            <a:ext cx="8712968" cy="1047038"/>
          </a:xfrm>
        </p:spPr>
        <p:txBody>
          <a:bodyPr>
            <a:normAutofit fontScale="90000"/>
          </a:bodyPr>
          <a:lstStyle/>
          <a:p>
            <a:pPr defTabSz="914239">
              <a:lnSpc>
                <a:spcPct val="100000"/>
              </a:lnSpc>
              <a:defRPr/>
            </a:pPr>
            <a:r>
              <a:rPr lang="ru-RU" sz="1800" i="1" dirty="0">
                <a:solidFill>
                  <a:srgbClr val="000099"/>
                </a:solidFill>
                <a:cs typeface="Arial" panose="020B0604020202020204" pitchFamily="34" charset="0"/>
              </a:rPr>
              <a:t>ФЕДЕРАЛЬНЫЕ МЕРЫ </a:t>
            </a:r>
            <a:r>
              <a:rPr lang="ru-RU" sz="1800" i="1" dirty="0" smtClean="0">
                <a:solidFill>
                  <a:srgbClr val="000099"/>
                </a:solidFill>
                <a:cs typeface="Arial" panose="020B0604020202020204" pitchFamily="34" charset="0"/>
              </a:rPr>
              <a:t>ГОСУДАРСТВЕННОЙ ПОДДЕРЖКИ СУБЪЕКТОВ МСП, </a:t>
            </a:r>
            <a:br>
              <a:rPr lang="ru-RU" sz="1800" i="1" dirty="0" smtClean="0">
                <a:solidFill>
                  <a:srgbClr val="000099"/>
                </a:solidFill>
                <a:cs typeface="Arial" panose="020B0604020202020204" pitchFamily="34" charset="0"/>
              </a:rPr>
            </a:br>
            <a:r>
              <a:rPr lang="ru-RU" sz="1800" i="1" dirty="0" smtClean="0">
                <a:solidFill>
                  <a:srgbClr val="000099"/>
                </a:solidFill>
                <a:cs typeface="Arial" panose="020B0604020202020204" pitchFamily="34" charset="0"/>
              </a:rPr>
              <a:t>ОСУЩЕСТВЛЯЮЩИХ ПРОИЗВОДСТВО ХЛЕБОБУЛОЧНЫХ И МУЧНЫХ </a:t>
            </a:r>
            <a:br>
              <a:rPr lang="ru-RU" sz="1800" i="1" dirty="0" smtClean="0">
                <a:solidFill>
                  <a:srgbClr val="000099"/>
                </a:solidFill>
                <a:cs typeface="Arial" panose="020B0604020202020204" pitchFamily="34" charset="0"/>
              </a:rPr>
            </a:br>
            <a:r>
              <a:rPr lang="ru-RU" sz="1800" i="1" dirty="0" smtClean="0">
                <a:solidFill>
                  <a:srgbClr val="000099"/>
                </a:solidFill>
                <a:cs typeface="Arial" panose="020B0604020202020204" pitchFamily="34" charset="0"/>
              </a:rPr>
              <a:t>КОНДИТЕРСКИХ ИЗДЕЛИЙ ПО </a:t>
            </a:r>
            <a:r>
              <a:rPr lang="ru-RU" sz="2800" i="1" dirty="0" smtClean="0">
                <a:solidFill>
                  <a:srgbClr val="000099"/>
                </a:solidFill>
                <a:cs typeface="Arial" panose="020B0604020202020204" pitchFamily="34" charset="0"/>
              </a:rPr>
              <a:t>СТРАХОВЫМ </a:t>
            </a:r>
            <a:r>
              <a:rPr lang="ru-RU" sz="2800" b="1" i="1" dirty="0" smtClean="0">
                <a:solidFill>
                  <a:srgbClr val="000099"/>
                </a:solidFill>
                <a:cs typeface="Arial" panose="020B0604020202020204" pitchFamily="34" charset="0"/>
              </a:rPr>
              <a:t>ВЗНОСАМ</a:t>
            </a:r>
            <a:endParaRPr lang="ru-RU" sz="2800" b="1" i="1" dirty="0">
              <a:solidFill>
                <a:srgbClr val="000099"/>
              </a:solidFill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76150" y="4480513"/>
            <a:ext cx="52476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n w="10541" cmpd="sng">
                  <a:noFill/>
                  <a:prstDash val="solid"/>
                </a:ln>
                <a:solidFill>
                  <a:srgbClr val="002060"/>
                </a:solidFill>
              </a:rPr>
              <a:t>Реестр субъектов МСП: </a:t>
            </a:r>
            <a:r>
              <a:rPr lang="en-US" sz="2800" b="1" i="1" dirty="0" smtClean="0">
                <a:ln w="10541" cmpd="sng">
                  <a:noFill/>
                  <a:prstDash val="solid"/>
                </a:ln>
                <a:solidFill>
                  <a:srgbClr val="D60000"/>
                </a:solidFill>
              </a:rPr>
              <a:t>rmsp.nalog.ru</a:t>
            </a:r>
            <a:r>
              <a:rPr lang="ru-RU" sz="2800" b="1" i="1" dirty="0" smtClean="0">
                <a:ln w="10541" cmpd="sng">
                  <a:noFill/>
                  <a:prstDash val="solid"/>
                </a:ln>
                <a:gradFill>
                  <a:gsLst>
                    <a:gs pos="7000">
                      <a:srgbClr val="D46562"/>
                    </a:gs>
                    <a:gs pos="38000">
                      <a:srgbClr val="A62F2C"/>
                    </a:gs>
                    <a:gs pos="100000">
                      <a:schemeClr val="accent2">
                        <a:shade val="94000"/>
                        <a:satMod val="135000"/>
                      </a:schemeClr>
                    </a:gs>
                  </a:gsLst>
                  <a:lin ang="0" scaled="1"/>
                </a:gradFill>
              </a:rPr>
              <a:t> </a:t>
            </a:r>
            <a:endParaRPr lang="ru-RU"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444208" y="1050063"/>
            <a:ext cx="2354106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4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24000">
                      <a:srgbClr val="C00000"/>
                    </a:gs>
                    <a:gs pos="100000">
                      <a:srgbClr val="C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РАЗМЕР МРОТ – 13 890 РУБ.</a:t>
            </a:r>
            <a:endParaRPr lang="ru-RU" sz="1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24000">
                    <a:srgbClr val="C00000"/>
                  </a:gs>
                  <a:gs pos="100000">
                    <a:srgbClr val="C00000"/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2019609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4476</TotalTime>
  <Words>466</Words>
  <Application>Microsoft Office PowerPoint</Application>
  <PresentationFormat>Экран (16:9)</PresentationFormat>
  <Paragraphs>127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Present_FNS2012_A4</vt:lpstr>
      <vt:lpstr>ПРОИЗВОДСТВО ХЛЕБОБУЛОЧНЫХ И МУЧНЫХ КОНДИТЕРСКИХ ИЗДЕЛИЙ </vt:lpstr>
      <vt:lpstr>ДИНАМИКА ПОСТУПЛЕНИЯ НАЛОГОВ И СТРАХОВЫХ ВЗНОСОВ ОТ НАЛОГОПЛАТЕЛЬЩИКОВ, ОСУЩЕСТВЛЯЮЩИХ ПРОИЗВОДСТВО  ХЛЕБОБУЛОЧНЫХ И МУЧНЫХ КОНДИТЕРСКИХ ИЗДЕЛИЙ </vt:lpstr>
      <vt:lpstr>ФЕДЕРАЛЬНЫЕ  МЕРЫ ГОСУДАРСТВЕННОЙ ПОДДЕРЖКИ НАЛОГОПЛАТЕЛЬЩИКОВ, ОСУЩЕСТВЛЯЮЩИХ ПРОИЗВОДСТВО ХЛЕБОБУЛОЧНЫХ И МУЧНЫХ КОНДИТЕРСКИХ ИЗДЕЛИЙ ПО  НАЛОГУ НА ПРИБЫЛЬ ОРГАНИЗАЦИЙ</vt:lpstr>
      <vt:lpstr>ФЕДЕРАЛЬНЫЕ МЕРЫ ГОСУДАРСТВЕННОЙ ПОДДЕРЖКИ НАЛОГОПЛАТЕЛЬЩИКОВ, ОСУЩЕСТВЛЯЮЩИХ ПРОИЗВОДСТВО ХЛЕБОБУЛОЧНЫХ И МУЧНЫХ КОНДИТЕРСКИХ ИЗДЕЛИЙ ПО  СПЕЦИАЛЬНЫМ НАЛОГОВЫМ РЕЖИМАМ</vt:lpstr>
      <vt:lpstr>РЕГИОНАЛЬНЫЕ МЕРЫ ГОСУДАРСТВЕННОЙ ПОДДЕРЖКИ СУБЪЕКТОВ МСП, ОСУЩЕСТВЛЯЮЩИХ ПРОИЗВОДСТВО ХЛЕБОБУЛОЧНЫХ И МУЧНЫХ КОНДИТЕРСКИХ ИЗДЕЛИЙ ПО  СПЕЦИАЛЬНЫМ НАЛОГОВЫМ РЕЖИМАМ</vt:lpstr>
      <vt:lpstr>ФЕДЕРАЛЬНЫЕ МЕРЫ ГОСУДАРСТВЕННОЙ ПОДДЕРЖКИ СУБЪЕКТОВ МСП,  ОСУЩЕСТВЛЯЮЩИХ ПРОИЗВОДСТВО ХЛЕБОБУЛОЧНЫХ И МУЧНЫХ  КОНДИТЕРСКИХ ИЗДЕЛИЙ ПО СТРАХОВЫМ ВЗНОСАМ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ДИНАМИКА ПОСТУПЛЕНИЯ НДФЛ В 2019-2021 ГГ.  ОТ НАЛОГОПЛАТЕЛЬЩИКОВ КРАСНОЯРСКОГО КРАЯ</dc:title>
  <dc:creator>Романовская Наталья Олеговна</dc:creator>
  <cp:lastModifiedBy>Чистова Марина Андреевна</cp:lastModifiedBy>
  <cp:revision>204</cp:revision>
  <dcterms:created xsi:type="dcterms:W3CDTF">2022-02-14T02:53:10Z</dcterms:created>
  <dcterms:modified xsi:type="dcterms:W3CDTF">2022-04-14T07:03:43Z</dcterms:modified>
</cp:coreProperties>
</file>