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4">
  <p:sldMasterIdLst>
    <p:sldMasterId id="2147483648" r:id="rId1"/>
  </p:sldMasterIdLst>
  <p:notesMasterIdLst>
    <p:notesMasterId r:id="rId15"/>
  </p:notesMasterIdLst>
  <p:sldIdLst>
    <p:sldId id="534" r:id="rId2"/>
    <p:sldId id="546" r:id="rId3"/>
    <p:sldId id="573" r:id="rId4"/>
    <p:sldId id="570" r:id="rId5"/>
    <p:sldId id="574" r:id="rId6"/>
    <p:sldId id="575" r:id="rId7"/>
    <p:sldId id="572" r:id="rId8"/>
    <p:sldId id="565" r:id="rId9"/>
    <p:sldId id="556" r:id="rId10"/>
    <p:sldId id="555" r:id="rId11"/>
    <p:sldId id="568" r:id="rId12"/>
    <p:sldId id="571" r:id="rId13"/>
    <p:sldId id="557" r:id="rId14"/>
  </p:sldIdLst>
  <p:sldSz cx="10693400" cy="7561263"/>
  <p:notesSz cx="6692900" cy="9867900"/>
  <p:defaultTextStyle>
    <a:defPPr>
      <a:defRPr lang="ru-RU"/>
    </a:defPPr>
    <a:lvl1pPr marL="0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344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2688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032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5376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6719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8064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49408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0751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2">
          <p15:clr>
            <a:srgbClr val="A4A3A4"/>
          </p15:clr>
        </p15:guide>
        <p15:guide id="2" orient="horz" pos="1116">
          <p15:clr>
            <a:srgbClr val="A4A3A4"/>
          </p15:clr>
        </p15:guide>
        <p15:guide id="3" orient="horz" pos="348">
          <p15:clr>
            <a:srgbClr val="A4A3A4"/>
          </p15:clr>
        </p15:guide>
        <p15:guide id="4" orient="horz" pos="4470">
          <p15:clr>
            <a:srgbClr val="A4A3A4"/>
          </p15:clr>
        </p15:guide>
        <p15:guide id="5" pos="3368">
          <p15:clr>
            <a:srgbClr val="A4A3A4"/>
          </p15:clr>
        </p15:guide>
        <p15:guide id="6" pos="828">
          <p15:clr>
            <a:srgbClr val="A4A3A4"/>
          </p15:clr>
        </p15:guide>
        <p15:guide id="7" pos="1824">
          <p15:clr>
            <a:srgbClr val="A4A3A4"/>
          </p15:clr>
        </p15:guide>
        <p15:guide id="8" pos="6011">
          <p15:clr>
            <a:srgbClr val="A4A3A4"/>
          </p15:clr>
        </p15:guide>
        <p15:guide id="9" pos="6457">
          <p15:clr>
            <a:srgbClr val="A4A3A4"/>
          </p15:clr>
        </p15:guide>
        <p15:guide id="10" pos="60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8" userDrawn="1">
          <p15:clr>
            <a:srgbClr val="A4A3A4"/>
          </p15:clr>
        </p15:guide>
        <p15:guide id="2" pos="2108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Катронова Ирина Немашовна" initials="КИН" lastIdx="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B3D7"/>
    <a:srgbClr val="C0CBCE"/>
    <a:srgbClr val="0072BD"/>
    <a:srgbClr val="D8E1E4"/>
    <a:srgbClr val="BCD1E9"/>
    <a:srgbClr val="E9EDF4"/>
    <a:srgbClr val="D0D8E8"/>
    <a:srgbClr val="39773C"/>
    <a:srgbClr val="0066CC"/>
    <a:srgbClr val="3381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237" autoAdjust="0"/>
    <p:restoredTop sz="94099" autoAdjust="0"/>
  </p:normalViewPr>
  <p:slideViewPr>
    <p:cSldViewPr showGuides="1">
      <p:cViewPr varScale="1">
        <p:scale>
          <a:sx n="98" d="100"/>
          <a:sy n="98" d="100"/>
        </p:scale>
        <p:origin x="1692" y="96"/>
      </p:cViewPr>
      <p:guideLst>
        <p:guide orient="horz" pos="2382"/>
        <p:guide orient="horz" pos="1116"/>
        <p:guide orient="horz" pos="348"/>
        <p:guide orient="horz" pos="4470"/>
        <p:guide pos="3368"/>
        <p:guide pos="828"/>
        <p:guide pos="1824"/>
        <p:guide pos="6011"/>
        <p:guide pos="6457"/>
        <p:guide pos="606"/>
      </p:guideLst>
    </p:cSldViewPr>
  </p:slideViewPr>
  <p:outlineViewPr>
    <p:cViewPr>
      <p:scale>
        <a:sx n="33" d="100"/>
        <a:sy n="33" d="100"/>
      </p:scale>
      <p:origin x="0" y="132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2" d="100"/>
          <a:sy n="52" d="100"/>
        </p:scale>
        <p:origin x="-1932" y="-96"/>
      </p:cViewPr>
      <p:guideLst>
        <p:guide orient="horz" pos="3108"/>
        <p:guide pos="21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Лист1!$A$3</c:f>
              <c:strCache>
                <c:ptCount val="1"/>
                <c:pt idx="0">
                  <c:v>Поставлено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  <c:spPr>
              <a:gradFill rotWithShape="1">
                <a:gsLst>
                  <a:gs pos="0">
                    <a:schemeClr val="accent4">
                      <a:shade val="51000"/>
                      <a:satMod val="130000"/>
                    </a:schemeClr>
                  </a:gs>
                  <a:gs pos="80000">
                    <a:schemeClr val="accent4">
                      <a:shade val="93000"/>
                      <a:satMod val="130000"/>
                    </a:schemeClr>
                  </a:gs>
                  <a:gs pos="100000">
                    <a:schemeClr val="accent4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 w="9525" cap="flat" cmpd="sng" algn="ctr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p3d contourW="9525">
                <a:contourClr>
                  <a:schemeClr val="tx2">
                    <a:lumMod val="20000"/>
                    <a:lumOff val="8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6EA8-49A8-B56A-70ACE7F03708}"/>
              </c:ext>
            </c:extLst>
          </c:dPt>
          <c:dPt>
            <c:idx val="1"/>
            <c:invertIfNegative val="0"/>
            <c:bubble3D val="0"/>
            <c:spPr>
              <a:gradFill rotWithShape="1">
                <a:gsLst>
                  <a:gs pos="0">
                    <a:schemeClr val="accent4">
                      <a:shade val="51000"/>
                      <a:satMod val="130000"/>
                    </a:schemeClr>
                  </a:gs>
                  <a:gs pos="80000">
                    <a:schemeClr val="accent4">
                      <a:shade val="93000"/>
                      <a:satMod val="130000"/>
                    </a:schemeClr>
                  </a:gs>
                  <a:gs pos="100000">
                    <a:schemeClr val="accent4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 w="9525" cap="flat" cmpd="sng" algn="ctr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p3d contourW="9525">
                <a:contourClr>
                  <a:schemeClr val="tx2">
                    <a:lumMod val="20000"/>
                    <a:lumOff val="8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6EA8-49A8-B56A-70ACE7F03708}"/>
              </c:ext>
            </c:extLst>
          </c:dPt>
          <c:dPt>
            <c:idx val="2"/>
            <c:invertIfNegative val="0"/>
            <c:bubble3D val="0"/>
            <c:spPr>
              <a:gradFill rotWithShape="1">
                <a:gsLst>
                  <a:gs pos="0">
                    <a:schemeClr val="accent4">
                      <a:shade val="51000"/>
                      <a:satMod val="130000"/>
                    </a:schemeClr>
                  </a:gs>
                  <a:gs pos="80000">
                    <a:schemeClr val="accent4">
                      <a:shade val="93000"/>
                      <a:satMod val="130000"/>
                    </a:schemeClr>
                  </a:gs>
                  <a:gs pos="100000">
                    <a:schemeClr val="accent4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 w="9525" cap="flat" cmpd="sng" algn="ctr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p3d contourW="9525">
                <a:contourClr>
                  <a:schemeClr val="tx2">
                    <a:lumMod val="20000"/>
                    <a:lumOff val="8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6EA8-49A8-B56A-70ACE7F03708}"/>
              </c:ext>
            </c:extLst>
          </c:dPt>
          <c:dLbls>
            <c:dLbl>
              <c:idx val="0"/>
              <c:layout>
                <c:manualLayout>
                  <c:x val="2.5747341941730725E-3"/>
                  <c:y val="0.1182711918073141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6EA8-49A8-B56A-70ACE7F03708}"/>
                </c:ext>
              </c:extLst>
            </c:dLbl>
            <c:dLbl>
              <c:idx val="1"/>
              <c:layout>
                <c:manualLayout>
                  <c:x val="0"/>
                  <c:y val="0.2012685193913943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6EA8-49A8-B56A-70ACE7F03708}"/>
                </c:ext>
              </c:extLst>
            </c:dLbl>
            <c:dLbl>
              <c:idx val="2"/>
              <c:layout>
                <c:manualLayout>
                  <c:x val="9.0115696796057541E-3"/>
                  <c:y val="0.2697413146482604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6EA8-49A8-B56A-70ACE7F0370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Лист1!$B$2:$D$2</c:f>
              <c:strCache>
                <c:ptCount val="3"/>
                <c:pt idx="0">
                  <c:v>на 31.12.2020</c:v>
                </c:pt>
                <c:pt idx="1">
                  <c:v>на 31.12.2021</c:v>
                </c:pt>
                <c:pt idx="2">
                  <c:v>на 1.09.2022</c:v>
                </c:pt>
              </c:strCache>
            </c:strRef>
          </c:cat>
          <c:val>
            <c:numRef>
              <c:f>Лист1!$B$3:$D$3</c:f>
              <c:numCache>
                <c:formatCode>General</c:formatCode>
                <c:ptCount val="3"/>
                <c:pt idx="0">
                  <c:v>30862</c:v>
                </c:pt>
                <c:pt idx="1">
                  <c:v>83266</c:v>
                </c:pt>
                <c:pt idx="2">
                  <c:v>115738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6EA8-49A8-B56A-70ACE7F03708}"/>
            </c:ext>
          </c:extLst>
        </c:ser>
        <c:ser>
          <c:idx val="1"/>
          <c:order val="1"/>
          <c:tx>
            <c:strRef>
              <c:f>Лист1!$A$4</c:f>
              <c:strCache>
                <c:ptCount val="1"/>
                <c:pt idx="0">
                  <c:v>Снято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rgbClr val="FFFF00"/>
              </a:solidFill>
            </a:ln>
            <a:effectLst/>
            <a:sp3d>
              <a:contourClr>
                <a:srgbClr val="FFFF00"/>
              </a:contourClr>
            </a:sp3d>
          </c:spPr>
          <c:invertIfNegative val="0"/>
          <c:dLbls>
            <c:dLbl>
              <c:idx val="0"/>
              <c:layout>
                <c:manualLayout>
                  <c:x val="-6.4368354854327046E-3"/>
                  <c:y val="5.809812930885593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0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9914064698407397E-2"/>
                      <c:h val="6.1034241462425989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6EA8-49A8-B56A-70ACE7F03708}"/>
                </c:ext>
              </c:extLst>
            </c:dLbl>
            <c:dLbl>
              <c:idx val="1"/>
              <c:layout>
                <c:manualLayout>
                  <c:x val="2.574734194172978E-3"/>
                  <c:y val="8.09223943944781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6EA8-49A8-B56A-70ACE7F03708}"/>
                </c:ext>
              </c:extLst>
            </c:dLbl>
            <c:dLbl>
              <c:idx val="2"/>
              <c:layout>
                <c:manualLayout>
                  <c:x val="5.1494683883460506E-3"/>
                  <c:y val="9.12970603424880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6EA8-49A8-B56A-70ACE7F0370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Лист1!$B$2:$D$2</c:f>
              <c:strCache>
                <c:ptCount val="3"/>
                <c:pt idx="0">
                  <c:v>на 31.12.2020</c:v>
                </c:pt>
                <c:pt idx="1">
                  <c:v>на 31.12.2021</c:v>
                </c:pt>
                <c:pt idx="2">
                  <c:v>на 1.09.2022</c:v>
                </c:pt>
              </c:strCache>
            </c:strRef>
          </c:cat>
          <c:val>
            <c:numRef>
              <c:f>Лист1!$B$4:$D$4</c:f>
              <c:numCache>
                <c:formatCode>General</c:formatCode>
                <c:ptCount val="3"/>
                <c:pt idx="0">
                  <c:v>6316</c:v>
                </c:pt>
                <c:pt idx="1">
                  <c:v>18616</c:v>
                </c:pt>
                <c:pt idx="2">
                  <c:v>20134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6EA8-49A8-B56A-70ACE7F03708}"/>
            </c:ext>
          </c:extLst>
        </c:ser>
        <c:ser>
          <c:idx val="2"/>
          <c:order val="2"/>
          <c:tx>
            <c:strRef>
              <c:f>Лист1!$A$5</c:f>
              <c:strCache>
                <c:ptCount val="1"/>
                <c:pt idx="0">
                  <c:v>Действующих</c:v>
                </c:pt>
              </c:strCache>
            </c:strRef>
          </c:tx>
          <c:spPr>
            <a:solidFill>
              <a:schemeClr val="accent3"/>
            </a:solidFill>
            <a:ln>
              <a:solidFill>
                <a:schemeClr val="bg2"/>
              </a:solidFill>
            </a:ln>
            <a:effectLst/>
            <a:sp3d>
              <a:contourClr>
                <a:schemeClr val="bg2"/>
              </a:contourClr>
            </a:sp3d>
          </c:spPr>
          <c:invertIfNegative val="0"/>
          <c:dLbls>
            <c:dLbl>
              <c:idx val="0"/>
              <c:layout>
                <c:manualLayout>
                  <c:x val="1.673577226212497E-2"/>
                  <c:y val="0.1161962586177121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6EA8-49A8-B56A-70ACE7F03708}"/>
                </c:ext>
              </c:extLst>
            </c:dLbl>
            <c:dLbl>
              <c:idx val="1"/>
              <c:layout>
                <c:manualLayout>
                  <c:x val="1.2873670970865267E-2"/>
                  <c:y val="0.170144521547364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6EA8-49A8-B56A-70ACE7F03708}"/>
                </c:ext>
              </c:extLst>
            </c:dLbl>
            <c:dLbl>
              <c:idx val="2"/>
              <c:layout>
                <c:manualLayout>
                  <c:x val="9.0115696796056587E-3"/>
                  <c:y val="0.2303175840458223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6EA8-49A8-B56A-70ACE7F0370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Лист1!$B$2:$D$2</c:f>
              <c:strCache>
                <c:ptCount val="3"/>
                <c:pt idx="0">
                  <c:v>на 31.12.2020</c:v>
                </c:pt>
                <c:pt idx="1">
                  <c:v>на 31.12.2021</c:v>
                </c:pt>
                <c:pt idx="2">
                  <c:v>на 1.09.2022</c:v>
                </c:pt>
              </c:strCache>
            </c:strRef>
          </c:cat>
          <c:val>
            <c:numRef>
              <c:f>Лист1!$B$5:$D$5</c:f>
              <c:numCache>
                <c:formatCode>General</c:formatCode>
                <c:ptCount val="3"/>
                <c:pt idx="0">
                  <c:v>24546</c:v>
                </c:pt>
                <c:pt idx="1">
                  <c:v>64650</c:v>
                </c:pt>
                <c:pt idx="2">
                  <c:v>95604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6EA8-49A8-B56A-70ACE7F037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03375624"/>
        <c:axId val="203376016"/>
        <c:axId val="0"/>
      </c:bar3DChart>
      <c:catAx>
        <c:axId val="2033756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3376016"/>
        <c:crosses val="autoZero"/>
        <c:auto val="1"/>
        <c:lblAlgn val="ctr"/>
        <c:lblOffset val="100"/>
        <c:noMultiLvlLbl val="0"/>
      </c:catAx>
      <c:valAx>
        <c:axId val="2033760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33756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1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0.05839</cdr:x>
      <cdr:y>0</cdr:y>
    </cdr:from>
    <cdr:to>
      <cdr:x>0.67883</cdr:x>
      <cdr:y>0.42353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576064" y="0"/>
          <a:ext cx="6120680" cy="259228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non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rPr>
            <a:t> </a:t>
          </a:r>
          <a:r>
            <a:rPr kumimoji="0" lang="ru-RU" sz="2400" b="1" i="0" u="sng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rPr>
            <a:t>Регистрация </a:t>
          </a:r>
          <a:r>
            <a:rPr kumimoji="0" lang="ru-RU" sz="2400" b="1" i="0" u="sng" strike="noStrike" kern="1200" cap="none" spc="0" normalizeH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rPr>
            <a:t>через:</a:t>
          </a:r>
        </a:p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lang="ru-RU" sz="2400" b="1" kern="1200" dirty="0" smtClean="0">
              <a:solidFill>
                <a:srgbClr val="C000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rPr>
            <a:t>- Приложение «Мой налог» - 75,6 тыс. чел. </a:t>
          </a:r>
        </a:p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lang="ru-RU" sz="2400" b="1" kern="1200" dirty="0" smtClean="0">
              <a:solidFill>
                <a:srgbClr val="C000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rPr>
            <a:t> - </a:t>
          </a:r>
          <a:r>
            <a:rPr kumimoji="0" lang="ru-RU" sz="2400" b="1" i="0" u="none" strike="noStrike" kern="1200" cap="none" spc="0" normalizeH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rPr>
            <a:t>Регистрация банком – 20,0 тыс. чел.</a:t>
          </a:r>
        </a:p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lang="ru-RU" sz="2400" b="1" u="sng" kern="1200" baseline="0" dirty="0" err="1" smtClean="0">
              <a:solidFill>
                <a:srgbClr val="C000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rPr>
            <a:t>Самозанятые</a:t>
          </a:r>
          <a:r>
            <a:rPr lang="ru-RU" sz="2400" b="1" u="sng" kern="1200" baseline="0" dirty="0" smtClean="0">
              <a:solidFill>
                <a:srgbClr val="C000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rPr>
            <a:t>:</a:t>
          </a:r>
        </a:p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lang="ru-RU" sz="2400" b="1" kern="1200" dirty="0" smtClean="0">
              <a:solidFill>
                <a:srgbClr val="C000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rPr>
            <a:t>ФЛ – 79,9 тыс. чел.</a:t>
          </a:r>
        </a:p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lang="ru-RU" sz="2400" b="1" kern="1200" baseline="0" dirty="0" smtClean="0">
              <a:solidFill>
                <a:srgbClr val="C000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rPr>
            <a:t>ИП – 5,7 тыс. чел.</a:t>
          </a:r>
          <a:endParaRPr kumimoji="0" lang="ru-RU" sz="2400" b="1" i="0" u="none" strike="noStrike" kern="1200" cap="none" spc="0" normalizeH="0" noProof="0" dirty="0" smtClean="0">
            <a:ln>
              <a:noFill/>
            </a:ln>
            <a:solidFill>
              <a:srgbClr val="C00000"/>
            </a:solidFill>
            <a:effectLst/>
            <a:uLnTx/>
            <a:uFillTx/>
            <a:latin typeface="Times New Roman" panose="02020603050405020304" pitchFamily="18" charset="0"/>
            <a:ea typeface="+mj-ea"/>
            <a:cs typeface="Times New Roman" panose="02020603050405020304" pitchFamily="18" charset="0"/>
          </a:endParaRPr>
        </a:p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endParaRPr kumimoji="0" lang="ru-RU" sz="2400" b="1" i="0" u="none" strike="noStrike" kern="1200" cap="none" spc="0" normalizeH="0" baseline="0" noProof="0" dirty="0" smtClean="0">
            <a:ln>
              <a:noFill/>
            </a:ln>
            <a:solidFill>
              <a:srgbClr val="C00000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0" y="14"/>
            <a:ext cx="2900258" cy="493395"/>
          </a:xfrm>
          <a:prstGeom prst="rect">
            <a:avLst/>
          </a:prstGeom>
        </p:spPr>
        <p:txBody>
          <a:bodyPr vert="horz" lIns="91188" tIns="45594" rIns="91188" bIns="45594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91105" y="14"/>
            <a:ext cx="2900258" cy="493395"/>
          </a:xfrm>
          <a:prstGeom prst="rect">
            <a:avLst/>
          </a:prstGeom>
        </p:spPr>
        <p:txBody>
          <a:bodyPr vert="horz" lIns="91188" tIns="45594" rIns="91188" bIns="45594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07.09.2022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28663" y="741363"/>
            <a:ext cx="5235575" cy="37036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188" tIns="45594" rIns="91188" bIns="45594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9292" y="4687268"/>
            <a:ext cx="5354320" cy="4440555"/>
          </a:xfrm>
          <a:prstGeom prst="rect">
            <a:avLst/>
          </a:prstGeom>
        </p:spPr>
        <p:txBody>
          <a:bodyPr vert="horz" lIns="91188" tIns="45594" rIns="91188" bIns="45594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0" y="9372806"/>
            <a:ext cx="2900258" cy="493395"/>
          </a:xfrm>
          <a:prstGeom prst="rect">
            <a:avLst/>
          </a:prstGeom>
        </p:spPr>
        <p:txBody>
          <a:bodyPr vert="horz" lIns="91188" tIns="45594" rIns="91188" bIns="45594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91105" y="9372806"/>
            <a:ext cx="2900258" cy="493395"/>
          </a:xfrm>
          <a:prstGeom prst="rect">
            <a:avLst/>
          </a:prstGeom>
        </p:spPr>
        <p:txBody>
          <a:bodyPr vert="horz" lIns="91188" tIns="45594" rIns="91188" bIns="45594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3256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1344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2688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4032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5376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6719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8064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49408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0751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0909" indent="-284967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39862" indent="-227972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595808" indent="-227972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1751" indent="-227972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07695" indent="-227972" defTabSz="1038542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63640" indent="-227972" defTabSz="1038542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19586" indent="-227972" defTabSz="1038542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75532" indent="-227972" defTabSz="1038542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1038542" eaLnBrk="1" fontAlgn="base" hangingPunct="1">
              <a:spcBef>
                <a:spcPct val="0"/>
              </a:spcBef>
              <a:spcAft>
                <a:spcPct val="0"/>
              </a:spcAft>
            </a:pPr>
            <a:fld id="{6D8468D7-8F8A-451D-AD5C-6143CF953C14}" type="slidenum">
              <a:rPr lang="ru-RU" sz="1200">
                <a:solidFill>
                  <a:srgbClr val="000000"/>
                </a:solidFill>
                <a:latin typeface="Calibri" pitchFamily="34" charset="0"/>
              </a:rPr>
              <a:pPr defTabSz="1038542" eaLnBrk="1" fontAlgn="base" hangingPunct="1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 sz="1200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49037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1451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0909" indent="-284967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39862" indent="-227972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595808" indent="-227972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1751" indent="-227972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07695" indent="-227972" defTabSz="1038542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63640" indent="-227972" defTabSz="1038542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19586" indent="-227972" defTabSz="1038542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75532" indent="-227972" defTabSz="1038542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1038542" eaLnBrk="1" fontAlgn="base" hangingPunct="1">
              <a:spcBef>
                <a:spcPct val="0"/>
              </a:spcBef>
              <a:spcAft>
                <a:spcPct val="0"/>
              </a:spcAft>
            </a:pPr>
            <a:fld id="{6D8468D7-8F8A-451D-AD5C-6143CF953C14}" type="slidenum">
              <a:rPr lang="ru-RU" sz="1200">
                <a:solidFill>
                  <a:srgbClr val="000000"/>
                </a:solidFill>
                <a:latin typeface="Calibri" pitchFamily="34" charset="0"/>
              </a:rPr>
              <a:pPr defTabSz="1038542" eaLnBrk="1" fontAlgn="base" hangingPunct="1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ru-RU" sz="1200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93667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8" y="1574"/>
            <a:ext cx="10691812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802005" y="3708625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604010" y="5364807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13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6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0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67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494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0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700"/>
            </a:lvl1pPr>
            <a:lvl2pPr marL="521344" indent="0">
              <a:buNone/>
              <a:defRPr sz="3200"/>
            </a:lvl2pPr>
            <a:lvl3pPr marL="1042688" indent="0">
              <a:buNone/>
              <a:defRPr sz="2700"/>
            </a:lvl3pPr>
            <a:lvl4pPr marL="1564032" indent="0">
              <a:buNone/>
              <a:defRPr sz="2300"/>
            </a:lvl4pPr>
            <a:lvl5pPr marL="2085376" indent="0">
              <a:buNone/>
              <a:defRPr sz="2300"/>
            </a:lvl5pPr>
            <a:lvl6pPr marL="2606719" indent="0">
              <a:buNone/>
              <a:defRPr sz="2300"/>
            </a:lvl6pPr>
            <a:lvl7pPr marL="3128064" indent="0">
              <a:buNone/>
              <a:defRPr sz="2300"/>
            </a:lvl7pPr>
            <a:lvl8pPr marL="3649408" indent="0">
              <a:buNone/>
              <a:defRPr sz="2300"/>
            </a:lvl8pPr>
            <a:lvl9pPr marL="4170751" indent="0">
              <a:buNone/>
              <a:defRPr sz="23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344" indent="0">
              <a:buNone/>
              <a:defRPr sz="1400"/>
            </a:lvl2pPr>
            <a:lvl3pPr marL="1042688" indent="0">
              <a:buNone/>
              <a:defRPr sz="1100"/>
            </a:lvl3pPr>
            <a:lvl4pPr marL="1564032" indent="0">
              <a:buNone/>
              <a:defRPr sz="1000"/>
            </a:lvl4pPr>
            <a:lvl5pPr marL="2085376" indent="0">
              <a:buNone/>
              <a:defRPr sz="1000"/>
            </a:lvl5pPr>
            <a:lvl6pPr marL="2606719" indent="0">
              <a:buNone/>
              <a:defRPr sz="1000"/>
            </a:lvl6pPr>
            <a:lvl7pPr marL="3128064" indent="0">
              <a:buNone/>
              <a:defRPr sz="1000"/>
            </a:lvl7pPr>
            <a:lvl8pPr marL="3649408" indent="0">
              <a:buNone/>
              <a:defRPr sz="1000"/>
            </a:lvl8pPr>
            <a:lvl9pPr marL="4170751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8184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9" y="211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8" y="1771652"/>
            <a:ext cx="8561139" cy="5324475"/>
          </a:xfrm>
        </p:spPr>
        <p:txBody>
          <a:bodyPr/>
          <a:lstStyle>
            <a:lvl1pPr marL="363410" indent="0">
              <a:buFontTx/>
              <a:buNone/>
              <a:defRPr b="1">
                <a:latin typeface="+mj-lt"/>
              </a:defRPr>
            </a:lvl1pPr>
            <a:lvl2pPr marL="360235" indent="3175">
              <a:defRPr>
                <a:latin typeface="+mj-lt"/>
              </a:defRPr>
            </a:lvl2pPr>
            <a:lvl3pPr marL="628428" indent="-260258">
              <a:tabLst/>
              <a:defRPr>
                <a:latin typeface="+mj-lt"/>
              </a:defRPr>
            </a:lvl3pPr>
            <a:lvl4pPr marL="0" indent="360235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930876" y="5652841"/>
            <a:ext cx="1080120" cy="415498"/>
          </a:xfrm>
          <a:prstGeom prst="rect">
            <a:avLst/>
          </a:prstGeom>
          <a:noFill/>
        </p:spPr>
        <p:txBody>
          <a:bodyPr wrap="square" lIns="91408" tIns="45704" rIns="91408" bIns="45704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962026" y="552454"/>
            <a:ext cx="8580438" cy="1219199"/>
          </a:xfrm>
        </p:spPr>
        <p:txBody>
          <a:bodyPr/>
          <a:lstStyle>
            <a:lvl1pPr marL="0" marR="0" indent="0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" y="52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8" y="1771652"/>
            <a:ext cx="8561139" cy="5324475"/>
          </a:xfrm>
        </p:spPr>
        <p:txBody>
          <a:bodyPr/>
          <a:lstStyle>
            <a:lvl1pPr marL="363410" indent="0">
              <a:buFontTx/>
              <a:buNone/>
              <a:defRPr b="1">
                <a:latin typeface="+mj-lt"/>
              </a:defRPr>
            </a:lvl1pPr>
            <a:lvl2pPr marL="363410" indent="0">
              <a:defRPr>
                <a:latin typeface="+mj-lt"/>
              </a:defRPr>
            </a:lvl2pPr>
            <a:lvl3pPr marL="628428" indent="-260258">
              <a:defRPr>
                <a:latin typeface="+mj-lt"/>
              </a:defRPr>
            </a:lvl3pPr>
            <a:lvl4pPr marL="0" indent="360235">
              <a:defRPr>
                <a:latin typeface="+mj-lt"/>
              </a:defRPr>
            </a:lvl4pPr>
            <a:lvl5pPr marL="1434593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961197" y="552454"/>
            <a:ext cx="8581268" cy="1219199"/>
          </a:xfrm>
        </p:spPr>
        <p:txBody>
          <a:bodyPr/>
          <a:lstStyle>
            <a:lvl1pPr marL="0" marR="0" indent="0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" y="2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8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8" y="3781425"/>
            <a:ext cx="8561139" cy="3314700"/>
          </a:xfrm>
        </p:spPr>
        <p:txBody>
          <a:bodyPr anchor="t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34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68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0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37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671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80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4940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07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9" y="2110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60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7" y="1771650"/>
            <a:ext cx="4297419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344" indent="0">
              <a:buNone/>
              <a:defRPr sz="2300" b="1"/>
            </a:lvl2pPr>
            <a:lvl3pPr marL="1042688" indent="0">
              <a:buNone/>
              <a:defRPr sz="2100" b="1"/>
            </a:lvl3pPr>
            <a:lvl4pPr marL="1564032" indent="0">
              <a:buNone/>
              <a:defRPr sz="1800" b="1"/>
            </a:lvl4pPr>
            <a:lvl5pPr marL="2085376" indent="0">
              <a:buNone/>
              <a:defRPr sz="1800" b="1"/>
            </a:lvl5pPr>
            <a:lvl6pPr marL="2606719" indent="0">
              <a:buNone/>
              <a:defRPr sz="1800" b="1"/>
            </a:lvl6pPr>
            <a:lvl7pPr marL="3128064" indent="0">
              <a:buNone/>
              <a:defRPr sz="1800" b="1"/>
            </a:lvl7pPr>
            <a:lvl8pPr marL="3649408" indent="0">
              <a:buNone/>
              <a:defRPr sz="1800" b="1"/>
            </a:lvl8pPr>
            <a:lvl9pPr marL="4170751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27" y="2397901"/>
            <a:ext cx="4297419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3" y="1771650"/>
            <a:ext cx="4195762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344" indent="0">
              <a:buNone/>
              <a:defRPr sz="2300" b="1"/>
            </a:lvl2pPr>
            <a:lvl3pPr marL="1042688" indent="0">
              <a:buNone/>
              <a:defRPr sz="2100" b="1"/>
            </a:lvl3pPr>
            <a:lvl4pPr marL="1564032" indent="0">
              <a:buNone/>
              <a:defRPr sz="1800" b="1"/>
            </a:lvl4pPr>
            <a:lvl5pPr marL="2085376" indent="0">
              <a:buNone/>
              <a:defRPr sz="1800" b="1"/>
            </a:lvl5pPr>
            <a:lvl6pPr marL="2606719" indent="0">
              <a:buNone/>
              <a:defRPr sz="1800" b="1"/>
            </a:lvl6pPr>
            <a:lvl7pPr marL="3128064" indent="0">
              <a:buNone/>
              <a:defRPr sz="1800" b="1"/>
            </a:lvl7pPr>
            <a:lvl8pPr marL="3649408" indent="0">
              <a:buNone/>
              <a:defRPr sz="1800" b="1"/>
            </a:lvl8pPr>
            <a:lvl9pPr marL="4170751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3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9" y="2110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578975" y="6474804"/>
            <a:ext cx="663576" cy="720080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>
            <a:lvl1pPr algn="ctr">
              <a:defRPr sz="27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3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3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344" indent="0">
              <a:buNone/>
              <a:defRPr sz="1400"/>
            </a:lvl2pPr>
            <a:lvl3pPr marL="1042688" indent="0">
              <a:buNone/>
              <a:defRPr sz="1100"/>
            </a:lvl3pPr>
            <a:lvl4pPr marL="1564032" indent="0">
              <a:buNone/>
              <a:defRPr sz="1000"/>
            </a:lvl4pPr>
            <a:lvl5pPr marL="2085376" indent="0">
              <a:buNone/>
              <a:defRPr sz="1000"/>
            </a:lvl5pPr>
            <a:lvl6pPr marL="2606719" indent="0">
              <a:buNone/>
              <a:defRPr sz="1000"/>
            </a:lvl6pPr>
            <a:lvl7pPr marL="3128064" indent="0">
              <a:buNone/>
              <a:defRPr sz="1000"/>
            </a:lvl7pPr>
            <a:lvl8pPr marL="3649408" indent="0">
              <a:buNone/>
              <a:defRPr sz="1000"/>
            </a:lvl8pPr>
            <a:lvl9pPr marL="4170751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4214" y="540273"/>
            <a:ext cx="8588251" cy="1224136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54214" y="1764295"/>
            <a:ext cx="8588251" cy="5331830"/>
          </a:xfrm>
          <a:prstGeom prst="rect">
            <a:avLst/>
          </a:prstGeom>
        </p:spPr>
        <p:txBody>
          <a:bodyPr vert="horz" lIns="104269" tIns="52135" rIns="104269" bIns="52135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1" y="7008173"/>
            <a:ext cx="2495127" cy="402567"/>
          </a:xfrm>
          <a:prstGeom prst="rect">
            <a:avLst/>
          </a:prstGeom>
        </p:spPr>
        <p:txBody>
          <a:bodyPr vert="horz" lIns="104269" tIns="52135" rIns="104269" bIns="52135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81" y="7008173"/>
            <a:ext cx="3386243" cy="402567"/>
          </a:xfrm>
          <a:prstGeom prst="rect">
            <a:avLst/>
          </a:prstGeom>
        </p:spPr>
        <p:txBody>
          <a:bodyPr vert="horz" lIns="104269" tIns="52135" rIns="104269" bIns="52135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552" y="6660951"/>
            <a:ext cx="724718" cy="696626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>
            <a:lvl1pPr algn="ctr">
              <a:lnSpc>
                <a:spcPts val="2400"/>
              </a:lnSpc>
              <a:defRPr sz="2700">
                <a:solidFill>
                  <a:schemeClr val="bg1"/>
                </a:solidFill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2" r:id="rId13"/>
  </p:sldLayoutIdLst>
  <p:hf hdr="0" ftr="0" dt="0"/>
  <p:txStyles>
    <p:titleStyle>
      <a:lvl1pPr algn="l" defTabSz="1042688" rtl="0" eaLnBrk="1" latinLnBrk="0" hangingPunct="1">
        <a:lnSpc>
          <a:spcPts val="5198"/>
        </a:lnSpc>
        <a:spcBef>
          <a:spcPct val="0"/>
        </a:spcBef>
        <a:buNone/>
        <a:defRPr sz="42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63410" indent="0" algn="l" defTabSz="1042688" rtl="0" eaLnBrk="1" latinLnBrk="0" hangingPunct="1">
        <a:spcBef>
          <a:spcPct val="20000"/>
        </a:spcBef>
        <a:buFont typeface="+mj-lt"/>
        <a:buNone/>
        <a:defRPr sz="37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63410" indent="0" algn="l" defTabSz="1042688" rtl="0" eaLnBrk="1" latinLnBrk="0" hangingPunct="1">
        <a:spcBef>
          <a:spcPct val="20000"/>
        </a:spcBef>
        <a:buFont typeface="Arial" pitchFamily="34" charset="0"/>
        <a:buNone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712537" indent="-260258" algn="l" defTabSz="1042688" rtl="0" eaLnBrk="1" latinLnBrk="0" hangingPunct="1">
        <a:spcBef>
          <a:spcPct val="20000"/>
        </a:spcBef>
        <a:buFont typeface="Arial" pitchFamily="34" charset="0"/>
        <a:buChar char="•"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60235" algn="just" defTabSz="1042688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434593" indent="0" algn="l" defTabSz="1042688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867392" indent="-260672" algn="l" defTabSz="104268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8735" indent="-260672" algn="l" defTabSz="104268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0080" indent="-260672" algn="l" defTabSz="104268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1424" indent="-260672" algn="l" defTabSz="104268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344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688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032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376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6719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064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49408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0751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0438" y="5272088"/>
            <a:ext cx="568325" cy="214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1738" y="1398588"/>
            <a:ext cx="1282700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81928" y="184849"/>
            <a:ext cx="10274300" cy="7226300"/>
          </a:xfrm>
          <a:prstGeom prst="rect">
            <a:avLst/>
          </a:prstGeom>
          <a:solidFill>
            <a:schemeClr val="bg1">
              <a:lumMod val="65000"/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anchor="ctr"/>
          <a:lstStyle/>
          <a:p>
            <a:pPr algn="ctr">
              <a:defRPr/>
            </a:pPr>
            <a:endParaRPr lang="ru-RU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Доклад на тему: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налогообложения и возможные риски при использовании труда </a:t>
            </a:r>
            <a:r>
              <a:rPr lang="ru-RU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самозанятых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граждан (налогоплательщиков налог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профессиональный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доход)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42"/>
          <p:cNvSpPr txBox="1">
            <a:spLocks noChangeArrowheads="1"/>
          </p:cNvSpPr>
          <p:nvPr/>
        </p:nvSpPr>
        <p:spPr bwMode="auto">
          <a:xfrm>
            <a:off x="658813" y="6903908"/>
            <a:ext cx="9347200" cy="351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306" tIns="52153" rIns="104306" bIns="52153">
            <a:spAutoFit/>
          </a:bodyPr>
          <a:lstStyle/>
          <a:p>
            <a:pPr algn="ctr" defTabSz="10426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chemeClr val="bg1">
                    <a:lumMod val="50000"/>
                  </a:schemeClr>
                </a:solidFill>
                <a:latin typeface="Arial Narrow" pitchFamily="34" charset="0"/>
                <a:cs typeface="Arial" charset="0"/>
              </a:rPr>
              <a:t>2022</a:t>
            </a:r>
            <a:endParaRPr lang="ru-RU" sz="1600" b="1" dirty="0">
              <a:solidFill>
                <a:schemeClr val="bg1">
                  <a:lumMod val="50000"/>
                </a:schemeClr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8266" y="5610945"/>
            <a:ext cx="7921625" cy="954107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altLang="ru-RU" sz="160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Начальник отдела </a:t>
            </a:r>
            <a:r>
              <a:rPr lang="ru-RU" altLang="ru-RU" sz="1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налогообложения доходов физических </a:t>
            </a:r>
            <a:r>
              <a:rPr lang="ru-RU" alt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лиц и администрирования страховых взносов</a:t>
            </a:r>
          </a:p>
          <a:p>
            <a:pPr algn="ctr">
              <a:spcBef>
                <a:spcPct val="50000"/>
              </a:spcBef>
            </a:pPr>
            <a:r>
              <a:rPr lang="ru-RU" alt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Н.В. Кожедубова</a:t>
            </a:r>
            <a:endParaRPr lang="ru-RU" altLang="ru-RU" sz="16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4758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45154082"/>
              </p:ext>
            </p:extLst>
          </p:nvPr>
        </p:nvGraphicFramePr>
        <p:xfrm>
          <a:off x="810196" y="1404367"/>
          <a:ext cx="9289032" cy="58713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9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395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2742">
                <a:tc rowSpan="8"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  признаки трудового договора </a:t>
                      </a:r>
                      <a:endParaRPr lang="ru-RU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Фактические обстоятельства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фактическое соблюдение плательщиками НПД требований внутреннего трудового распорядка</a:t>
                      </a:r>
                      <a:endParaRPr lang="ru-RU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обеспечение сохранности предоставленного заказчиком имущества (т.е. фактически несение материальной ответственности)</a:t>
                      </a:r>
                      <a:endParaRPr lang="ru-RU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оборудование рабочего места необходимой техникой</a:t>
                      </a:r>
                      <a:endParaRPr lang="ru-RU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контроль работодателем за выполнением работ (оказанием услуг) ввиду наличия должностных инструкций и т.п.</a:t>
                      </a:r>
                      <a:endParaRPr lang="ru-RU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применение способа расчетов с физическими лицами – плательщиками НПД аналогичного с оплатой труда, в том числе наличными денежными средствами из кассы организации или перечисление на банковские счета (банковские карты) таких лиц</a:t>
                      </a:r>
                      <a:endParaRPr lang="ru-RU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720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периодичность осуществления выплат (например, выплаты осуществляются не менее двух раз в месяц, в сроки, фактически соответствующие срокам выплаты заработной платы)</a:t>
                      </a:r>
                      <a:endParaRPr lang="ru-RU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72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отсутствие фактов составления подтверждающих документов (отчетов, актов) или подписание типовых не конкретизированных договоров и актов об оказании услуг (работ)</a:t>
                      </a:r>
                      <a:endParaRPr lang="ru-RU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54212" y="396255"/>
            <a:ext cx="8580438" cy="99592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>Применение специального налогового режима </a:t>
            </a:r>
            <a:r>
              <a:rPr lang="ru-RU" sz="3600" dirty="0"/>
              <a:t>«Налог на профессиональный доход»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1341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22164" y="180232"/>
            <a:ext cx="9721080" cy="115212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Работодатели имеющие риски необоснованного привлечения плательщиков НПД</a:t>
            </a:r>
            <a:endParaRPr lang="ru-RU" sz="3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11</a:t>
            </a:fld>
            <a:endParaRPr lang="ru-RU" dirty="0"/>
          </a:p>
        </p:txBody>
      </p:sp>
      <p:pic>
        <p:nvPicPr>
          <p:cNvPr id="6" name="Рисунок 5"/>
          <p:cNvPicPr/>
          <p:nvPr/>
        </p:nvPicPr>
        <p:blipFill rotWithShape="1">
          <a:blip r:embed="rId2"/>
          <a:srcRect l="5882" t="7070" r="7553" b="4200"/>
          <a:stretch/>
        </p:blipFill>
        <p:spPr bwMode="auto">
          <a:xfrm>
            <a:off x="522164" y="1332359"/>
            <a:ext cx="9721080" cy="583264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042444" y="1836415"/>
            <a:ext cx="684076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24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12</a:t>
            </a:fld>
            <a:endParaRPr lang="ru-RU" dirty="0"/>
          </a:p>
        </p:txBody>
      </p:sp>
      <p:pic>
        <p:nvPicPr>
          <p:cNvPr id="5" name="Рисунок 4" descr="H:\09_new\КОЖЕДУБОВА Н.В\Самозанятые\IMG-9ceebbdc18875a3bb8bc12cfe785497d-V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14" b="34293"/>
          <a:stretch/>
        </p:blipFill>
        <p:spPr bwMode="auto">
          <a:xfrm>
            <a:off x="882204" y="600899"/>
            <a:ext cx="9145016" cy="640871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94911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0438" y="5272088"/>
            <a:ext cx="568325" cy="214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1738" y="1398588"/>
            <a:ext cx="1282700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90116" y="153937"/>
            <a:ext cx="10274300" cy="7259688"/>
          </a:xfrm>
          <a:prstGeom prst="rect">
            <a:avLst/>
          </a:prstGeom>
          <a:solidFill>
            <a:schemeClr val="bg1">
              <a:lumMod val="65000"/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882204" y="3544779"/>
            <a:ext cx="9144000" cy="52322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alt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Благодарю за внимание!</a:t>
            </a:r>
            <a:endParaRPr lang="ru-RU" altLang="ru-RU" sz="28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434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22164" y="252240"/>
            <a:ext cx="9505056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Новый специальный налоговый режим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«Налог на профессиональный доход»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96667" y="1044327"/>
            <a:ext cx="9577063" cy="1008112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Федеральным законом № 422-ФЗ с 1 января 2019 года введен специальный налоговый режим «Налог на профессиональный доход»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(на территории Красноярского края с 1 января 2020г.) 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с двумя усеченными противолежащими углами 5"/>
          <p:cNvSpPr/>
          <p:nvPr/>
        </p:nvSpPr>
        <p:spPr>
          <a:xfrm>
            <a:off x="823143" y="3276575"/>
            <a:ext cx="4550031" cy="1270649"/>
          </a:xfrm>
          <a:prstGeom prst="snip2Diag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49580" algn="ctr">
              <a:spcAft>
                <a:spcPts val="0"/>
              </a:spcAft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ФЛ, плательщики НПД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освобождаются от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НДФЛ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отношении доходов, являющихся объектом обложения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НПД</a:t>
            </a:r>
            <a:endParaRPr lang="ru-RU" sz="20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с двумя усеченными противолежащими углами 6"/>
          <p:cNvSpPr/>
          <p:nvPr/>
        </p:nvSpPr>
        <p:spPr>
          <a:xfrm>
            <a:off x="5540174" y="3292166"/>
            <a:ext cx="4788532" cy="1270649"/>
          </a:xfrm>
          <a:prstGeom prst="snip2Diag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49580" algn="ctr">
              <a:spcAft>
                <a:spcPts val="0"/>
              </a:spcAft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ИП,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применяющие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НПД,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вправе совмещать налог на профессиональный доход с иными системами налогообложения</a:t>
            </a:r>
            <a:endParaRPr lang="ru-RU" sz="20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с двумя усеченными противолежащими углами 7"/>
          <p:cNvSpPr/>
          <p:nvPr/>
        </p:nvSpPr>
        <p:spPr>
          <a:xfrm>
            <a:off x="796667" y="5508823"/>
            <a:ext cx="4173288" cy="1800200"/>
          </a:xfrm>
          <a:prstGeom prst="snip2Diag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49580" algn="ctr">
              <a:spcAft>
                <a:spcPts val="0"/>
              </a:spcAft>
            </a:pPr>
            <a:r>
              <a:rPr lang="ru-RU" sz="1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процента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 отношении доходов, полученных налогоплательщиками от реализации товаров (работ, услуг, имущественных прав) физическим лицам</a:t>
            </a:r>
            <a:endParaRPr lang="ru-RU" sz="1800" dirty="0" smtClean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с двумя усеченными противолежащими углами 8"/>
          <p:cNvSpPr/>
          <p:nvPr/>
        </p:nvSpPr>
        <p:spPr>
          <a:xfrm>
            <a:off x="5527722" y="5533446"/>
            <a:ext cx="4176468" cy="1803328"/>
          </a:xfrm>
          <a:prstGeom prst="snip2Diag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49580" algn="ctr"/>
            <a:r>
              <a:rPr lang="ru-RU" sz="1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процентов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отношении доходов, полученных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налогоплательщиками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реализации товаров (работ, услуг, имущественных прав)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ИП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юридическим лицам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8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819711" y="2196455"/>
            <a:ext cx="9554019" cy="9144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Плательщики - ФЛ и ИП,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которые продают товары собственного производства, выполняют работы и оказывают услуги без наемных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работников,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чей доход не превышает 2,4 млн рублей в год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38216" y="4644727"/>
            <a:ext cx="9001000" cy="72008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indent="449580" algn="ctr">
              <a:spcAft>
                <a:spcPts val="0"/>
              </a:spcAft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ИП, применяющие НПД, не признаются плательщиками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НДС и страховых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взносов за период применения НПД</a:t>
            </a:r>
          </a:p>
        </p:txBody>
      </p:sp>
    </p:spTree>
    <p:extLst>
      <p:ext uri="{BB962C8B-B14F-4D97-AF65-F5344CB8AC3E}">
        <p14:creationId xmlns:p14="http://schemas.microsoft.com/office/powerpoint/2010/main" val="1613436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-2070124" y="5319362"/>
            <a:ext cx="11622634" cy="2235377"/>
          </a:xfrm>
        </p:spPr>
        <p:txBody>
          <a:bodyPr>
            <a:normAutofit/>
          </a:bodyPr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62026" y="552454"/>
            <a:ext cx="8580438" cy="707897"/>
          </a:xfrm>
        </p:spPr>
        <p:txBody>
          <a:bodyPr>
            <a:normAutofit/>
          </a:bodyPr>
          <a:lstStyle/>
          <a:p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вправе применять 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НПД:</a:t>
            </a: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59229" y="1192806"/>
            <a:ext cx="9433048" cy="1080120"/>
          </a:xfrm>
          <a:prstGeom prst="roundRect">
            <a:avLst/>
          </a:prstGeom>
          <a:solidFill>
            <a:srgbClr val="95B3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rgbClr val="C00000"/>
                </a:solidFill>
              </a:rPr>
              <a:t>- лица, осуществляющие реализацию подакцизных товаров и товаров, подлежащих обязательной маркировке средствами идентификации в соответствии с законодательством Российской Федерации;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82988" y="2348653"/>
            <a:ext cx="9433048" cy="1045447"/>
          </a:xfrm>
          <a:prstGeom prst="roundRect">
            <a:avLst/>
          </a:prstGeom>
          <a:solidFill>
            <a:srgbClr val="95B3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C00000"/>
                </a:solidFill>
              </a:rPr>
              <a:t>- лица</a:t>
            </a:r>
            <a:r>
              <a:rPr lang="ru-RU" dirty="0">
                <a:solidFill>
                  <a:srgbClr val="C00000"/>
                </a:solidFill>
              </a:rPr>
              <a:t>, осуществляющие перепродажу товаров, имущественных прав, за исключением продажи имущества, использовавшегося ими для личных, домашних и (или) иных подобных нужд;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50529" y="3498701"/>
            <a:ext cx="9433048" cy="785920"/>
          </a:xfrm>
          <a:prstGeom prst="roundRect">
            <a:avLst/>
          </a:prstGeom>
          <a:solidFill>
            <a:srgbClr val="95B3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rgbClr val="C00000"/>
                </a:solidFill>
              </a:rPr>
              <a:t>- лица, занимающиеся добычей и (или) реализацией полезных ископаемых;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82988" y="4425591"/>
            <a:ext cx="9426199" cy="624334"/>
          </a:xfrm>
          <a:prstGeom prst="roundRect">
            <a:avLst/>
          </a:prstGeom>
          <a:solidFill>
            <a:srgbClr val="95B3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C00000"/>
                </a:solidFill>
              </a:rPr>
              <a:t>- </a:t>
            </a:r>
            <a:r>
              <a:rPr lang="ru-RU" dirty="0">
                <a:solidFill>
                  <a:srgbClr val="C00000"/>
                </a:solidFill>
              </a:rPr>
              <a:t>лица, имеющие работников, с которыми они состоят в трудовых отношениях;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67931" y="5201379"/>
            <a:ext cx="9415645" cy="914400"/>
          </a:xfrm>
          <a:prstGeom prst="roundRect">
            <a:avLst/>
          </a:prstGeom>
          <a:solidFill>
            <a:srgbClr val="95B3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C00000"/>
                </a:solidFill>
              </a:rPr>
              <a:t>-  лица, ведущие предпринимательскую деятельность в интересах другого лица на основе договоров поручения, договоров комиссии либо агентских договоров;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82988" y="6302207"/>
            <a:ext cx="9400588" cy="914400"/>
          </a:xfrm>
          <a:prstGeom prst="roundRect">
            <a:avLst/>
          </a:prstGeom>
          <a:solidFill>
            <a:srgbClr val="95B3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rgbClr val="C00000"/>
                </a:solidFill>
              </a:rPr>
              <a:t>- ИП, совмещающие НПД и иные системы налогообложения. </a:t>
            </a:r>
          </a:p>
        </p:txBody>
      </p:sp>
    </p:spTree>
    <p:extLst>
      <p:ext uri="{BB962C8B-B14F-4D97-AF65-F5344CB8AC3E}">
        <p14:creationId xmlns:p14="http://schemas.microsoft.com/office/powerpoint/2010/main" val="1088659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22164" y="180232"/>
            <a:ext cx="9361040" cy="936104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Как стать плательщиком НПД</a:t>
            </a:r>
            <a:endParaRPr lang="ru-RU" sz="3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4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35944" y="2196455"/>
            <a:ext cx="4320480" cy="9144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Зарегистрироваться в </a:t>
            </a:r>
            <a:r>
              <a:rPr lang="ru-RU" dirty="0" smtClean="0"/>
              <a:t>приложении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954212" y="972319"/>
            <a:ext cx="4392488" cy="9144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Скачать мобильное приложение "Мой налог"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026220" y="3204567"/>
            <a:ext cx="4320480" cy="113042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с помощью ИНН и пароля от </a:t>
            </a:r>
            <a:r>
              <a:rPr lang="ru-RU" dirty="0" smtClean="0"/>
              <a:t>ЛК </a:t>
            </a:r>
            <a:r>
              <a:rPr lang="ru-RU" dirty="0"/>
              <a:t>налогоплательщика - физического лица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026220" y="4644727"/>
            <a:ext cx="4320480" cy="108012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с помощью логина и пароля </a:t>
            </a:r>
            <a:r>
              <a:rPr lang="ru-RU" dirty="0" smtClean="0"/>
              <a:t>ЕП </a:t>
            </a:r>
            <a:r>
              <a:rPr lang="ru-RU" dirty="0"/>
              <a:t>государственных и муниципальных услуг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026220" y="5940871"/>
            <a:ext cx="4320480" cy="100811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отсканировать в мобильном приложении свой паспорт </a:t>
            </a:r>
            <a:r>
              <a:rPr lang="ru-RU" dirty="0" smtClean="0"/>
              <a:t>РФ </a:t>
            </a:r>
            <a:r>
              <a:rPr lang="ru-RU" dirty="0"/>
              <a:t>и сделать </a:t>
            </a:r>
            <a:r>
              <a:rPr lang="ru-RU" dirty="0" err="1"/>
              <a:t>селфи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994772" y="972319"/>
            <a:ext cx="4248472" cy="244827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/>
              <a:t>Подать с </a:t>
            </a:r>
            <a:r>
              <a:rPr lang="ru-RU" dirty="0"/>
              <a:t>помощью </a:t>
            </a:r>
            <a:r>
              <a:rPr lang="ru-RU" dirty="0" smtClean="0"/>
              <a:t>уполномоченной кредитной </a:t>
            </a:r>
            <a:r>
              <a:rPr lang="ru-RU" dirty="0"/>
              <a:t>организации в налоговую </a:t>
            </a:r>
            <a:r>
              <a:rPr lang="ru-RU" dirty="0" smtClean="0"/>
              <a:t>паспортные </a:t>
            </a:r>
            <a:r>
              <a:rPr lang="ru-RU" dirty="0"/>
              <a:t>данные и заявление с применением ЭЦП кредитной </a:t>
            </a:r>
            <a:r>
              <a:rPr lang="ru-RU" dirty="0" smtClean="0"/>
              <a:t>организации</a:t>
            </a:r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578744" y="2628503"/>
            <a:ext cx="0" cy="405874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Стрелка вправо 17"/>
          <p:cNvSpPr/>
          <p:nvPr/>
        </p:nvSpPr>
        <p:spPr>
          <a:xfrm>
            <a:off x="519876" y="3420591"/>
            <a:ext cx="578352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>
            <a:off x="537016" y="4942471"/>
            <a:ext cx="561212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>
            <a:off x="546740" y="6184254"/>
            <a:ext cx="55148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578744" y="2628503"/>
            <a:ext cx="4572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6178125" y="3427848"/>
            <a:ext cx="370507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Подробно узнать о новом налоговом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режиме НПД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можно 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сайте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npd.nalog.ru.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Рисунок 15" descr="H:\09_new\КОЖЕДУБОВА Н.В\Самозанятые\IMG-7376fe7adfa9d1386871dd6d912268db-V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39" b="27871"/>
          <a:stretch/>
        </p:blipFill>
        <p:spPr bwMode="auto">
          <a:xfrm>
            <a:off x="6178125" y="5148783"/>
            <a:ext cx="3129015" cy="18002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65893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1873" y="3005688"/>
            <a:ext cx="4972050" cy="402907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22163" y="324247"/>
            <a:ext cx="5064967" cy="70789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/>
              <a:t>Чек, сформированный </a:t>
            </a:r>
            <a:r>
              <a:rPr lang="ru-RU" sz="2000" dirty="0" err="1" smtClean="0"/>
              <a:t>самозанятым</a:t>
            </a:r>
            <a:r>
              <a:rPr lang="ru-RU" sz="2000" dirty="0" smtClean="0"/>
              <a:t> для покупателя (заказчика)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5</a:t>
            </a:fld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922" y="976672"/>
            <a:ext cx="5315881" cy="45615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850756" y="2124447"/>
            <a:ext cx="2138536" cy="127444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Корректировка (аннулирование) чека 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 приложении «Мой налог»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850756" y="540272"/>
            <a:ext cx="4032448" cy="936104"/>
          </a:xfrm>
          <a:prstGeom prst="roundRect">
            <a:avLst/>
          </a:prstGeom>
          <a:solidFill>
            <a:srgbClr val="95B3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реквизитов в чеке, установлен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п. 6 ст.14 Федерального закона N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422-ФЗ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132" y="5538249"/>
            <a:ext cx="5352998" cy="1706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97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81157255"/>
              </p:ext>
            </p:extLst>
          </p:nvPr>
        </p:nvGraphicFramePr>
        <p:xfrm>
          <a:off x="852614" y="1404367"/>
          <a:ext cx="8881938" cy="405520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666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32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123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4534">
                <a:tc>
                  <a:txBody>
                    <a:bodyPr/>
                    <a:lstStyle/>
                    <a:p>
                      <a:pPr algn="l" fontAlgn="b"/>
                      <a:endParaRPr lang="ru-RU" sz="2300" b="0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0CB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300" b="1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</a:t>
                      </a:r>
                      <a:endParaRPr lang="ru-RU" sz="2300" b="1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0CB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300" b="1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Расчет</a:t>
                      </a:r>
                      <a:endParaRPr lang="ru-RU" sz="2300" b="1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0CB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4534">
                <a:tc>
                  <a:txBody>
                    <a:bodyPr/>
                    <a:lstStyle/>
                    <a:p>
                      <a:pPr algn="l" fontAlgn="b"/>
                      <a:r>
                        <a:rPr lang="ru-RU" sz="2300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 от </a:t>
                      </a:r>
                      <a:r>
                        <a:rPr lang="ru-RU" sz="2300" u="none" strike="noStrike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физ. лица</a:t>
                      </a:r>
                      <a:endParaRPr lang="ru-RU" sz="2300" b="0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0CB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300" u="none" strike="noStrike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10 000</a:t>
                      </a:r>
                      <a:endParaRPr lang="ru-RU" sz="2300" b="0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0CB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300" u="none" strike="noStrike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10 000 </a:t>
                      </a:r>
                      <a:r>
                        <a:rPr lang="ru-RU" sz="2300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 4% =400</a:t>
                      </a:r>
                      <a:endParaRPr lang="ru-RU" sz="2300" b="0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0CB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4534">
                <a:tc>
                  <a:txBody>
                    <a:bodyPr/>
                    <a:lstStyle/>
                    <a:p>
                      <a:pPr algn="l" fontAlgn="b"/>
                      <a:r>
                        <a:rPr lang="ru-RU" sz="2300" u="none" strike="noStrike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 </a:t>
                      </a:r>
                      <a:r>
                        <a:rPr lang="ru-RU" sz="2300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юр</a:t>
                      </a:r>
                      <a:r>
                        <a:rPr lang="ru-RU" sz="2300" u="none" strike="noStrike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лица</a:t>
                      </a:r>
                      <a:endParaRPr lang="ru-RU" sz="2300" b="0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0CB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300" u="none" strike="noStrike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16 000</a:t>
                      </a:r>
                      <a:endParaRPr lang="ru-RU" sz="2300" b="0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0CB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300" u="none" strike="noStrike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16 000 </a:t>
                      </a:r>
                      <a:r>
                        <a:rPr lang="ru-RU" sz="2300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 6% = 960</a:t>
                      </a:r>
                      <a:endParaRPr lang="ru-RU" sz="2300" b="0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0CB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4534">
                <a:tc>
                  <a:txBody>
                    <a:bodyPr/>
                    <a:lstStyle/>
                    <a:p>
                      <a:pPr algn="l" fontAlgn="b"/>
                      <a:r>
                        <a:rPr lang="ru-RU" sz="2300" u="none" strike="noStrike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НПД исчисленный</a:t>
                      </a:r>
                      <a:endParaRPr lang="ru-RU" sz="2300" b="0" i="0" u="none" strike="noStrike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0CB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300" u="none" strike="noStrike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1 360</a:t>
                      </a:r>
                      <a:endParaRPr lang="ru-RU" sz="2300" b="0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0CB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300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400+ 960 =</a:t>
                      </a:r>
                      <a:r>
                        <a:rPr lang="ru-RU" sz="2300" u="none" strike="noStrike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1 360</a:t>
                      </a:r>
                      <a:endParaRPr lang="ru-RU" sz="2300" b="0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0CB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4534">
                <a:tc rowSpan="2">
                  <a:txBody>
                    <a:bodyPr/>
                    <a:lstStyle/>
                    <a:p>
                      <a:pPr algn="l" fontAlgn="b"/>
                      <a:r>
                        <a:rPr lang="ru-RU" sz="2300" u="none" strike="noStrike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Вычет </a:t>
                      </a:r>
                      <a:endParaRPr lang="ru-RU" sz="2300" b="0" i="0" u="none" strike="noStrike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0CBC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r" fontAlgn="b"/>
                      <a:r>
                        <a:rPr lang="ru-RU" sz="2300" u="none" strike="noStrike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10 000</a:t>
                      </a:r>
                      <a:endParaRPr lang="ru-RU" sz="2300" b="0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0CB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300" u="none" strike="noStrike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10 000 </a:t>
                      </a:r>
                      <a:r>
                        <a:rPr lang="ru-RU" sz="2300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 1% =100 </a:t>
                      </a:r>
                      <a:endParaRPr lang="ru-RU" sz="2300" b="0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0CB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74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300" u="none" strike="noStrike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16 000 </a:t>
                      </a:r>
                      <a:r>
                        <a:rPr lang="ru-RU" sz="2300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 2% = 320</a:t>
                      </a:r>
                      <a:endParaRPr lang="ru-RU" sz="2300" b="0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0CB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4534">
                <a:tc>
                  <a:txBody>
                    <a:bodyPr/>
                    <a:lstStyle/>
                    <a:p>
                      <a:pPr algn="l" fontAlgn="b"/>
                      <a:r>
                        <a:rPr lang="ru-RU" sz="230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налога к уплате</a:t>
                      </a:r>
                      <a:endParaRPr lang="ru-RU" sz="2300" b="0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0CB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30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940</a:t>
                      </a:r>
                      <a:endParaRPr lang="ru-RU" sz="2300" b="0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0CB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30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1 360-100-320 </a:t>
                      </a:r>
                      <a:r>
                        <a:rPr lang="ru-RU" sz="230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 940</a:t>
                      </a:r>
                      <a:endParaRPr lang="ru-RU" sz="2300" b="0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0CB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4534">
                <a:tc>
                  <a:txBody>
                    <a:bodyPr/>
                    <a:lstStyle/>
                    <a:p>
                      <a:pPr algn="l" fontAlgn="b"/>
                      <a:r>
                        <a:rPr lang="ru-RU" sz="2300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Остаток </a:t>
                      </a:r>
                      <a:r>
                        <a:rPr lang="ru-RU" sz="2300" u="none" strike="noStrike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вычета на следующие периоды</a:t>
                      </a:r>
                      <a:endParaRPr lang="ru-RU" sz="2300" b="0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0CB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300" u="none" strike="noStrike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9 580</a:t>
                      </a:r>
                      <a:endParaRPr lang="ru-RU" sz="2300" b="0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0CB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300" u="none" strike="noStrike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10 000-100-320 </a:t>
                      </a:r>
                      <a:r>
                        <a:rPr lang="ru-RU" sz="2300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 </a:t>
                      </a:r>
                      <a:r>
                        <a:rPr lang="ru-RU" sz="2300" u="none" strike="noStrike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9 580</a:t>
                      </a:r>
                      <a:endParaRPr lang="ru-RU" sz="2300" b="0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0CB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62026" y="552454"/>
            <a:ext cx="8561138" cy="635889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расчета суммы НПД за месяц</a:t>
            </a:r>
            <a:endParaRPr lang="ru-RU" sz="4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6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10196" y="5830589"/>
            <a:ext cx="90730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just">
              <a:spcAft>
                <a:spcPts val="0"/>
              </a:spcAft>
            </a:pPr>
            <a:r>
              <a:rPr lang="ru-RU" sz="2400" i="1" dirty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Уплата налога осуществляется </a:t>
            </a:r>
            <a:r>
              <a:rPr lang="ru-RU" sz="2400" i="1" dirty="0" smtClean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</a:t>
            </a:r>
            <a:r>
              <a:rPr lang="ru-RU" sz="2400" i="1" dirty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позднее </a:t>
            </a:r>
            <a:r>
              <a:rPr lang="ru-RU" sz="2400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25-го</a:t>
            </a:r>
            <a:r>
              <a:rPr lang="ru-RU" sz="2400" i="1" dirty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числа месяца, следующего за истекшим налоговым периодом, по месту ведения </a:t>
            </a:r>
            <a:r>
              <a:rPr lang="ru-RU" sz="2400" i="1" dirty="0" smtClean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деятельности</a:t>
            </a:r>
            <a:r>
              <a:rPr lang="ru-RU" sz="2400" i="1" dirty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800" i="1" dirty="0">
              <a:solidFill>
                <a:schemeClr val="tx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4243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06140" y="180232"/>
            <a:ext cx="10081120" cy="9361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Статистика </a:t>
            </a:r>
            <a:r>
              <a:rPr lang="ru-RU" sz="3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постановок на учет плательщиков НПД, </a:t>
            </a:r>
            <a:r>
              <a:rPr lang="ru-RU" sz="22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</a:t>
            </a:r>
            <a:endParaRPr lang="ru-RU" sz="22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7</a:t>
            </a:fld>
            <a:endParaRPr lang="ru-RU" dirty="0"/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42673673"/>
              </p:ext>
            </p:extLst>
          </p:nvPr>
        </p:nvGraphicFramePr>
        <p:xfrm>
          <a:off x="522164" y="1116336"/>
          <a:ext cx="9865096" cy="61206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5562724" y="2534791"/>
            <a:ext cx="1224136" cy="813792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fontScale="775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+ 40104 чел.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Или в 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2,6 раза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659068" y="1476375"/>
            <a:ext cx="1368152" cy="864096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fontScale="925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+30954 чел.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Или  в 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1,5 раза</a:t>
            </a:r>
          </a:p>
        </p:txBody>
      </p:sp>
    </p:spTree>
    <p:extLst>
      <p:ext uri="{BB962C8B-B14F-4D97-AF65-F5344CB8AC3E}">
        <p14:creationId xmlns:p14="http://schemas.microsoft.com/office/powerpoint/2010/main" val="130965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2124" y="180232"/>
            <a:ext cx="10297146" cy="648071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Статистика </a:t>
            </a:r>
            <a:r>
              <a:rPr lang="ru-RU" sz="2800" dirty="0" smtClean="0">
                <a:solidFill>
                  <a:schemeClr val="tx1"/>
                </a:solidFill>
              </a:rPr>
              <a:t>плательщиков </a:t>
            </a:r>
            <a:r>
              <a:rPr lang="ru-RU" sz="2800" dirty="0">
                <a:solidFill>
                  <a:schemeClr val="tx1"/>
                </a:solidFill>
              </a:rPr>
              <a:t>НПД </a:t>
            </a:r>
            <a:r>
              <a:rPr lang="ru-RU" sz="2800" dirty="0" smtClean="0">
                <a:solidFill>
                  <a:schemeClr val="tx1"/>
                </a:solidFill>
              </a:rPr>
              <a:t>по основным видам  деятельности</a:t>
            </a:r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8</a:t>
            </a:fld>
            <a:endParaRPr lang="ru-RU" dirty="0"/>
          </a:p>
        </p:txBody>
      </p:sp>
      <p:pic>
        <p:nvPicPr>
          <p:cNvPr id="6" name="Рисунок 5"/>
          <p:cNvPicPr/>
          <p:nvPr/>
        </p:nvPicPr>
        <p:blipFill rotWithShape="1">
          <a:blip r:embed="rId2"/>
          <a:srcRect l="4492" t="6085" r="5455" b="13677"/>
          <a:stretch/>
        </p:blipFill>
        <p:spPr bwMode="auto">
          <a:xfrm>
            <a:off x="594172" y="972319"/>
            <a:ext cx="9721080" cy="5976664"/>
          </a:xfrm>
          <a:prstGeom prst="rect">
            <a:avLst/>
          </a:prstGeom>
          <a:ln w="57150">
            <a:solidFill>
              <a:schemeClr val="tx2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436148" y="972319"/>
            <a:ext cx="4752528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 01.09.2022г. </a:t>
            </a:r>
            <a:endParaRPr lang="ru-RU" dirty="0"/>
          </a:p>
        </p:txBody>
      </p:sp>
      <p:pic>
        <p:nvPicPr>
          <p:cNvPr id="10" name="Рисунок 9" descr="H:\09_new\КОЖЕДУБОВА Н.В\Самозанятые\IMG-a1b111c3fae240be1bff14b523d51440-V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3973" r="-10" b="36303"/>
          <a:stretch/>
        </p:blipFill>
        <p:spPr bwMode="auto">
          <a:xfrm>
            <a:off x="5850755" y="2052439"/>
            <a:ext cx="3744417" cy="327695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61986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22164" y="180232"/>
            <a:ext cx="9793088" cy="9361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Суммарный доход полученный плательщиками НПД</a:t>
            </a:r>
            <a:endParaRPr lang="ru-RU" sz="3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9</a:t>
            </a:fld>
            <a:endParaRPr lang="ru-RU" dirty="0"/>
          </a:p>
        </p:txBody>
      </p:sp>
      <p:pic>
        <p:nvPicPr>
          <p:cNvPr id="6" name="Рисунок 5"/>
          <p:cNvPicPr/>
          <p:nvPr/>
        </p:nvPicPr>
        <p:blipFill rotWithShape="1">
          <a:blip r:embed="rId2"/>
          <a:srcRect l="6766" t="20298" r="7371" b="24050"/>
          <a:stretch/>
        </p:blipFill>
        <p:spPr bwMode="auto">
          <a:xfrm>
            <a:off x="666180" y="1116336"/>
            <a:ext cx="9649072" cy="590465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818308" y="1476375"/>
            <a:ext cx="47525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состоянию на 01.09.2022г, рублей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/>
          <p:nvPr/>
        </p:nvPicPr>
        <p:blipFill rotWithShape="1">
          <a:blip r:embed="rId3"/>
          <a:srcRect l="65143" t="9923" r="19561" b="83156"/>
          <a:stretch/>
        </p:blipFill>
        <p:spPr bwMode="auto">
          <a:xfrm>
            <a:off x="882204" y="5364807"/>
            <a:ext cx="2664296" cy="129614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07350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Present_FNS2012_A4</Template>
  <TotalTime>22916</TotalTime>
  <Words>790</Words>
  <Application>Microsoft Office PowerPoint</Application>
  <PresentationFormat>Произвольный</PresentationFormat>
  <Paragraphs>109</Paragraphs>
  <Slides>13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Arial Narrow</vt:lpstr>
      <vt:lpstr>Batang</vt:lpstr>
      <vt:lpstr>Calibri</vt:lpstr>
      <vt:lpstr>Times New Roman</vt:lpstr>
      <vt:lpstr>Present_FNS2012_A4</vt:lpstr>
      <vt:lpstr>Презентация PowerPoint</vt:lpstr>
      <vt:lpstr>Новый специальный налоговый режим  «Налог на профессиональный доход»</vt:lpstr>
      <vt:lpstr>Не вправе применять НПД:</vt:lpstr>
      <vt:lpstr>Как стать плательщиком НПД</vt:lpstr>
      <vt:lpstr>Чек, сформированный самозанятым для покупателя (заказчика)</vt:lpstr>
      <vt:lpstr>Пример расчета суммы НПД за месяц</vt:lpstr>
      <vt:lpstr>Статистика постановок на учет плательщиков НПД, человек</vt:lpstr>
      <vt:lpstr>Статистика плательщиков НПД по основным видам  деятельности</vt:lpstr>
      <vt:lpstr>Суммарный доход полученный плательщиками НПД</vt:lpstr>
      <vt:lpstr>Применение специального налогового режима «Налог на профессиональный доход»</vt:lpstr>
      <vt:lpstr>Работодатели имеющие риски необоснованного привлечения плательщиков НПД</vt:lpstr>
      <vt:lpstr>Презентация PowerPoint</vt:lpstr>
      <vt:lpstr>Презентация PowerPoint</vt:lpstr>
    </vt:vector>
  </TitlesOfParts>
  <Company>Kraftway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GEG</dc:creator>
  <cp:lastModifiedBy>Бобырь Виталий Александрович</cp:lastModifiedBy>
  <cp:revision>1666</cp:revision>
  <cp:lastPrinted>2019-04-08T15:11:19Z</cp:lastPrinted>
  <dcterms:created xsi:type="dcterms:W3CDTF">2013-04-18T07:19:29Z</dcterms:created>
  <dcterms:modified xsi:type="dcterms:W3CDTF">2022-09-07T10:25:45Z</dcterms:modified>
</cp:coreProperties>
</file>