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529" r:id="rId2"/>
    <p:sldId id="694" r:id="rId3"/>
    <p:sldId id="676" r:id="rId4"/>
    <p:sldId id="705" r:id="rId5"/>
    <p:sldId id="695" r:id="rId6"/>
    <p:sldId id="707" r:id="rId7"/>
    <p:sldId id="722" r:id="rId8"/>
    <p:sldId id="708" r:id="rId9"/>
    <p:sldId id="711" r:id="rId10"/>
    <p:sldId id="712" r:id="rId11"/>
    <p:sldId id="713" r:id="rId12"/>
    <p:sldId id="714" r:id="rId13"/>
    <p:sldId id="719" r:id="rId14"/>
    <p:sldId id="715" r:id="rId15"/>
    <p:sldId id="696" r:id="rId16"/>
    <p:sldId id="689" r:id="rId17"/>
    <p:sldId id="701" r:id="rId18"/>
    <p:sldId id="716" r:id="rId19"/>
    <p:sldId id="720" r:id="rId20"/>
    <p:sldId id="697" r:id="rId21"/>
    <p:sldId id="700" r:id="rId22"/>
    <p:sldId id="698" r:id="rId23"/>
    <p:sldId id="702" r:id="rId24"/>
    <p:sldId id="699" r:id="rId25"/>
    <p:sldId id="718" r:id="rId26"/>
    <p:sldId id="717" r:id="rId27"/>
    <p:sldId id="687" r:id="rId28"/>
  </p:sldIdLst>
  <p:sldSz cx="9144000" cy="5143500" type="screen16x9"/>
  <p:notesSz cx="6797675" cy="9874250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  <p15:guide id="11" orient="horz" pos="1620">
          <p15:clr>
            <a:srgbClr val="A4A3A4"/>
          </p15:clr>
        </p15:guide>
        <p15:guide id="12" orient="horz" pos="759">
          <p15:clr>
            <a:srgbClr val="A4A3A4"/>
          </p15:clr>
        </p15:guide>
        <p15:guide id="13" orient="horz" pos="237">
          <p15:clr>
            <a:srgbClr val="A4A3A4"/>
          </p15:clr>
        </p15:guide>
        <p15:guide id="14" orient="horz" pos="3041">
          <p15:clr>
            <a:srgbClr val="A4A3A4"/>
          </p15:clr>
        </p15:guide>
        <p15:guide id="15" pos="2880">
          <p15:clr>
            <a:srgbClr val="A4A3A4"/>
          </p15:clr>
        </p15:guide>
        <p15:guide id="16" pos="708">
          <p15:clr>
            <a:srgbClr val="A4A3A4"/>
          </p15:clr>
        </p15:guide>
        <p15:guide id="17" pos="1560">
          <p15:clr>
            <a:srgbClr val="A4A3A4"/>
          </p15:clr>
        </p15:guide>
        <p15:guide id="18" pos="5140">
          <p15:clr>
            <a:srgbClr val="A4A3A4"/>
          </p15:clr>
        </p15:guide>
        <p15:guide id="19" pos="5521">
          <p15:clr>
            <a:srgbClr val="A4A3A4"/>
          </p15:clr>
        </p15:guide>
        <p15:guide id="20" pos="5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89" userDrawn="1">
          <p15:clr>
            <a:srgbClr val="A4A3A4"/>
          </p15:clr>
        </p15:guide>
        <p15:guide id="2" pos="2083" userDrawn="1">
          <p15:clr>
            <a:srgbClr val="A4A3A4"/>
          </p15:clr>
        </p15:guide>
        <p15:guide id="3" orient="horz" pos="3109" userDrawn="1">
          <p15:clr>
            <a:srgbClr val="A4A3A4"/>
          </p15:clr>
        </p15:guide>
        <p15:guide id="4" pos="21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00FF"/>
    <a:srgbClr val="CCDC30"/>
    <a:srgbClr val="000099"/>
    <a:srgbClr val="E6E6E6"/>
    <a:srgbClr val="5FE53B"/>
    <a:srgbClr val="883AF0"/>
    <a:srgbClr val="698AB1"/>
    <a:srgbClr val="42CCE8"/>
    <a:srgbClr val="52F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7554" autoAdjust="0"/>
  </p:normalViewPr>
  <p:slideViewPr>
    <p:cSldViewPr showGuides="1">
      <p:cViewPr varScale="1">
        <p:scale>
          <a:sx n="115" d="100"/>
          <a:sy n="115" d="100"/>
        </p:scale>
        <p:origin x="-888" y="-72"/>
      </p:cViewPr>
      <p:guideLst>
        <p:guide orient="horz" pos="2382"/>
        <p:guide orient="horz" pos="1116"/>
        <p:guide orient="horz" pos="348"/>
        <p:guide orient="horz" pos="4470"/>
        <p:guide orient="horz" pos="1620"/>
        <p:guide orient="horz" pos="759"/>
        <p:guide orient="horz" pos="237"/>
        <p:guide orient="horz" pos="3041"/>
        <p:guide pos="3368"/>
        <p:guide pos="828"/>
        <p:guide pos="1824"/>
        <p:guide pos="6011"/>
        <p:guide pos="6457"/>
        <p:guide pos="606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091"/>
        <p:guide orient="horz" pos="3111"/>
        <p:guide pos="211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4187"/>
          </a:xfrm>
          <a:prstGeom prst="rect">
            <a:avLst/>
          </a:prstGeom>
        </p:spPr>
        <p:txBody>
          <a:bodyPr vert="horz" lIns="91117" tIns="45558" rIns="91117" bIns="455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4187"/>
          </a:xfrm>
          <a:prstGeom prst="rect">
            <a:avLst/>
          </a:prstGeom>
        </p:spPr>
        <p:txBody>
          <a:bodyPr vert="horz" lIns="91117" tIns="45558" rIns="91117" bIns="45558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8487"/>
            <a:ext cx="2946400" cy="494187"/>
          </a:xfrm>
          <a:prstGeom prst="rect">
            <a:avLst/>
          </a:prstGeom>
        </p:spPr>
        <p:txBody>
          <a:bodyPr vert="horz" lIns="91117" tIns="45558" rIns="91117" bIns="455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378487"/>
            <a:ext cx="2946400" cy="494187"/>
          </a:xfrm>
          <a:prstGeom prst="rect">
            <a:avLst/>
          </a:prstGeom>
        </p:spPr>
        <p:txBody>
          <a:bodyPr vert="horz" lIns="91117" tIns="45558" rIns="91117" bIns="45558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10"/>
            <a:ext cx="2945662" cy="493713"/>
          </a:xfrm>
          <a:prstGeom prst="rect">
            <a:avLst/>
          </a:prstGeom>
        </p:spPr>
        <p:txBody>
          <a:bodyPr vert="horz" lIns="91577" tIns="45786" rIns="91577" bIns="4578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1" y="10"/>
            <a:ext cx="2945662" cy="493713"/>
          </a:xfrm>
          <a:prstGeom prst="rect">
            <a:avLst/>
          </a:prstGeom>
        </p:spPr>
        <p:txBody>
          <a:bodyPr vert="horz" lIns="91577" tIns="45786" rIns="91577" bIns="4578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39775"/>
            <a:ext cx="6591300" cy="3708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6" rIns="91577" bIns="4578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690287"/>
            <a:ext cx="5438140" cy="4443413"/>
          </a:xfrm>
          <a:prstGeom prst="rect">
            <a:avLst/>
          </a:prstGeom>
        </p:spPr>
        <p:txBody>
          <a:bodyPr vert="horz" lIns="91577" tIns="45786" rIns="91577" bIns="457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6" y="9378836"/>
            <a:ext cx="2945662" cy="493713"/>
          </a:xfrm>
          <a:prstGeom prst="rect">
            <a:avLst/>
          </a:prstGeom>
        </p:spPr>
        <p:txBody>
          <a:bodyPr vert="horz" lIns="91577" tIns="45786" rIns="91577" bIns="4578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1" y="9378836"/>
            <a:ext cx="2945662" cy="493713"/>
          </a:xfrm>
          <a:prstGeom prst="rect">
            <a:avLst/>
          </a:prstGeom>
        </p:spPr>
        <p:txBody>
          <a:bodyPr vert="horz" lIns="91577" tIns="45786" rIns="91577" bIns="4578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256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907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390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2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551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507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47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PowerPoint_Slide1.sldx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0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39.png"/><Relationship Id="rId17" Type="http://schemas.openxmlformats.org/officeDocument/2006/relationships/image" Target="../media/image42.png"/><Relationship Id="rId2" Type="http://schemas.openxmlformats.org/officeDocument/2006/relationships/image" Target="../media/image34.png"/><Relationship Id="rId16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microsoft.com/office/2007/relationships/hdphoto" Target="../media/hdphoto6.wdp"/><Relationship Id="rId14" Type="http://schemas.microsoft.com/office/2007/relationships/hdphoto" Target="../media/hdphoto8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5E6DE8583E44B4891282B6E33BA5BAF38C1732E02710AA8D73818675DD752C6A6F97019E050EDD08FA7674FFDtDD0L" TargetMode="External"/><Relationship Id="rId2" Type="http://schemas.openxmlformats.org/officeDocument/2006/relationships/hyperlink" Target="consultantplus://offline/ref=A5E6DE8583E44B4891282B6E33BA5BAF38C07C2D03700AA8D73818675DD752C6A6F97019E050EDD08FA7674FFDtDD0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A5E6DE8583E44B4891282B6E33BA5BAF39C4732B0C700AA8D73818675DD752C6A6F97019E050EDD08FA7674FFDtDD0L" TargetMode="External"/><Relationship Id="rId5" Type="http://schemas.openxmlformats.org/officeDocument/2006/relationships/hyperlink" Target="consultantplus://offline/ref=A5E6DE8583E44B4891282B6E33BA5BAF39C47F2C0C790AA8D73818675DD752C6A6F97019E050EDD08FA7674FFDtDD0L" TargetMode="External"/><Relationship Id="rId4" Type="http://schemas.openxmlformats.org/officeDocument/2006/relationships/hyperlink" Target="consultantplus://offline/ref=A5E6DE8583E44B4891282B6E33BA5BAF38C77D220D750AA8D73818675DD752C6A6F97019E050EDD08FA7674FFDtDD0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983D79D88E05187B39F9B50E9F53828B5867B9AB2479132EAB86B300733FC017BEA9173C2B48F03812D3AD2ED8Z476K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983D79D88E05187B39F9B50E9F53828B586BB8AD2671132EAB86B300733FC017ACA94F302A4EEE3812C6FB7F9D1A8C1CE219999FE405DBFCZ778K" TargetMode="External"/><Relationship Id="rId4" Type="http://schemas.openxmlformats.org/officeDocument/2006/relationships/hyperlink" Target="consultantplus://offline/ref=983D79D88E05187B39F9B50E9F53828B5A63B2AB2277132EAB86B300733FC017BEA9173C2B48F03812D3AD2ED8Z476K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/>
          <p:cNvSpPr txBox="1">
            <a:spLocks noChangeArrowheads="1"/>
          </p:cNvSpPr>
          <p:nvPr/>
        </p:nvSpPr>
        <p:spPr bwMode="auto">
          <a:xfrm rot="10800000" flipV="1">
            <a:off x="611558" y="699542"/>
            <a:ext cx="8214791" cy="136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Основные изменения законодательства по вопросам налогообложения имущественных налогов юридических лиц</a:t>
            </a:r>
            <a:endParaRPr lang="ru-RU" altLang="ru-RU" sz="2800" b="1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5220072" y="3867894"/>
            <a:ext cx="3650876" cy="115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Коршовская Людмила Михайловна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Заместитель начальника </a:t>
            </a: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отдела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налогообложения имущества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УФНС России по Красноярскому краю</a:t>
            </a:r>
          </a:p>
          <a:p>
            <a:pPr eaLnBrk="1" hangingPunct="1">
              <a:lnSpc>
                <a:spcPct val="90000"/>
              </a:lnSpc>
            </a:pPr>
            <a:endParaRPr lang="ru-RU" altLang="ru-RU" sz="1400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" y="2048251"/>
            <a:ext cx="4536506" cy="28803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52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11510"/>
            <a:ext cx="7337192" cy="829352"/>
          </a:xfrm>
        </p:spPr>
        <p:txBody>
          <a:bodyPr>
            <a:noAutofit/>
          </a:bodyPr>
          <a:lstStyle/>
          <a:p>
            <a:pPr algn="r"/>
            <a:r>
              <a:rPr lang="ru-RU" sz="2000" dirty="0"/>
              <a:t>Определение Верховного Суда Российской Федерации от 10.02.2021 № 308-ЭС20-24153 по делу № А53-31742/2019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7654"/>
            <a:ext cx="3168472" cy="26878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995936" y="1491630"/>
            <a:ext cx="4464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Использование быстропадающих щитов - БЩП связано с защитой здания ГЭС в случае аварии. БПЩ являются частью сложной инженерно-технической конструкции плотины, входят в состав единого производственно-технологического комплекса, необходимы в процессе работы гидроэлектростанции, а потому должны быть отнесены к объектам недвижимого имущества. Соответственно, к спорным объектам не может быть применена льгота по налогу на имущество, предусмотренная для движимого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2420634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11510"/>
            <a:ext cx="7337192" cy="829352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Определение Верховного Суда Российской Федерации от 23.03.2021 № 307-ЭС21-1843 по делу № А42-9322/2018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3638"/>
            <a:ext cx="3240360" cy="275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1920" y="1347614"/>
            <a:ext cx="45365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      </a:t>
            </a:r>
            <a:r>
              <a:rPr lang="ru-RU" dirty="0" smtClean="0"/>
              <a:t>Краны </a:t>
            </a:r>
            <a:r>
              <a:rPr lang="ru-RU" dirty="0"/>
              <a:t>предназначены для выполнения работ по модернизации и переоборудованию самоподъемной плавучей буровой установки - СПБУ и являются ее неотъемлемой технологической (функциональной) частью. При этом такие же старые краны числились в составе СПБУ и составляли вместе с другими его частями единый инвентарный объект. Соответственно, спорное оборудование не обладает признаками движимого имущества и не подлежит учету как отдельные движимые объекты основных средств, на которые распространяется указанная налоговая льгота.</a:t>
            </a:r>
          </a:p>
        </p:txBody>
      </p:sp>
    </p:spTree>
    <p:extLst>
      <p:ext uri="{BB962C8B-B14F-4D97-AF65-F5344CB8AC3E}">
        <p14:creationId xmlns:p14="http://schemas.microsoft.com/office/powerpoint/2010/main" val="3962867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Определение Верховного Суда Российской Федерации от 28.06.2021 № 308-ЭС21-9321 по делу № А53-22059/2020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88" y="1563638"/>
            <a:ext cx="297259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8" y="1347614"/>
            <a:ext cx="4824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 объекту основных средств «Система очистки и отвода сточных вод с территории </a:t>
            </a:r>
            <a:r>
              <a:rPr lang="ru-RU" dirty="0" err="1"/>
              <a:t>промплощадки</a:t>
            </a:r>
            <a:r>
              <a:rPr lang="ru-RU" dirty="0"/>
              <a:t> (</a:t>
            </a:r>
            <a:r>
              <a:rPr lang="ru-RU" dirty="0" err="1"/>
              <a:t>Новочеркасская</a:t>
            </a:r>
            <a:r>
              <a:rPr lang="ru-RU" dirty="0"/>
              <a:t> ГРЭС) подведены стационарные коммуникации; он имеет инженерно-технические связи с другими объектами недвижимости, расположенными на территории </a:t>
            </a:r>
            <a:r>
              <a:rPr lang="ru-RU" dirty="0" err="1"/>
              <a:t>промплощадки</a:t>
            </a:r>
            <a:r>
              <a:rPr lang="ru-RU" dirty="0"/>
              <a:t>; участвует в едином технологическом процессе; его перемещение невозможно без несоразмерного ущерба его назначению; технические и конструктивные характеристики спорного объекта не позволяют отнести его к объектам движимого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14630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467544" y="123478"/>
            <a:ext cx="8352928" cy="49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i="1" dirty="0" smtClean="0">
                <a:solidFill>
                  <a:srgbClr val="0000FF"/>
                </a:solidFill>
                <a:latin typeface="Calibri"/>
              </a:rPr>
              <a:t>   </a:t>
            </a:r>
            <a:r>
              <a:rPr lang="ru-RU" sz="2000" b="1" dirty="0" smtClean="0">
                <a:solidFill>
                  <a:srgbClr val="0000FF"/>
                </a:solidFill>
                <a:latin typeface="Calibri"/>
              </a:rPr>
              <a:t>Обоснованность отнесения к недвижимому имуществу различного       оборудования организаций</a:t>
            </a:r>
          </a:p>
          <a:p>
            <a:pPr algn="ctr"/>
            <a:r>
              <a:rPr lang="ru-RU" sz="1800" b="1" i="1" u="sng" dirty="0" smtClean="0">
                <a:solidFill>
                  <a:srgbClr val="F79646">
                    <a:lumMod val="50000"/>
                  </a:srgbClr>
                </a:solidFill>
              </a:rPr>
              <a:t>Определение Верховного суда Российской Федерации от 28.09.2021 №308-ЭС21-6663 по делу №А18-1531/2019</a:t>
            </a:r>
          </a:p>
          <a:p>
            <a:pPr algn="ctr"/>
            <a:endParaRPr lang="ru-RU" sz="1800" b="1" i="1" u="sng" dirty="0" smtClean="0">
              <a:solidFill>
                <a:prstClr val="black"/>
              </a:solidFill>
            </a:endParaRPr>
          </a:p>
          <a:p>
            <a:pPr algn="ctr"/>
            <a:r>
              <a:rPr lang="ru-RU" sz="1400" b="1" i="1" u="sng" dirty="0" smtClean="0">
                <a:solidFill>
                  <a:srgbClr val="C00000"/>
                </a:solidFill>
              </a:rPr>
              <a:t>Цель налоговой льготы </a:t>
            </a:r>
            <a:r>
              <a:rPr lang="ru-RU" sz="1400" i="1" dirty="0" smtClean="0">
                <a:solidFill>
                  <a:prstClr val="black"/>
                </a:solidFill>
              </a:rPr>
              <a:t>в соответствии с п. 25 ст. 381 Налогового кодекса РФ ( освобождение от налогообложения движимого имущества, принятого к учету после 01.01.2013) –  поощрение инвестиций в новое оборудование)</a:t>
            </a:r>
          </a:p>
          <a:p>
            <a:pPr algn="ctr"/>
            <a:r>
              <a:rPr lang="ru-RU" sz="1400" b="1" i="1" u="sng" dirty="0" smtClean="0">
                <a:solidFill>
                  <a:srgbClr val="C00000"/>
                </a:solidFill>
              </a:rPr>
              <a:t>Реализация принципа равенства при предоставлении налоговых льгот </a:t>
            </a:r>
            <a:r>
              <a:rPr lang="ru-RU" sz="1400" i="1" dirty="0" smtClean="0">
                <a:solidFill>
                  <a:prstClr val="black"/>
                </a:solidFill>
              </a:rPr>
              <a:t>(определения Судебной коллегии по экономическим спорам Верховного Суда Российской Федерации от 20.09.2021 № 305-ЭС21-11548, от 17.05.2021 № 308-ЭС20-23222, от 12.07.2019 № 307-ЭС19-5241, 04.03.2019 № 308-КГ18-11168, от 16.10.2018 № 310-КГ18-8658)</a:t>
            </a:r>
          </a:p>
          <a:p>
            <a:pPr algn="ctr"/>
            <a:r>
              <a:rPr lang="ru-RU" sz="1400" b="1" i="1" u="sng" dirty="0" smtClean="0">
                <a:solidFill>
                  <a:srgbClr val="C00000"/>
                </a:solidFill>
              </a:rPr>
              <a:t>Основа классификации объектов основных средств в бухгалтерском учете </a:t>
            </a:r>
            <a:r>
              <a:rPr lang="ru-RU" sz="1400" b="1" i="1" dirty="0" smtClean="0">
                <a:solidFill>
                  <a:prstClr val="black"/>
                </a:solidFill>
              </a:rPr>
              <a:t>- </a:t>
            </a:r>
            <a:r>
              <a:rPr lang="ru-RU" sz="1400" i="1" dirty="0" smtClean="0">
                <a:solidFill>
                  <a:prstClr val="black"/>
                </a:solidFill>
              </a:rPr>
              <a:t>Общероссийский классификатор основных фондов ОК 013-2014 (СНС 2008), введенный в действие с 01.01.2017 приказом </a:t>
            </a:r>
            <a:r>
              <a:rPr lang="ru-RU" sz="1400" i="1" dirty="0" err="1" smtClean="0">
                <a:solidFill>
                  <a:prstClr val="black"/>
                </a:solidFill>
              </a:rPr>
              <a:t>Росстандарта</a:t>
            </a:r>
            <a:r>
              <a:rPr lang="ru-RU" sz="1400" i="1" dirty="0" smtClean="0">
                <a:solidFill>
                  <a:prstClr val="black"/>
                </a:solidFill>
              </a:rPr>
              <a:t> от 12.12.2014 № 2018-ст, и ранее действовавший Общероссийский классификатор основных фондов ОК 013-94, утвержденный постановлением Госстандарта России от 26.12.1994 № 359</a:t>
            </a:r>
          </a:p>
          <a:p>
            <a:pPr algn="ctr"/>
            <a:endParaRPr lang="ru-RU" sz="1400" i="1" dirty="0" smtClean="0">
              <a:solidFill>
                <a:prstClr val="black"/>
              </a:solidFill>
            </a:endParaRPr>
          </a:p>
          <a:p>
            <a:pPr algn="ctr"/>
            <a:endParaRPr lang="ru-RU" sz="12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200" b="1" dirty="0" smtClean="0">
                <a:solidFill>
                  <a:srgbClr val="000099"/>
                </a:solidFill>
              </a:rPr>
              <a:t>(Судебная коллегия по экономическим спорам Верховного Суда - определения от 12.07.2019 № 307-ЭС19-5241, от 17.05.2021 № 308-ЭС20-23222 , Обзор судебной практики Верховного Суда Российской Федерации № 4 (2019), утвержденный Президиумом Верховного Суда Российской Федерации 25.12.2019 (пункт 31)</a:t>
            </a:r>
            <a:endParaRPr lang="ru-RU" sz="1200" b="1" i="1" dirty="0" smtClean="0">
              <a:solidFill>
                <a:srgbClr val="000099"/>
              </a:solidFill>
            </a:endParaRPr>
          </a:p>
          <a:p>
            <a:pPr algn="ctr"/>
            <a:endParaRPr lang="ru-RU" sz="1200" b="1" i="1" dirty="0" smtClean="0">
              <a:solidFill>
                <a:prstClr val="black"/>
              </a:solidFill>
            </a:endParaRPr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13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09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3568" y="143641"/>
            <a:ext cx="7704856" cy="6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>
                <a:solidFill>
                  <a:prstClr val="black"/>
                </a:solidFill>
              </a:rPr>
              <a:t>Определение Верховного суда Российской Федерации от 28.09.2021 №308-ЭС21-6663 по делу №А18-1531/2019.</a:t>
            </a:r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88424" y="4515966"/>
            <a:ext cx="619711" cy="473875"/>
          </a:xfrm>
        </p:spPr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1</a:t>
            </a:r>
            <a:r>
              <a:rPr lang="ru-RU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9910" y="987574"/>
            <a:ext cx="7733870" cy="93926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0000FF"/>
                </a:solidFill>
              </a:rPr>
              <a:t>1) для квалификации объектов не должны использоваться в качестве основных признаки недвижимого имущества, установленные в гражданском законодательстве: связь с землей, перемещение без соразмерного ущерба и пр.;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9" y="2131807"/>
            <a:ext cx="7720212" cy="576064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i="1" dirty="0">
                <a:solidFill>
                  <a:srgbClr val="7030A0"/>
                </a:solidFill>
              </a:rPr>
              <a:t>2) регистрация объекта в ЕГРН также не является безусловным основанием для отнесения объекта к недвижимому имуществу в целях исчисления налога на имущество;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43141" y="3643431"/>
            <a:ext cx="5760640" cy="504056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7030A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500" b="1" i="1" dirty="0">
                <a:solidFill>
                  <a:srgbClr val="7030A0"/>
                </a:solidFill>
              </a:rPr>
              <a:t>4) машины и оборудование относятся к движимому имуществу.</a:t>
            </a:r>
            <a:endParaRPr lang="ru-RU" sz="1500" b="1" i="1" dirty="0" smtClean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2135" y="2893237"/>
            <a:ext cx="7714651" cy="720080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7030A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prstClr val="white"/>
                </a:solidFill>
              </a:rPr>
              <a:t>3) для разделения объектов необходимо ориентироваться на стандарты бухгалтерского учета и ОКОФ;</a:t>
            </a:r>
            <a:endParaRPr lang="ru-RU" b="1" i="1" dirty="0" smtClean="0">
              <a:solidFill>
                <a:srgbClr val="7030A0"/>
              </a:solidFill>
            </a:endParaRPr>
          </a:p>
        </p:txBody>
      </p:sp>
      <p:pic>
        <p:nvPicPr>
          <p:cNvPr id="12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2" y="3651870"/>
            <a:ext cx="2749550" cy="137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1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339502"/>
            <a:ext cx="7776864" cy="36004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Заявление налогоплательщика – российской организации о предоставлении налоговой льготы по налогу на имущество организаций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15</a:t>
            </a:r>
            <a:endParaRPr lang="ru-RU" dirty="0"/>
          </a:p>
        </p:txBody>
      </p:sp>
      <p:pic>
        <p:nvPicPr>
          <p:cNvPr id="7" name="Picture 2" descr="C:\Users\2400-0~3\AppData\Local\Temp\1600300000003.T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588" y="843559"/>
            <a:ext cx="5401024" cy="398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45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75804"/>
            <a:ext cx="7332243" cy="7557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Сообщение об исчисленных налоговым органом суммах транспортного налога, налога на имущество организаций, земельного налога                                          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00349" y="3069726"/>
            <a:ext cx="4617498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ru-RU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54722"/>
            <a:ext cx="414338" cy="7143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1" y="3151098"/>
            <a:ext cx="414338" cy="71437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03598"/>
            <a:ext cx="6912768" cy="8505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02" y="4011910"/>
            <a:ext cx="414338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3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06063" y="987574"/>
            <a:ext cx="3437263" cy="38395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9428" y="123478"/>
            <a:ext cx="7337192" cy="82935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о гибели или уничтожении объекта налогообложения по налогу на имущество организаций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1026" name="Picture 2" descr="C:\Users\2400-0~3\AppData\Local\Temp\4536200000002.T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26023"/>
            <a:ext cx="3744416" cy="538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2400-0~3\AppData\Local\Temp\4536200000002.T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20129"/>
            <a:ext cx="3473165" cy="505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89" y="3657393"/>
            <a:ext cx="414338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04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409357"/>
              </p:ext>
            </p:extLst>
          </p:nvPr>
        </p:nvGraphicFramePr>
        <p:xfrm>
          <a:off x="107504" y="0"/>
          <a:ext cx="9036496" cy="5058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Слайд" r:id="rId4" imgW="3932014" imgH="2211308" progId="PowerPoint.Slide.12">
                  <p:embed/>
                </p:oleObj>
              </mc:Choice>
              <mc:Fallback>
                <p:oleObj name="Слайд" r:id="rId4" imgW="3932014" imgH="2211308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0"/>
                        <a:ext cx="9036496" cy="50589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1675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2637" y="843558"/>
            <a:ext cx="7320689" cy="3983537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marL="87313" indent="360363" algn="just"/>
            <a:r>
              <a:rPr lang="ru-RU" dirty="0" smtClean="0"/>
              <a:t>1. Представление уведомления с несоблюдением срока, установленного пунктом 1.1 статьи 386 НК РФ.</a:t>
            </a:r>
          </a:p>
          <a:p>
            <a:pPr marL="87313" indent="360363" algn="just"/>
            <a:r>
              <a:rPr lang="ru-RU" dirty="0" smtClean="0"/>
              <a:t>2. Указание в уведомлении налогового органа, в который будет представляться налоговая декларация в соответствии с пунктом 1.1 статьи 386 НК РФ, в случае, если в этом налоговом органе налогоплательщик не состоит на учете по месту нахождения принадлежащего ему объекта недвижимого имущества, налоговая база по которому определяется как среднегодовая стоимость.</a:t>
            </a:r>
          </a:p>
          <a:p>
            <a:pPr marL="87313" indent="360363" algn="just"/>
            <a:r>
              <a:rPr lang="ru-RU" dirty="0" smtClean="0"/>
              <a:t>3. Представление уведомления не по установленной форме и (или) с ошибочными / недостоверными реквизитами.</a:t>
            </a:r>
          </a:p>
          <a:p>
            <a:pPr marL="87313" indent="360363" algn="just"/>
            <a:r>
              <a:rPr lang="ru-RU" dirty="0" smtClean="0"/>
              <a:t>4. Отсутствие постановок на учет налогоплательщика в нескольких налоговых органах по месту нахождения принадлежащих ему объектов недвижимого имущества, налоговая база по которым определяется как среднегодовая стоимость;.</a:t>
            </a:r>
          </a:p>
          <a:p>
            <a:pPr marL="87313" indent="360363" algn="just"/>
            <a:r>
              <a:rPr lang="ru-RU" dirty="0" smtClean="0"/>
              <a:t>5. Наличие закона субъекта Российской Федерации, устанавливающего нормативы отчислений от налога на имущество организаций в местные бюджеты.</a:t>
            </a:r>
          </a:p>
          <a:p>
            <a:pPr marL="87313" indent="360363" algn="just"/>
            <a:r>
              <a:rPr lang="ru-RU" dirty="0" smtClean="0"/>
              <a:t>6. Представление уведомления в отношении налоговой декларации по объектам налогообложения, указанным в статье 378.2 НК РФ.</a:t>
            </a:r>
          </a:p>
          <a:p>
            <a:pPr marL="87313" indent="360363" algn="just"/>
            <a:r>
              <a:rPr lang="ru-RU" dirty="0" smtClean="0"/>
              <a:t>7. Иные основания, предусмотренные законодательством Российской Федерации.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3957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000099"/>
                </a:solidFill>
              </a:rPr>
              <a:t>Основные причины отказа в представлении единой налоговой декларации по налогу на имущество организаций</a:t>
            </a: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345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27984" y="339502"/>
            <a:ext cx="3731842" cy="417646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Федеральный закон от 02.07.2021 № 305-ФЗ  «О внесении изменений в части первую и вторую Налогового кодекса Российской Федерации и отдельные законодательные акты Российской Федерации»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06" y="339725"/>
            <a:ext cx="2411437" cy="45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78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Транспортный налог </a:t>
            </a: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131590"/>
            <a:ext cx="3384376" cy="35226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Глава 28 Налогового кодекса Российской Федерации</a:t>
            </a:r>
          </a:p>
          <a:p>
            <a:endParaRPr lang="ru-RU" dirty="0"/>
          </a:p>
          <a:p>
            <a:r>
              <a:rPr lang="ru-RU" dirty="0" smtClean="0"/>
              <a:t>Закон Красноярского края от 08.11.2007 года № 3-676 «О транспортном налоге»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970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Федеральный закон </a:t>
            </a:r>
            <a:r>
              <a:rPr lang="ru-RU" sz="2000" dirty="0"/>
              <a:t>от 23.04.2012 № 36-ФЗ «О внесении изменений в отдельные законодательные акты Российской Федерации в части определения понятия маломерного судна»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04913"/>
            <a:ext cx="4392488" cy="362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1419622"/>
            <a:ext cx="3096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Весельные </a:t>
            </a:r>
            <a:r>
              <a:rPr lang="ru-RU" dirty="0"/>
              <a:t>лодки и моторные лодки с двигателем мощностью не выше 5 л. с., зарегистрированные до вступления в силу Закона № 36-ФЗ, включены в перечень транспортных средств, </a:t>
            </a:r>
            <a:r>
              <a:rPr lang="ru-RU" b="1" dirty="0"/>
              <a:t>не являющихся объектом налогообложения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1261521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699542"/>
            <a:ext cx="7320689" cy="4127553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5397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Заявление о </a:t>
            </a:r>
            <a:r>
              <a:rPr lang="ru-RU" sz="2000" dirty="0"/>
              <a:t>прекращении исчисления транспортного налога в связи с принудительным изъятием транспортного средства</a:t>
            </a:r>
            <a:br>
              <a:rPr lang="ru-RU" sz="2000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2050" name="Picture 2" descr="C:\Users\2400-0~3\AppData\Local\Temp\4536300000003.T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71550"/>
            <a:ext cx="324035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2400-0~3\AppData\Local\Temp\4536300000003.T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84169"/>
            <a:ext cx="3456384" cy="409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200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23678"/>
            <a:ext cx="7320689" cy="208823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dirty="0" smtClean="0"/>
              <a:t>Приказ </a:t>
            </a:r>
            <a:r>
              <a:rPr lang="ru-RU" sz="1800" dirty="0"/>
              <a:t>ФНС России от 09.07.2021 N ЕД-7-21/647@ </a:t>
            </a:r>
            <a:endParaRPr lang="ru-RU" sz="1800" dirty="0" smtClean="0"/>
          </a:p>
          <a:p>
            <a:pPr algn="ctr"/>
            <a:r>
              <a:rPr lang="ru-RU" sz="1600" dirty="0" smtClean="0"/>
              <a:t>«</a:t>
            </a:r>
            <a:r>
              <a:rPr lang="ru-RU" sz="1600" dirty="0"/>
              <a:t>ОБ УТВЕРЖДЕНИИ ФОРМЫ ЗАЯВЛЕНИЯ</a:t>
            </a:r>
          </a:p>
          <a:p>
            <a:pPr algn="ctr"/>
            <a:r>
              <a:rPr lang="ru-RU" sz="1600" dirty="0"/>
              <a:t>О ВЫДАЧЕ СООБЩЕНИЯ ОБ ИСЧИСЛЕННЫХ НАЛОГОВЫМ ОРГАНОМ СУММАХ</a:t>
            </a:r>
          </a:p>
          <a:p>
            <a:pPr algn="ctr"/>
            <a:r>
              <a:rPr lang="ru-RU" sz="1600" dirty="0"/>
              <a:t>ТРАНСПОРТНОГО НАЛОГА, НАЛОГА НА ИМУЩЕСТВО ОРГАНИЗАЦИЙ,</a:t>
            </a:r>
          </a:p>
          <a:p>
            <a:pPr algn="ctr"/>
            <a:r>
              <a:rPr lang="ru-RU" sz="1600" dirty="0"/>
              <a:t>ЗЕМЕЛЬНОГО НАЛОГА, ПОРЯДКА ЕЕ ЗАПОЛНЕНИЯ И ФОРМАТА</a:t>
            </a:r>
          </a:p>
          <a:p>
            <a:pPr algn="ctr"/>
            <a:r>
              <a:rPr lang="ru-RU" sz="1600" dirty="0"/>
              <a:t>ПРЕДСТАВЛЕНИЯ УКАЗАННОГО ЗАЯВЛЕНИЯ</a:t>
            </a:r>
          </a:p>
          <a:p>
            <a:pPr algn="ctr"/>
            <a:r>
              <a:rPr lang="ru-RU" sz="1600" dirty="0"/>
              <a:t>В ЭЛЕКТРОННОЙ </a:t>
            </a:r>
            <a:r>
              <a:rPr lang="ru-RU" sz="1600" dirty="0" smtClean="0"/>
              <a:t>ФОРМЕ»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140385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dirty="0"/>
              <a:t> </a:t>
            </a:r>
            <a:r>
              <a:rPr lang="ru-RU" sz="2000" dirty="0" smtClean="0"/>
              <a:t>Заявление о </a:t>
            </a:r>
            <a:r>
              <a:rPr lang="ru-RU" sz="2000" dirty="0"/>
              <a:t>выдаче сообщения об исчисленных налоговым органом суммах транспортного налога, налога на имущество организаций, земельного налога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6" name="Picture 5" descr="C:\Users\User\Desktop\Презентация\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9862"/>
            <a:ext cx="2619375" cy="130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949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6117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Земельный налог организаций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24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204913"/>
            <a:ext cx="3888431" cy="362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 flipH="1">
            <a:off x="5469583" y="960952"/>
            <a:ext cx="255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/>
              <a:t>п. 15 ст. 396 НК РФ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72148" y="1330284"/>
            <a:ext cx="34563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/>
              <a:t>В отношении земельных участков, </a:t>
            </a:r>
            <a:r>
              <a:rPr lang="ru-RU" sz="1400" i="1" dirty="0" smtClean="0"/>
              <a:t>приобретенных в собственность физическими </a:t>
            </a:r>
            <a:r>
              <a:rPr lang="ru-RU" sz="1400" i="1" dirty="0"/>
              <a:t>и юридическими лицами на условиях осуществления на них жилищного строительства, за исключением индивидуального жилищного строительства, осуществляемого физическими лицами, исчисление суммы налога (суммы авансовых платежей по налогу) производится с учетом коэффициента 2 в течение 3 лет, начиная </a:t>
            </a:r>
            <a:r>
              <a:rPr lang="ru-RU" sz="1400" b="1" i="1" dirty="0"/>
              <a:t>с даты государственной регистрации прав</a:t>
            </a:r>
            <a:r>
              <a:rPr lang="ru-RU" sz="1400" i="1" dirty="0"/>
              <a:t> на данные земельные участки вплоть до государственной регистрации прав на построенный объект недвижимости</a:t>
            </a:r>
          </a:p>
        </p:txBody>
      </p:sp>
    </p:spTree>
    <p:extLst>
      <p:ext uri="{BB962C8B-B14F-4D97-AF65-F5344CB8AC3E}">
        <p14:creationId xmlns:p14="http://schemas.microsoft.com/office/powerpoint/2010/main" val="21809748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467544" y="267494"/>
            <a:ext cx="4464495" cy="471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92075" indent="90488" algn="ctr"/>
            <a:r>
              <a:rPr lang="ru-RU" sz="1400" b="1" i="1" u="sng" dirty="0" smtClean="0">
                <a:solidFill>
                  <a:srgbClr val="0000FF"/>
                </a:solidFill>
              </a:rPr>
              <a:t>Применение сведений о кадастровой стоимости объектов недвижимости после вступления в силу №269-ФЗ</a:t>
            </a:r>
          </a:p>
          <a:p>
            <a:pPr marL="92075" indent="90488" algn="just"/>
            <a:endParaRPr lang="ru-RU" sz="1400" b="1" i="1" u="sng" dirty="0" smtClean="0">
              <a:solidFill>
                <a:srgbClr val="0000FF"/>
              </a:solidFill>
            </a:endParaRPr>
          </a:p>
          <a:p>
            <a:pPr marL="182563" indent="-182563" algn="just">
              <a:buAutoNum type="arabicPeriod"/>
            </a:pPr>
            <a:r>
              <a:rPr lang="ru-RU" sz="1200" b="1" i="1" dirty="0" smtClean="0">
                <a:latin typeface="+mn-lt"/>
              </a:rPr>
              <a:t>Дата начала применения кадастровой стоимости определяется в соответствии со сведениями ЕГРН.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Исключение - оспаривание кадастровой стоимости по решению суда.</a:t>
            </a:r>
          </a:p>
          <a:p>
            <a:pPr marL="182563" indent="-182563" algn="just">
              <a:buAutoNum type="arabicPeriod"/>
            </a:pPr>
            <a:r>
              <a:rPr lang="ru-RU" sz="1200" b="1" i="1" dirty="0" smtClean="0">
                <a:solidFill>
                  <a:srgbClr val="503E66"/>
                </a:solidFill>
              </a:rPr>
              <a:t>Кадастровая стоимость объекта капитального строительства или земельного участка может быть </a:t>
            </a:r>
            <a:r>
              <a:rPr lang="ru-RU" sz="1200" b="1" i="1" u="sng" dirty="0" smtClean="0">
                <a:solidFill>
                  <a:srgbClr val="503E66"/>
                </a:solidFill>
              </a:rPr>
              <a:t>установлена бюджетным учреждением </a:t>
            </a:r>
            <a:r>
              <a:rPr lang="ru-RU" sz="1200" b="1" i="1" dirty="0" smtClean="0">
                <a:solidFill>
                  <a:srgbClr val="503E66"/>
                </a:solidFill>
              </a:rPr>
              <a:t>в сфере государственной кадастровой оценки </a:t>
            </a:r>
            <a:r>
              <a:rPr lang="ru-RU" sz="1200" b="1" i="1" u="sng" dirty="0" smtClean="0">
                <a:solidFill>
                  <a:srgbClr val="503E66"/>
                </a:solidFill>
              </a:rPr>
              <a:t>в размере рыночной стоимости</a:t>
            </a:r>
            <a:r>
              <a:rPr lang="ru-RU" sz="1200" b="1" i="1" dirty="0" smtClean="0">
                <a:solidFill>
                  <a:srgbClr val="503E66"/>
                </a:solidFill>
              </a:rPr>
              <a:t> по заявлению юридических и физических лиц (с приложением отчета об оценке), если кадастровая стоимость затрагивает права или обязанности этих лиц.</a:t>
            </a:r>
          </a:p>
          <a:p>
            <a:pPr marL="182563" indent="-182563" algn="just">
              <a:buAutoNum type="arabicPeriod"/>
            </a:pPr>
            <a:r>
              <a:rPr lang="ru-RU" sz="1200" b="1" i="1" u="sng" dirty="0" smtClean="0"/>
              <a:t>Решение бюджетного учреждения </a:t>
            </a:r>
            <a:r>
              <a:rPr lang="ru-RU" sz="1200" b="1" i="1" dirty="0" smtClean="0"/>
              <a:t>в отношении заявления об установлении рыночной стоимости может быть </a:t>
            </a:r>
            <a:r>
              <a:rPr lang="ru-RU" sz="1200" b="1" i="1" u="sng" dirty="0" smtClean="0"/>
              <a:t>оспорено</a:t>
            </a:r>
            <a:r>
              <a:rPr lang="ru-RU" sz="1200" b="1" i="1" dirty="0" smtClean="0"/>
              <a:t> в суде в порядке административного судопроизводства. Одновременно с оспариванием решения бюджетного учреждения в суд может быть также заявлено требование </a:t>
            </a:r>
            <a:r>
              <a:rPr lang="ru-RU" sz="1200" b="1" i="1" u="sng" dirty="0" smtClean="0"/>
              <a:t>об установлении</a:t>
            </a:r>
            <a:r>
              <a:rPr lang="ru-RU" sz="1200" b="1" i="1" dirty="0" smtClean="0"/>
              <a:t> кадастровой стоимости объекта недвижимости в размере его рыночной стоимости.</a:t>
            </a:r>
          </a:p>
          <a:p>
            <a:pPr marL="182563" indent="-182563" algn="just">
              <a:buAutoNum type="arabicPeriod"/>
            </a:pPr>
            <a:endParaRPr lang="ru-RU" sz="1800" dirty="0" smtClean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24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771550"/>
            <a:ext cx="3476377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58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6609" y1="3942" x2="95652" y2="25493"/>
                        <a14:foregroundMark x1="92696" y1="24967" x2="67478" y2="7490"/>
                        <a14:foregroundMark x1="64870" y1="3942" x2="65739" y2="24310"/>
                        <a14:foregroundMark x1="66609" y1="25624" x2="96696" y2="26281"/>
                        <a14:foregroundMark x1="96522" y1="26150" x2="96696" y2="96583"/>
                        <a14:foregroundMark x1="65217" y1="2628" x2="3304" y2="2497"/>
                        <a14:foregroundMark x1="3304" y1="2497" x2="2957" y2="95664"/>
                        <a14:foregroundMark x1="3826" y1="97109" x2="93913" y2="96978"/>
                        <a14:foregroundMark x1="77043" y1="76741" x2="24174" y2="76610"/>
                        <a14:foregroundMark x1="22435" y1="67280" x2="62087" y2="67280"/>
                        <a14:foregroundMark x1="22261" y1="59001" x2="75826" y2="59264"/>
                        <a14:foregroundMark x1="21913" y1="50197" x2="64870" y2="49934"/>
                        <a14:foregroundMark x1="22783" y1="40999" x2="74609" y2="40604"/>
                        <a14:foregroundMark x1="87652" y1="23916" x2="69739" y2="12878"/>
                        <a14:foregroundMark x1="84348" y1="24573" x2="68000" y2="16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9" y="1405595"/>
            <a:ext cx="265208" cy="35100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204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6609" y1="3942" x2="95652" y2="25493"/>
                        <a14:foregroundMark x1="92696" y1="24967" x2="67478" y2="7490"/>
                        <a14:foregroundMark x1="64870" y1="3942" x2="65739" y2="24310"/>
                        <a14:foregroundMark x1="66609" y1="25624" x2="96696" y2="26281"/>
                        <a14:foregroundMark x1="96522" y1="26150" x2="96696" y2="96583"/>
                        <a14:foregroundMark x1="65217" y1="2628" x2="3304" y2="2497"/>
                        <a14:foregroundMark x1="3304" y1="2497" x2="2957" y2="95664"/>
                        <a14:foregroundMark x1="3826" y1="97109" x2="93913" y2="96978"/>
                        <a14:foregroundMark x1="77043" y1="76741" x2="24174" y2="76610"/>
                        <a14:foregroundMark x1="22435" y1="67280" x2="62087" y2="67280"/>
                        <a14:foregroundMark x1="22261" y1="59001" x2="75826" y2="59264"/>
                        <a14:foregroundMark x1="21913" y1="50197" x2="64870" y2="49934"/>
                        <a14:foregroundMark x1="22783" y1="40999" x2="74609" y2="40604"/>
                        <a14:foregroundMark x1="87652" y1="23916" x2="69739" y2="12878"/>
                        <a14:foregroundMark x1="84348" y1="24573" x2="68000" y2="16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65" y="1400460"/>
            <a:ext cx="265208" cy="35100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Subtitle 2">
            <a:extLst>
              <a:ext uri="{FF2B5EF4-FFF2-40B4-BE49-F238E27FC236}">
                <a16:creationId xmlns="" xmlns:a16="http://schemas.microsoft.com/office/drawing/2014/main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289674" y="58007"/>
            <a:ext cx="8343927" cy="6473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898525" algn="l">
              <a:lnSpc>
                <a:spcPct val="80000"/>
              </a:lnSpc>
              <a:spcBef>
                <a:spcPts val="0"/>
              </a:spcBef>
              <a:buClrTx/>
              <a:tabLst>
                <a:tab pos="257175" algn="l"/>
              </a:tabLst>
            </a:pPr>
            <a:r>
              <a:rPr lang="ru-RU" sz="2100" b="1" cap="all" spc="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налогообложение имущества </a:t>
            </a:r>
            <a:r>
              <a:rPr lang="ru-RU" sz="2100" b="1" cap="all" spc="75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проактивно</a:t>
            </a:r>
            <a:endParaRPr lang="ru-RU" sz="2100" b="1" cap="all" spc="7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  <a:buClrTx/>
              <a:tabLst>
                <a:tab pos="257175" algn="l"/>
              </a:tabLst>
            </a:pPr>
            <a:r>
              <a:rPr lang="ru-RU" sz="2100" b="1" cap="all" spc="7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						</a:t>
            </a:r>
            <a:r>
              <a:rPr lang="ru-RU" sz="2100" b="1" cap="all" spc="7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 </a:t>
            </a:r>
            <a:r>
              <a:rPr lang="ru-RU" sz="2100" b="1" cap="all" spc="7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    </a:t>
            </a:r>
            <a:r>
              <a:rPr lang="ru-RU" b="1" spc="0" dirty="0">
                <a:solidFill>
                  <a:schemeClr val="bg1"/>
                </a:solidFill>
                <a:latin typeface="+mj-lt"/>
              </a:rPr>
              <a:t>(</a:t>
            </a:r>
            <a:r>
              <a:rPr lang="ru-RU" b="1" spc="0" dirty="0" smtClean="0">
                <a:solidFill>
                  <a:schemeClr val="bg1"/>
                </a:solidFill>
                <a:latin typeface="+mj-lt"/>
              </a:rPr>
              <a:t>2022 </a:t>
            </a:r>
            <a:r>
              <a:rPr lang="ru-RU" b="1" spc="0" dirty="0">
                <a:solidFill>
                  <a:schemeClr val="bg1"/>
                </a:solidFill>
                <a:latin typeface="+mj-lt"/>
              </a:rPr>
              <a:t>– 2023 гг.)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56B62730-5E31-4629-8B13-10740805A443}"/>
              </a:ext>
            </a:extLst>
          </p:cNvPr>
          <p:cNvSpPr txBox="1"/>
          <p:nvPr/>
        </p:nvSpPr>
        <p:spPr>
          <a:xfrm>
            <a:off x="3404620" y="979751"/>
            <a:ext cx="1121660" cy="23961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8">
              <a:lnSpc>
                <a:spcPct val="70000"/>
              </a:lnSpc>
            </a:pPr>
            <a:r>
              <a:rPr lang="ru-RU" sz="1500" i="1" u="sng" kern="800" spc="7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Roboto Condensed" panose="020B0604020202020204" charset="0"/>
              </a:rPr>
              <a:t>Сегодня</a:t>
            </a:r>
            <a:endParaRPr lang="ru-RU" sz="2400" i="1" u="sng" kern="800" spc="75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ea typeface="Roboto Condensed" panose="020B060402020202020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56B62730-5E31-4629-8B13-10740805A443}"/>
              </a:ext>
            </a:extLst>
          </p:cNvPr>
          <p:cNvSpPr txBox="1"/>
          <p:nvPr/>
        </p:nvSpPr>
        <p:spPr>
          <a:xfrm>
            <a:off x="7436032" y="942378"/>
            <a:ext cx="1463999" cy="241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500" i="1" u="sng" kern="800" spc="7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Roboto Condensed" panose="020B0604020202020204" charset="0"/>
              </a:rPr>
              <a:t>Завтра</a:t>
            </a:r>
          </a:p>
        </p:txBody>
      </p:sp>
      <p:cxnSp>
        <p:nvCxnSpPr>
          <p:cNvPr id="84" name="Прямая соединительная линия 107">
            <a:extLst>
              <a:ext uri="{FF2B5EF4-FFF2-40B4-BE49-F238E27FC236}">
                <a16:creationId xmlns="" xmlns:a16="http://schemas.microsoft.com/office/drawing/2014/main" id="{26A1CFCC-AED7-40DA-8639-DC46A53C90C2}"/>
              </a:ext>
            </a:extLst>
          </p:cNvPr>
          <p:cNvCxnSpPr>
            <a:cxnSpLocks/>
          </p:cNvCxnSpPr>
          <p:nvPr/>
        </p:nvCxnSpPr>
        <p:spPr>
          <a:xfrm flipV="1">
            <a:off x="4639194" y="853686"/>
            <a:ext cx="4083" cy="4148335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799572" y="1280130"/>
            <a:ext cx="3348372" cy="6524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buClr>
                <a:srgbClr val="E46C0A"/>
              </a:buClr>
            </a:pPr>
            <a:r>
              <a:rPr lang="ru-RU" sz="2100" b="1" dirty="0">
                <a:solidFill>
                  <a:schemeClr val="bg1"/>
                </a:solidFill>
              </a:rPr>
              <a:t>Нет  деклараций</a:t>
            </a:r>
          </a:p>
          <a:p>
            <a:pPr>
              <a:lnSpc>
                <a:spcPct val="80000"/>
              </a:lnSpc>
              <a:buClr>
                <a:srgbClr val="E46C0A"/>
              </a:buClr>
            </a:pPr>
            <a:r>
              <a:rPr lang="ru-RU" dirty="0" smtClean="0">
                <a:solidFill>
                  <a:schemeClr val="bg1"/>
                </a:solidFill>
              </a:rPr>
              <a:t>земельный налог, транспортный налог</a:t>
            </a:r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783777" y="3143470"/>
            <a:ext cx="3658907" cy="2215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Сообщения об исчисленных налогах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761274" y="2049270"/>
            <a:ext cx="3402378" cy="2271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Сведения верифицированы    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786216" y="2574211"/>
            <a:ext cx="3675422" cy="2271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Льготы </a:t>
            </a:r>
            <a:r>
              <a:rPr lang="ru-RU" sz="1800" b="1" dirty="0" err="1">
                <a:solidFill>
                  <a:schemeClr val="bg1"/>
                </a:solidFill>
              </a:rPr>
              <a:t>проактивно</a:t>
            </a:r>
            <a:r>
              <a:rPr lang="ru-RU" sz="18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0" name="Picture 9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7754" y1="20792" x2="47754" y2="20792"/>
                        <a14:foregroundMark x1="56619" y1="18388" x2="56619" y2="18388"/>
                        <a14:foregroundMark x1="64539" y1="11457" x2="64539" y2="11457"/>
                        <a14:foregroundMark x1="78723" y1="9901" x2="78723" y2="9901"/>
                        <a14:foregroundMark x1="84634" y1="10184" x2="84634" y2="10184"/>
                        <a14:foregroundMark x1="90780" y1="10608" x2="90780" y2="10608"/>
                        <a14:foregroundMark x1="91844" y1="40877" x2="91844" y2="40877"/>
                        <a14:foregroundMark x1="85225" y1="40877" x2="85225" y2="40877"/>
                        <a14:foregroundMark x1="79433" y1="39745" x2="79433" y2="39745"/>
                        <a14:foregroundMark x1="67258" y1="40453" x2="67258" y2="40453"/>
                        <a14:foregroundMark x1="80260" y1="53041" x2="80260" y2="53041"/>
                        <a14:foregroundMark x1="40426" y1="70863" x2="40426" y2="70863"/>
                        <a14:foregroundMark x1="32270" y1="71004" x2="32270" y2="71004"/>
                        <a14:foregroundMark x1="27305" y1="70863" x2="27305" y2="70863"/>
                        <a14:foregroundMark x1="15485" y1="69873" x2="15485" y2="69873"/>
                      </a14:backgroundRemoval>
                    </a14:imgEffect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88" y="1930172"/>
            <a:ext cx="451058" cy="36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5446922" y="1399778"/>
            <a:ext cx="3458680" cy="4108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Нет деклараций                      </a:t>
            </a:r>
            <a:r>
              <a:rPr lang="ru-RU" sz="1500" dirty="0">
                <a:solidFill>
                  <a:schemeClr val="bg1"/>
                </a:solidFill>
              </a:rPr>
              <a:t>Налог на имущество организаций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5459906" y="1999933"/>
            <a:ext cx="3572889" cy="4487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Налоговая база – кадастровая стоимость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5446216" y="2553855"/>
            <a:ext cx="3572889" cy="4985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2000" b="1" dirty="0">
                <a:solidFill>
                  <a:schemeClr val="bg1"/>
                </a:solidFill>
              </a:rPr>
              <a:t>Реинжиниринг управления данными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5355403" y="3223864"/>
            <a:ext cx="3906163" cy="2271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80000"/>
              </a:lnSpc>
              <a:spcBef>
                <a:spcPts val="450"/>
              </a:spcBef>
              <a:spcAft>
                <a:spcPts val="450"/>
              </a:spcAft>
              <a:buClr>
                <a:srgbClr val="E46C0A"/>
              </a:buClr>
            </a:pPr>
            <a:r>
              <a:rPr lang="ru-RU" sz="1800" b="1" dirty="0">
                <a:solidFill>
                  <a:schemeClr val="bg1"/>
                </a:solidFill>
              </a:rPr>
              <a:t>Налоговые уведомления для ЮЛ </a:t>
            </a:r>
          </a:p>
        </p:txBody>
      </p:sp>
      <p:pic>
        <p:nvPicPr>
          <p:cNvPr id="95" name="Picture 18" descr="D:\для слайдов\process-icon-png-44.png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0023" y1="29216" x2="40023" y2="29216"/>
                        <a14:foregroundMark x1="72780" y1="51069" x2="72780" y2="51069"/>
                        <a14:foregroundMark x1="33449" y1="59620" x2="33449" y2="59620"/>
                        <a14:foregroundMark x1="34487" y1="62233" x2="34487" y2="62233"/>
                        <a14:foregroundMark x1="30911" y1="59857" x2="31949" y2="65321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229" y="2582722"/>
            <a:ext cx="381832" cy="37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5" descr="D:\для слайдов\kisspng-email-computer-icons-clip-art-uitm-5b2e8a5f202027_7691420115297767351316.jpg"/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71889" y1="26154" x2="71889" y2="26154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33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51" y="3088072"/>
            <a:ext cx="705355" cy="45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7E46A510-098A-4F31-B9B8-752327B4063E}"/>
              </a:ext>
            </a:extLst>
          </p:cNvPr>
          <p:cNvSpPr txBox="1"/>
          <p:nvPr/>
        </p:nvSpPr>
        <p:spPr>
          <a:xfrm>
            <a:off x="4741008" y="4175135"/>
            <a:ext cx="4402992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257175" indent="-257175">
              <a:buClr>
                <a:srgbClr val="E46C0A"/>
              </a:buClr>
              <a:buFont typeface="Arial" pitchFamily="34" charset="0"/>
              <a:buChar char="•"/>
            </a:pPr>
            <a:endParaRPr lang="ru-RU" sz="12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257175" indent="-257175">
              <a:buClr>
                <a:srgbClr val="E46C0A"/>
              </a:buClr>
              <a:buFont typeface="Arial" pitchFamily="34" charset="0"/>
              <a:buChar char="•"/>
            </a:pPr>
            <a:r>
              <a:rPr lang="ru-RU" sz="1200" b="1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Риски недостоверности расчетов – </a:t>
            </a:r>
            <a:r>
              <a:rPr lang="ru-RU" b="1" i="1" dirty="0" smtClean="0"/>
              <a:t>0%</a:t>
            </a:r>
            <a:endParaRPr lang="ru-RU" sz="1200" b="1" i="1" dirty="0"/>
          </a:p>
        </p:txBody>
      </p:sp>
      <p:pic>
        <p:nvPicPr>
          <p:cNvPr id="99" name="Picture 2" descr="D:\для слайдов\Рукопожатие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60" b="89739" l="8370" r="91739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5" y="2534826"/>
            <a:ext cx="541497" cy="36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D:\для слайдов\Рубль красна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800" y="3267000"/>
            <a:ext cx="81000" cy="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/>
          <p:cNvSpPr txBox="1"/>
          <p:nvPr/>
        </p:nvSpPr>
        <p:spPr>
          <a:xfrm>
            <a:off x="4841371" y="2052983"/>
            <a:ext cx="54354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КС</a:t>
            </a:r>
          </a:p>
        </p:txBody>
      </p:sp>
      <p:pic>
        <p:nvPicPr>
          <p:cNvPr id="102" name="Picture 6" descr="D:\для слайдов\Круг.png"/>
          <p:cNvPicPr>
            <a:picLocks noChangeAspect="1" noChangeArrowheads="1"/>
          </p:cNvPicPr>
          <p:nvPr/>
        </p:nvPicPr>
        <p:blipFill>
          <a:blip r:embed="rId1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69226" y="1930295"/>
            <a:ext cx="487749" cy="48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6609" y1="3942" x2="95652" y2="25493"/>
                        <a14:foregroundMark x1="92696" y1="24967" x2="67478" y2="7490"/>
                        <a14:foregroundMark x1="64870" y1="3942" x2="65739" y2="24310"/>
                        <a14:foregroundMark x1="66609" y1="25624" x2="96696" y2="26281"/>
                        <a14:foregroundMark x1="96522" y1="26150" x2="96696" y2="96583"/>
                        <a14:foregroundMark x1="65217" y1="2628" x2="3304" y2="2497"/>
                        <a14:foregroundMark x1="3304" y1="2497" x2="2957" y2="95664"/>
                        <a14:foregroundMark x1="3826" y1="97109" x2="93913" y2="96978"/>
                        <a14:foregroundMark x1="77043" y1="76741" x2="24174" y2="76610"/>
                        <a14:foregroundMark x1="22435" y1="67280" x2="62087" y2="67280"/>
                        <a14:foregroundMark x1="22261" y1="59001" x2="75826" y2="59264"/>
                        <a14:foregroundMark x1="21913" y1="50197" x2="64870" y2="49934"/>
                        <a14:foregroundMark x1="22783" y1="40999" x2="74609" y2="40604"/>
                        <a14:foregroundMark x1="87652" y1="23916" x2="69739" y2="12878"/>
                        <a14:foregroundMark x1="84348" y1="24573" x2="68000" y2="16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7" y="1404632"/>
            <a:ext cx="265208" cy="3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Умножение 103"/>
          <p:cNvSpPr/>
          <p:nvPr/>
        </p:nvSpPr>
        <p:spPr>
          <a:xfrm>
            <a:off x="150614" y="1231351"/>
            <a:ext cx="600275" cy="699487"/>
          </a:xfrm>
          <a:prstGeom prst="mathMultiply">
            <a:avLst>
              <a:gd name="adj1" fmla="val 8502"/>
            </a:avLst>
          </a:prstGeom>
          <a:solidFill>
            <a:srgbClr val="FF0000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 rtlCol="0" anchor="ctr"/>
          <a:lstStyle/>
          <a:p>
            <a:pPr algn="ctr" defTabSz="685800">
              <a:defRPr/>
            </a:pPr>
            <a:endParaRPr lang="ru-RU" sz="1400" kern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10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6609" y1="3942" x2="95652" y2="25493"/>
                        <a14:foregroundMark x1="92696" y1="24967" x2="67478" y2="7490"/>
                        <a14:foregroundMark x1="64870" y1="3942" x2="65739" y2="24310"/>
                        <a14:foregroundMark x1="66609" y1="25624" x2="96696" y2="26281"/>
                        <a14:foregroundMark x1="96522" y1="26150" x2="96696" y2="96583"/>
                        <a14:foregroundMark x1="65217" y1="2628" x2="3304" y2="2497"/>
                        <a14:foregroundMark x1="3304" y1="2497" x2="2957" y2="95664"/>
                        <a14:foregroundMark x1="3826" y1="97109" x2="93913" y2="96978"/>
                        <a14:foregroundMark x1="77043" y1="76741" x2="24174" y2="76610"/>
                        <a14:foregroundMark x1="22435" y1="67280" x2="62087" y2="67280"/>
                        <a14:foregroundMark x1="22261" y1="59001" x2="75826" y2="59264"/>
                        <a14:foregroundMark x1="21913" y1="50197" x2="64870" y2="49934"/>
                        <a14:foregroundMark x1="22783" y1="40999" x2="74609" y2="40604"/>
                        <a14:foregroundMark x1="87652" y1="23916" x2="69739" y2="12878"/>
                        <a14:foregroundMark x1="84348" y1="24573" x2="68000" y2="16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41" y="1377000"/>
            <a:ext cx="265208" cy="3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Умножение 105"/>
          <p:cNvSpPr/>
          <p:nvPr/>
        </p:nvSpPr>
        <p:spPr>
          <a:xfrm>
            <a:off x="4860022" y="1260881"/>
            <a:ext cx="480556" cy="583239"/>
          </a:xfrm>
          <a:prstGeom prst="mathMultiply">
            <a:avLst>
              <a:gd name="adj1" fmla="val 8502"/>
            </a:avLst>
          </a:prstGeom>
          <a:solidFill>
            <a:srgbClr val="FF0000">
              <a:alpha val="4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 rtlCol="0" anchor="ctr"/>
          <a:lstStyle/>
          <a:p>
            <a:pPr algn="ctr" defTabSz="685800">
              <a:defRPr/>
            </a:pPr>
            <a:endParaRPr lang="ru-RU" sz="1400" kern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109" name="Picture 5" descr="D:\для слайдов\b7eb6c689c037217079766fdb77c3bac3e51cb4c.png"/>
          <p:cNvPicPr>
            <a:picLocks noChangeAspect="1" noChangeArrowheads="1"/>
          </p:cNvPicPr>
          <p:nvPr/>
        </p:nvPicPr>
        <p:blipFill>
          <a:blip r:embed="rId1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43000" y1="3700" x2="43000" y2="3700"/>
                        <a14:foregroundMark x1="33600" y1="87100" x2="33600" y2="87100"/>
                        <a14:foregroundMark x1="81700" y1="87100" x2="81700" y2="87100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281" y="3049375"/>
            <a:ext cx="426276" cy="92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255254" y="4165189"/>
            <a:ext cx="4016829" cy="97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860022" y="4083918"/>
            <a:ext cx="4016829" cy="97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06" y="611902"/>
            <a:ext cx="367849" cy="36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08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592854"/>
            <a:ext cx="9132887" cy="3475434"/>
          </a:xfrm>
          <a:blipFill dpi="0" rotWithShape="1">
            <a:blip r:embed="rId3"/>
            <a:srcRect/>
            <a:tile tx="0" ty="0" sx="100000" sy="100000" flip="none" algn="tl"/>
          </a:blipFill>
        </p:spPr>
      </p:pic>
      <p:sp>
        <p:nvSpPr>
          <p:cNvPr id="14" name="Прямоугольник 13"/>
          <p:cNvSpPr/>
          <p:nvPr/>
        </p:nvSpPr>
        <p:spPr>
          <a:xfrm>
            <a:off x="1123241" y="682580"/>
            <a:ext cx="6263125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12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0AAC56D-45D5-46AB-9671-50F75DF8EA5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921500" y="4742260"/>
            <a:ext cx="2133600" cy="27384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fld id="{F7E299AB-8A6E-47EB-9AFA-87C81A1AF5F1}" type="slidenum">
              <a:rPr lang="ru-RU" altLang="ru-RU" sz="1800" b="1" smtClean="0">
                <a:solidFill>
                  <a:srgbClr val="FF0000"/>
                </a:solidFill>
              </a:rPr>
              <a:pPr/>
              <a:t>27</a:t>
            </a:fld>
            <a:endParaRPr lang="ru-RU" altLang="ru-RU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905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Стрелка вправо 65"/>
          <p:cNvSpPr/>
          <p:nvPr/>
        </p:nvSpPr>
        <p:spPr>
          <a:xfrm>
            <a:off x="3851920" y="1851670"/>
            <a:ext cx="3024336" cy="585865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27584" y="123478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Изменение порядка начисления транспортного и земельного налогов, налога на имущество организаций</a:t>
            </a:r>
            <a:endParaRPr lang="ru-RU" sz="24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88424" y="4515966"/>
            <a:ext cx="619711" cy="473875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228371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1419622"/>
            <a:ext cx="856668" cy="6053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067694"/>
            <a:ext cx="856668" cy="6053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923678"/>
            <a:ext cx="249008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25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7614"/>
            <a:ext cx="647343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7694"/>
            <a:ext cx="647343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Умножение 26"/>
          <p:cNvSpPr/>
          <p:nvPr/>
        </p:nvSpPr>
        <p:spPr>
          <a:xfrm>
            <a:off x="380598" y="1313485"/>
            <a:ext cx="1385552" cy="2182378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483768" y="2715766"/>
            <a:ext cx="1440160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т. 85 НК РФ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63888" y="1923678"/>
            <a:ext cx="338437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1 января 2023 года</a:t>
            </a:r>
          </a:p>
        </p:txBody>
      </p:sp>
      <p:pic>
        <p:nvPicPr>
          <p:cNvPr id="3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5148064" y="987574"/>
            <a:ext cx="720080" cy="9393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21594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4572000" y="843558"/>
            <a:ext cx="720080" cy="9393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707904" y="2427734"/>
            <a:ext cx="3312368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Сообщения об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исчисленных суммах налогов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    в электронной форме по ТКС;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4800" b="1" i="1" baseline="0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    по почте заказным письмом;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4800" b="1" i="1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    лично</a:t>
            </a:r>
            <a:endParaRPr kumimoji="0" lang="ru-RU" sz="4800" b="1" i="1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23528" y="3333832"/>
            <a:ext cx="1440160" cy="24603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Декларации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8344800" y="3579862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77935" y="3690373"/>
            <a:ext cx="7877256" cy="115212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>
                <a:solidFill>
                  <a:srgbClr val="0000FF"/>
                </a:solidFill>
              </a:rPr>
              <a:t>Срок уплаты</a:t>
            </a:r>
            <a:r>
              <a:rPr lang="ru-RU" dirty="0" smtClean="0">
                <a:solidFill>
                  <a:srgbClr val="0000FF"/>
                </a:solidFill>
              </a:rPr>
              <a:t>: </a:t>
            </a:r>
            <a:r>
              <a:rPr lang="ru-RU" b="1" i="1" dirty="0" smtClean="0">
                <a:solidFill>
                  <a:schemeClr val="tx1"/>
                </a:solidFill>
              </a:rPr>
              <a:t>авансовых платежей </a:t>
            </a:r>
            <a:r>
              <a:rPr lang="ru-RU" b="1" dirty="0" smtClean="0">
                <a:solidFill>
                  <a:schemeClr val="tx1"/>
                </a:solidFill>
              </a:rPr>
              <a:t>–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не позднее последнего числа месяца,                                                         	          следующего за истекшим кварталом;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                           </a:t>
            </a:r>
            <a:r>
              <a:rPr lang="ru-RU" b="1" i="1" dirty="0" smtClean="0">
                <a:solidFill>
                  <a:schemeClr val="tx1"/>
                </a:solidFill>
              </a:rPr>
              <a:t>налога</a:t>
            </a:r>
            <a:r>
              <a:rPr lang="ru-RU" i="1" dirty="0" smtClean="0">
                <a:solidFill>
                  <a:schemeClr val="tx1"/>
                </a:solidFill>
              </a:rPr>
              <a:t> – </a:t>
            </a:r>
            <a:r>
              <a:rPr lang="ru-RU" b="1" i="1" dirty="0" smtClean="0">
                <a:solidFill>
                  <a:srgbClr val="FF0000"/>
                </a:solidFill>
              </a:rPr>
              <a:t>не позднее 1 марта года, следующего за истекшим                налоговым периодом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9622"/>
            <a:ext cx="1224136" cy="12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AutoShape 2" descr="C:\Users\2400-01-380\Downloads\i (2)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2400-01-380\Downloads\i (2)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Рисунок 3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1275606"/>
            <a:ext cx="15841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96577"/>
            <a:ext cx="723065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307975" y="2662570"/>
            <a:ext cx="1024621" cy="67126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НИО</a:t>
            </a:r>
          </a:p>
        </p:txBody>
      </p:sp>
    </p:spTree>
    <p:extLst>
      <p:ext uri="{BB962C8B-B14F-4D97-AF65-F5344CB8AC3E}">
        <p14:creationId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375804"/>
            <a:ext cx="7421773" cy="248397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Налоговая декларация </a:t>
            </a:r>
            <a:r>
              <a:rPr lang="ru-RU" sz="1800" dirty="0"/>
              <a:t>по налогу на имущество организаций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утверждена </a:t>
            </a:r>
            <a:r>
              <a:rPr lang="ru-RU" sz="1800" dirty="0"/>
              <a:t>приказом ФНС России от 09.08.2021 № ЕД-7-21/739@ «О внесении изменений в </a:t>
            </a:r>
            <a:r>
              <a:rPr lang="ru-RU" sz="1800" dirty="0" smtClean="0"/>
              <a:t>приказ Федеральной налоговой службы от 14.08.2019 № СА-7-21/405@ «Об утверждении формы и формата представления налоговой декларации по налогу на имущество организаций в </a:t>
            </a:r>
            <a:r>
              <a:rPr lang="ru-RU" sz="1800" dirty="0"/>
              <a:t>электронной форме и порядка ее заполнения, а также о признании утратившими силу приказов Федеральной налоговой службы от 31.03.2017 № ММВ-7-21/271@ и от 04.10.2018 № ММВ-7-21/575@»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03798"/>
            <a:ext cx="2766258" cy="17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4499992" y="3453387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Приказ вступает в силу с 01.01.2023. </a:t>
            </a:r>
          </a:p>
        </p:txBody>
      </p:sp>
    </p:spTree>
    <p:extLst>
      <p:ext uri="{BB962C8B-B14F-4D97-AF65-F5344CB8AC3E}">
        <p14:creationId xmlns:p14="http://schemas.microsoft.com/office/powerpoint/2010/main" val="969198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75802"/>
            <a:ext cx="8388644" cy="829353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ru-RU" sz="1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16416" y="4659982"/>
            <a:ext cx="619125" cy="47466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1878"/>
              </a:lnSpc>
              <a:defRPr/>
            </a:pPr>
            <a:r>
              <a:rPr lang="ru-RU" dirty="0"/>
              <a:t>5</a:t>
            </a:r>
            <a:endParaRPr lang="en-US" dirty="0" smtClean="0"/>
          </a:p>
          <a:p>
            <a:pPr algn="ctr">
              <a:lnSpc>
                <a:spcPts val="1878"/>
              </a:lnSpc>
              <a:defRPr/>
            </a:pPr>
            <a:endParaRPr lang="ru-RU" sz="2100" dirty="0" smtClean="0">
              <a:solidFill>
                <a:schemeClr val="bg1"/>
              </a:solidFill>
            </a:endParaRPr>
          </a:p>
          <a:p>
            <a:pPr algn="ctr">
              <a:lnSpc>
                <a:spcPts val="1878"/>
              </a:lnSpc>
              <a:defRPr/>
            </a:pPr>
            <a:endParaRPr lang="ru-RU" sz="21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5500-07-200\Desktop\презентация\planirovka-dvuhkomnatnoj-kvartiry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9" y="1334914"/>
            <a:ext cx="1764195" cy="126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3075806"/>
            <a:ext cx="2088233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C:\Users\5500-07-200\Desktop\презентация\a-two-storey-house_1308-161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10" y="1347615"/>
            <a:ext cx="1333542" cy="125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5500-07-200\Desktop\презентация\QwAAAgLZIOA-480ufhf;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34915"/>
            <a:ext cx="1645258" cy="126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5500-07-200\Desktop\презентация\oformlenie-v-sobstvennost-nez-stroitelstvakjjb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043" y="1347615"/>
            <a:ext cx="1347379" cy="125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5535" y="2598078"/>
            <a:ext cx="2160239" cy="763612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43056" fontAlgn="auto">
              <a:spcAft>
                <a:spcPts val="0"/>
              </a:spcAft>
            </a:pPr>
            <a:r>
              <a:rPr lang="ru-RU" sz="1350" b="1" dirty="0">
                <a:solidFill>
                  <a:schemeClr val="tx1"/>
                </a:solidFill>
              </a:rPr>
              <a:t>квартира, </a:t>
            </a:r>
          </a:p>
          <a:p>
            <a:pPr defTabSz="1043056" fontAlgn="auto">
              <a:spcAft>
                <a:spcPts val="0"/>
              </a:spcAft>
            </a:pPr>
            <a:r>
              <a:rPr lang="ru-RU" sz="1350" b="1" dirty="0">
                <a:solidFill>
                  <a:schemeClr val="tx1"/>
                </a:solidFill>
              </a:rPr>
              <a:t>часть квартиры, </a:t>
            </a:r>
            <a:r>
              <a:rPr lang="ru-RU" sz="1350" b="1" dirty="0" smtClean="0">
                <a:solidFill>
                  <a:schemeClr val="tx1"/>
                </a:solidFill>
              </a:rPr>
              <a:t>комната </a:t>
            </a:r>
            <a:r>
              <a:rPr lang="ru-RU" sz="1100" b="1" dirty="0" smtClean="0">
                <a:solidFill>
                  <a:schemeClr val="tx1"/>
                </a:solidFill>
              </a:rPr>
              <a:t>(ставка налога – 2%)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44304" y="2598822"/>
            <a:ext cx="1800200" cy="762868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43056" fontAlgn="auto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</a:rPr>
              <a:t>жилой дом, </a:t>
            </a:r>
          </a:p>
          <a:p>
            <a:pPr defTabSz="1043056" fontAlgn="auto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</a:rPr>
              <a:t>часть жилого </a:t>
            </a:r>
            <a:r>
              <a:rPr lang="ru-RU" sz="1400" b="1" dirty="0" smtClean="0">
                <a:solidFill>
                  <a:schemeClr val="tx1"/>
                </a:solidFill>
              </a:rPr>
              <a:t>дома</a:t>
            </a:r>
          </a:p>
          <a:p>
            <a:pPr defTabSz="1043056" fontAlgn="auto">
              <a:spcAft>
                <a:spcPts val="0"/>
              </a:spcAft>
            </a:pPr>
            <a:r>
              <a:rPr lang="ru-RU" sz="1100" b="1" dirty="0">
                <a:solidFill>
                  <a:schemeClr val="tx1"/>
                </a:solidFill>
              </a:rPr>
              <a:t>(ставка налога – </a:t>
            </a:r>
            <a:r>
              <a:rPr lang="ru-RU" sz="1100" b="1" dirty="0" smtClean="0">
                <a:solidFill>
                  <a:schemeClr val="tx1"/>
                </a:solidFill>
              </a:rPr>
              <a:t>2%)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04471" y="2598822"/>
            <a:ext cx="2071137" cy="779016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43056" fontAlgn="auto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</a:rPr>
              <a:t>г</a:t>
            </a:r>
            <a:r>
              <a:rPr lang="ru-RU" sz="1400" b="1" dirty="0" smtClean="0">
                <a:solidFill>
                  <a:schemeClr val="tx1"/>
                </a:solidFill>
              </a:rPr>
              <a:t>араж,</a:t>
            </a:r>
          </a:p>
          <a:p>
            <a:pPr defTabSz="1043056" fontAlgn="auto"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</a:rPr>
              <a:t>машино-место</a:t>
            </a:r>
          </a:p>
          <a:p>
            <a:pPr defTabSz="1043056" fontAlgn="auto">
              <a:spcAft>
                <a:spcPts val="0"/>
              </a:spcAft>
            </a:pPr>
            <a:r>
              <a:rPr lang="ru-RU" sz="1100" b="1" dirty="0">
                <a:solidFill>
                  <a:schemeClr val="tx1"/>
                </a:solidFill>
              </a:rPr>
              <a:t>(ставка налога – </a:t>
            </a:r>
            <a:r>
              <a:rPr lang="ru-RU" sz="1100" b="1" dirty="0" smtClean="0">
                <a:solidFill>
                  <a:schemeClr val="tx1"/>
                </a:solidFill>
              </a:rPr>
              <a:t>2%)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783375" y="2598822"/>
            <a:ext cx="2123728" cy="779016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43056" fontAlgn="auto">
              <a:spcAft>
                <a:spcPts val="0"/>
              </a:spcAft>
            </a:pPr>
            <a:r>
              <a:rPr lang="ru-RU" sz="1350" b="1" dirty="0">
                <a:solidFill>
                  <a:schemeClr val="tx1"/>
                </a:solidFill>
              </a:rPr>
              <a:t>о</a:t>
            </a:r>
            <a:r>
              <a:rPr lang="ru-RU" sz="1350" b="1" dirty="0" smtClean="0">
                <a:solidFill>
                  <a:schemeClr val="tx1"/>
                </a:solidFill>
              </a:rPr>
              <a:t>бъект незавершенного строительства</a:t>
            </a:r>
          </a:p>
          <a:p>
            <a:pPr defTabSz="1043056" fontAlgn="auto">
              <a:spcAft>
                <a:spcPts val="0"/>
              </a:spcAft>
            </a:pPr>
            <a:r>
              <a:rPr lang="ru-RU" sz="1100" b="1" dirty="0">
                <a:solidFill>
                  <a:schemeClr val="tx1"/>
                </a:solidFill>
              </a:rPr>
              <a:t>(ставка налога – </a:t>
            </a:r>
            <a:r>
              <a:rPr lang="ru-RU" sz="1100" b="1" dirty="0" smtClean="0">
                <a:solidFill>
                  <a:schemeClr val="tx1"/>
                </a:solidFill>
              </a:rPr>
              <a:t>2%)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 bwMode="auto">
          <a:xfrm>
            <a:off x="395537" y="195486"/>
            <a:ext cx="8501248" cy="100811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vert="horz" wrap="square" lIns="81569" tIns="40785" rIns="81569" bIns="40785" numCol="1" anchor="ctr" anchorCtr="0" compatLnSpc="1">
            <a:prstTxWarp prst="textNoShape">
              <a:avLst/>
            </a:prstTxWarp>
          </a:bodyPr>
          <a:lstStyle>
            <a:lvl1pPr marL="0" marR="0" indent="0" algn="l" defTabSz="8156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364" rtl="0" eaLnBrk="0" fontAlgn="base" hangingPunct="0">
              <a:lnSpc>
                <a:spcPts val="4073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364" rtl="0" eaLnBrk="0" fontAlgn="base" hangingPunct="0">
              <a:lnSpc>
                <a:spcPts val="4073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364" rtl="0" eaLnBrk="0" fontAlgn="base" hangingPunct="0">
              <a:lnSpc>
                <a:spcPts val="4073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364" rtl="0" eaLnBrk="0" fontAlgn="base" hangingPunct="0">
              <a:lnSpc>
                <a:spcPts val="4073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536" algn="l" defTabSz="815630" rtl="0" eaLnBrk="1" fontAlgn="base" hangingPunct="1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069" algn="l" defTabSz="815630" rtl="0" eaLnBrk="1" fontAlgn="base" hangingPunct="1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609" algn="l" defTabSz="815630" rtl="0" eaLnBrk="1" fontAlgn="base" hangingPunct="1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144" algn="l" defTabSz="815630" rtl="0" eaLnBrk="1" fontAlgn="base" hangingPunct="1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С </a:t>
            </a:r>
            <a:r>
              <a:rPr lang="ru-RU" sz="1600" dirty="0" smtClean="0">
                <a:solidFill>
                  <a:schemeClr val="tx1"/>
                </a:solidFill>
              </a:rPr>
              <a:t>1 января 202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года на территории </a:t>
            </a:r>
            <a:r>
              <a:rPr lang="ru-RU" sz="1600" dirty="0" smtClean="0">
                <a:solidFill>
                  <a:schemeClr val="tx1"/>
                </a:solidFill>
              </a:rPr>
              <a:t>Красноярского края определен </a:t>
            </a:r>
            <a:r>
              <a:rPr lang="ru-RU" sz="1600" dirty="0">
                <a:solidFill>
                  <a:schemeClr val="tx1"/>
                </a:solidFill>
              </a:rPr>
              <a:t>перечень объектов,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налоговая </a:t>
            </a:r>
            <a:r>
              <a:rPr lang="ru-RU" sz="1600" dirty="0">
                <a:solidFill>
                  <a:schemeClr val="tx1"/>
                </a:solidFill>
              </a:rPr>
              <a:t>база по которым определяется как </a:t>
            </a:r>
            <a:r>
              <a:rPr lang="ru-RU" sz="1600" u="sng" dirty="0">
                <a:solidFill>
                  <a:schemeClr val="tx1"/>
                </a:solidFill>
              </a:rPr>
              <a:t>кадастровая стоимость </a:t>
            </a:r>
            <a:br>
              <a:rPr lang="ru-RU" sz="1600" u="sng" dirty="0">
                <a:solidFill>
                  <a:schemeClr val="tx1"/>
                </a:solidFill>
              </a:rPr>
            </a:br>
            <a:r>
              <a:rPr lang="ru-RU" sz="1100" dirty="0" smtClean="0">
                <a:solidFill>
                  <a:schemeClr val="tx1"/>
                </a:solidFill>
              </a:rPr>
              <a:t>(ст. 1.1 Закона Красноярского края от 08.11.2007 №3-674 «О налоге на имущество организаций»)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6588" y="3688594"/>
            <a:ext cx="7920879" cy="66975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о</a:t>
            </a:r>
            <a:r>
              <a:rPr lang="ru-RU" sz="1200" dirty="0" smtClean="0">
                <a:solidFill>
                  <a:schemeClr val="tx1"/>
                </a:solidFill>
              </a:rPr>
              <a:t>тсутствие необходимости </a:t>
            </a:r>
            <a:r>
              <a:rPr lang="ru-RU" sz="1200" dirty="0">
                <a:solidFill>
                  <a:schemeClr val="tx1"/>
                </a:solidFill>
              </a:rPr>
              <a:t>учёта на балансе в качестве объектов </a:t>
            </a:r>
            <a:r>
              <a:rPr lang="ru-RU" sz="1200" b="1" dirty="0">
                <a:solidFill>
                  <a:schemeClr val="tx1"/>
                </a:solidFill>
              </a:rPr>
              <a:t>основных средств </a:t>
            </a:r>
            <a:r>
              <a:rPr lang="ru-RU" sz="1200" dirty="0">
                <a:solidFill>
                  <a:schemeClr val="tx1"/>
                </a:solidFill>
              </a:rPr>
              <a:t>в порядке, установленном для ведения </a:t>
            </a:r>
            <a:r>
              <a:rPr lang="ru-RU" sz="1200" b="1" dirty="0">
                <a:solidFill>
                  <a:schemeClr val="tx1"/>
                </a:solidFill>
              </a:rPr>
              <a:t>бухгалтерского </a:t>
            </a:r>
            <a:r>
              <a:rPr lang="ru-RU" sz="1200" b="1" dirty="0" smtClean="0">
                <a:solidFill>
                  <a:schemeClr val="tx1"/>
                </a:solidFill>
              </a:rPr>
              <a:t>учета </a:t>
            </a:r>
            <a:r>
              <a:rPr lang="ru-RU" sz="1200" dirty="0" smtClean="0">
                <a:solidFill>
                  <a:schemeClr val="tx1"/>
                </a:solidFill>
              </a:rPr>
              <a:t>для объектов, принадлежащих организациям </a:t>
            </a:r>
            <a:r>
              <a:rPr lang="ru-RU" sz="1200" b="1" dirty="0" smtClean="0">
                <a:solidFill>
                  <a:schemeClr val="tx1"/>
                </a:solidFill>
              </a:rPr>
              <a:t>на праве </a:t>
            </a:r>
            <a:r>
              <a:rPr lang="ru-RU" sz="1200" b="1" dirty="0">
                <a:solidFill>
                  <a:schemeClr val="tx1"/>
                </a:solidFill>
              </a:rPr>
              <a:t>собственности, 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праве хозяйственного ведения, </a:t>
            </a:r>
            <a:r>
              <a:rPr lang="ru-RU" sz="1200" b="1" dirty="0" smtClean="0">
                <a:solidFill>
                  <a:schemeClr val="tx1"/>
                </a:solidFill>
              </a:rPr>
              <a:t>полученных </a:t>
            </a:r>
            <a:r>
              <a:rPr lang="ru-RU" sz="1200" b="1" dirty="0">
                <a:solidFill>
                  <a:schemeClr val="tx1"/>
                </a:solidFill>
              </a:rPr>
              <a:t>по концессионному </a:t>
            </a:r>
            <a:r>
              <a:rPr lang="ru-RU" sz="1200" b="1" dirty="0" smtClean="0">
                <a:solidFill>
                  <a:schemeClr val="tx1"/>
                </a:solidFill>
              </a:rPr>
              <a:t>соглашению 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291618" y="3489856"/>
            <a:ext cx="67367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291618" y="3377838"/>
            <a:ext cx="0" cy="11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549030" y="3361690"/>
            <a:ext cx="0" cy="11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660330" y="3377838"/>
            <a:ext cx="0" cy="11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028384" y="3377838"/>
            <a:ext cx="0" cy="11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355976" y="3489856"/>
            <a:ext cx="0" cy="171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436588" y="4510746"/>
            <a:ext cx="7920879" cy="43726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0">
                <a:srgbClr val="FFEBFA"/>
              </a:gs>
            </a:gsLst>
            <a:lin ang="5400000" scaled="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200" b="1" dirty="0" smtClean="0">
                <a:solidFill>
                  <a:schemeClr val="tx1"/>
                </a:solidFill>
              </a:rPr>
              <a:t>Результаты определения кадастровой стоимости объектов недвижимости на территории Красноярского края утверждены Постановлением Правительства Красноярского края от 18.01.2012 № 15-п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1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83568" y="195486"/>
            <a:ext cx="7704856" cy="65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000099"/>
                </a:solidFill>
              </a:rPr>
              <a:t>Классификация движимого и недвижимого имущества</a:t>
            </a:r>
            <a:endParaRPr lang="ru-RU" sz="2400" dirty="0">
              <a:solidFill>
                <a:srgbClr val="000099"/>
              </a:solidFill>
            </a:endParaRPr>
          </a:p>
          <a:p>
            <a:r>
              <a:rPr lang="ru-RU" sz="14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88424" y="4515966"/>
            <a:ext cx="619711" cy="473875"/>
          </a:xfrm>
        </p:spPr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6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771550"/>
            <a:ext cx="7920880" cy="36004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Письмо Министерства финансов РФ от 26 мая 2021 года № 03-05-05-01/40484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275606"/>
            <a:ext cx="8064896" cy="504056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solidFill>
                  <a:srgbClr val="7030A0"/>
                </a:solidFill>
              </a:rPr>
              <a:t>1. Правила формирования информации об основных средствах в бухгалтерском учете (ПБУ-6/01, а с 2022 года – ФСБУ 6/2020) </a:t>
            </a:r>
            <a:endParaRPr lang="ru-RU" sz="1500" b="1" i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851670"/>
            <a:ext cx="8064896" cy="1296144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7030A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sz="1500" b="1" i="1" dirty="0" smtClean="0">
                <a:solidFill>
                  <a:srgbClr val="7030A0"/>
                </a:solidFill>
              </a:rPr>
              <a:t>2. Пункт 10 статьи 1, статьи 51, 55  Градостроительного кодекса Российской Федерации -здания, строения, сооружения, объекты незавершенного строительства признаются объектами капитального строительства, для создания которых необходимо получение разрешения на строительство, а после завершения строительства - разрешения на ввод в эксплуатацию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3219822"/>
            <a:ext cx="8064896" cy="639688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7030A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3</a:t>
            </a:r>
            <a:r>
              <a:rPr lang="ru-RU" b="1" i="1" dirty="0" smtClean="0">
                <a:solidFill>
                  <a:srgbClr val="7030A0"/>
                </a:solidFill>
              </a:rPr>
              <a:t>. Федеральный закон от 30.12.2009 N 384-ФЗ "Технический регламент о безопасности зданий и сооружений"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3939902"/>
            <a:ext cx="8064896" cy="1203598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7030A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Определения Верховного Суда Российской Федерации от 20.05.2015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  <a:hlinkClick r:id="rId2"/>
              </a:rPr>
              <a:t>N 306-ЭС15-5227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 (забор), от 30.09.2015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  <a:hlinkClick r:id="rId3"/>
              </a:rPr>
              <a:t>N 303-ЭС15-5520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 (замощение), от 07.04.2016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  <a:hlinkClick r:id="rId4"/>
              </a:rPr>
              <a:t>N 310-ЭС15-16638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 (автостоянка), от 27.12.2018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  <a:hlinkClick r:id="rId5"/>
              </a:rPr>
              <a:t>N 310-ЭС18-13357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 (колонка бензозаправочная), от 28.01.2019 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  <a:hlinkClick r:id="rId6"/>
              </a:rPr>
              <a:t>N 308-КГ18-23749</a:t>
            </a:r>
            <a:r>
              <a:rPr lang="ru-RU" b="1" i="1" dirty="0" smtClean="0">
                <a:solidFill>
                  <a:srgbClr val="F79646">
                    <a:lumMod val="50000"/>
                  </a:srgbClr>
                </a:solidFill>
              </a:rPr>
              <a:t> (футбольное поле)</a:t>
            </a:r>
          </a:p>
          <a:p>
            <a:pPr algn="ctr"/>
            <a:endParaRPr lang="ru-RU" b="1" i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67943" y="375804"/>
            <a:ext cx="4091883" cy="82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Для квалификации зданий и сооружений рекомендуется использовать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3518"/>
            <a:ext cx="2736304" cy="434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59710" y="1419622"/>
            <a:ext cx="48965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FontTx/>
              <a:buChar char="-"/>
            </a:pPr>
            <a:r>
              <a:rPr lang="ru-RU" sz="2000" dirty="0" smtClean="0"/>
              <a:t>Федеральный </a:t>
            </a:r>
            <a:r>
              <a:rPr lang="ru-RU" sz="2000" u="sng" dirty="0">
                <a:hlinkClick r:id="rId3"/>
              </a:rPr>
              <a:t>закон</a:t>
            </a:r>
            <a:r>
              <a:rPr lang="ru-RU" sz="2000" dirty="0"/>
              <a:t> от 30.12.2009 N </a:t>
            </a:r>
            <a:r>
              <a:rPr lang="ru-RU" sz="2000" dirty="0" smtClean="0"/>
              <a:t>384 ФЗ </a:t>
            </a:r>
            <a:r>
              <a:rPr lang="ru-RU" sz="2000" dirty="0"/>
              <a:t>"Технический регламент о безопасности зданий и сооружений</a:t>
            </a:r>
            <a:r>
              <a:rPr lang="ru-RU" sz="2000" dirty="0" smtClean="0"/>
              <a:t>";</a:t>
            </a:r>
          </a:p>
          <a:p>
            <a:pPr marL="182563" indent="-182563">
              <a:buFontTx/>
              <a:buChar char="-"/>
            </a:pPr>
            <a:endParaRPr lang="ru-RU" sz="2000" dirty="0"/>
          </a:p>
          <a:p>
            <a:pPr marL="182563" indent="-182563"/>
            <a:r>
              <a:rPr lang="ru-RU" sz="2000" dirty="0" smtClean="0"/>
              <a:t>-  Общероссийский </a:t>
            </a:r>
            <a:r>
              <a:rPr lang="ru-RU" sz="2000" u="sng" dirty="0">
                <a:hlinkClick r:id="rId4"/>
              </a:rPr>
              <a:t>классификатор</a:t>
            </a:r>
            <a:r>
              <a:rPr lang="ru-RU" sz="2000" dirty="0"/>
              <a:t> </a:t>
            </a:r>
            <a:r>
              <a:rPr lang="ru-RU" sz="2000" dirty="0" smtClean="0"/>
              <a:t>            основных </a:t>
            </a:r>
            <a:r>
              <a:rPr lang="ru-RU" sz="2000" dirty="0"/>
              <a:t>фондов ОК 013-2014 (СНС 2008), утвержденный </a:t>
            </a:r>
            <a:r>
              <a:rPr lang="ru-RU" sz="2000" u="sng" dirty="0">
                <a:hlinkClick r:id="rId5"/>
              </a:rPr>
              <a:t>Приказом</a:t>
            </a:r>
            <a:r>
              <a:rPr lang="ru-RU" sz="2000" dirty="0"/>
              <a:t> Росстандарта от 12.12.2014 N 2018-ст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1870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4541453" cy="82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Объекты</a:t>
            </a:r>
            <a:r>
              <a:rPr lang="ru-RU" sz="2400" dirty="0"/>
              <a:t>, обладающие характеристиками некапитальных </a:t>
            </a:r>
            <a:r>
              <a:rPr lang="ru-RU" sz="2400" dirty="0" smtClean="0"/>
              <a:t>сооружений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7494"/>
            <a:ext cx="2808311" cy="456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663809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Определения Верховного Суда Российской Федерации от 20.05.2015 N 306-ЭС15-5227 (забор), от 30.09.2015 N 303-ЭС15-5520 (замощение), от 07.04.2016 N 310-ЭС15-16638 (автостоянка), от 27.12.2018 N 310-ЭС18-13357 (колонка бензозаправочная), от 28.01.2019 N 308-КГ18-23749 (футбольное поле</a:t>
            </a:r>
            <a:r>
              <a:rPr lang="ru-RU" sz="2000" dirty="0" smtClean="0"/>
              <a:t>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53739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11560" y="123478"/>
            <a:ext cx="8208912" cy="478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i="1" dirty="0" smtClean="0">
                <a:solidFill>
                  <a:srgbClr val="0000FF"/>
                </a:solidFill>
                <a:latin typeface="Calibri"/>
              </a:rPr>
              <a:t>Обоснованность отнесения к недвижимому имуществу различного оборудования организаций</a:t>
            </a:r>
          </a:p>
          <a:p>
            <a:endParaRPr lang="ru-RU" dirty="0" smtClean="0">
              <a:solidFill>
                <a:prstClr val="black"/>
              </a:solidFill>
            </a:endParaRPr>
          </a:p>
          <a:p>
            <a:pPr algn="just"/>
            <a:r>
              <a:rPr lang="ru-RU" sz="1800" i="1" dirty="0" smtClean="0">
                <a:solidFill>
                  <a:prstClr val="black"/>
                </a:solidFill>
              </a:rPr>
              <a:t>1. Определение Судебной коллегии по экономическим спорам Верховного Суда РФ от 12.07.2019 N 307-ЭС19-5241 по делу  А05-879/2018 (</a:t>
            </a:r>
            <a:r>
              <a:rPr lang="ru-RU" sz="1800" b="1" i="1" dirty="0" smtClean="0">
                <a:solidFill>
                  <a:prstClr val="black"/>
                </a:solidFill>
              </a:rPr>
              <a:t>квалификация оборудования цеха по производству древесных гранул в качестве недвижимости):</a:t>
            </a:r>
          </a:p>
          <a:p>
            <a:pPr algn="just">
              <a:buFontTx/>
              <a:buChar char="-"/>
            </a:pPr>
            <a:r>
              <a:rPr lang="ru-RU" sz="1800" b="1" dirty="0" smtClean="0">
                <a:solidFill>
                  <a:srgbClr val="C0504D">
                    <a:lumMod val="75000"/>
                  </a:srgbClr>
                </a:solidFill>
              </a:rPr>
              <a:t>общероссийскими классификаторами основных фондов ОК 013-2014 (СНС 2008) (введен в действие приказом </a:t>
            </a:r>
            <a:r>
              <a:rPr lang="ru-RU" sz="1800" b="1" dirty="0" err="1" smtClean="0">
                <a:solidFill>
                  <a:srgbClr val="C0504D">
                    <a:lumMod val="75000"/>
                  </a:srgbClr>
                </a:solidFill>
              </a:rPr>
              <a:t>Росстандарта</a:t>
            </a:r>
            <a:r>
              <a:rPr lang="ru-RU" sz="1800" b="1" dirty="0" smtClean="0">
                <a:solidFill>
                  <a:srgbClr val="C0504D">
                    <a:lumMod val="75000"/>
                  </a:srgbClr>
                </a:solidFill>
              </a:rPr>
              <a:t> от 12.12.2014 № 2018-ст) и ОК 013-94 (утратил силу с 01.01.2017) оборудование для целей бухгалтерского учета не относится к зданиям и сооружениям, а входит в самостоятельную группу основных средств, за исключением прямо предусмотренных случаев, когда отдельные объекты признаются неотъемлемой частью зданий и включаются в их состав (например, коммуникации внутри зданий, необходимые для их эксплуатации).</a:t>
            </a:r>
          </a:p>
          <a:p>
            <a:r>
              <a:rPr lang="ru-RU" sz="1800" i="1" dirty="0" smtClean="0">
                <a:solidFill>
                  <a:prstClr val="black"/>
                </a:solidFill>
              </a:rPr>
              <a:t>2. Письмо </a:t>
            </a:r>
            <a:r>
              <a:rPr lang="ru-RU" sz="1800" i="1" dirty="0" err="1" smtClean="0">
                <a:solidFill>
                  <a:prstClr val="black"/>
                </a:solidFill>
              </a:rPr>
              <a:t>Минпромторга</a:t>
            </a:r>
            <a:r>
              <a:rPr lang="ru-RU" sz="1800" i="1" dirty="0" smtClean="0">
                <a:solidFill>
                  <a:prstClr val="black"/>
                </a:solidFill>
              </a:rPr>
              <a:t> России от 23.03.2018 № ОВ-17590/12</a:t>
            </a:r>
          </a:p>
          <a:p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9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46848</TotalTime>
  <Words>1702</Words>
  <Application>Microsoft Office PowerPoint</Application>
  <PresentationFormat>Экран (16:9)</PresentationFormat>
  <Paragraphs>155</Paragraphs>
  <Slides>27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Present_FNS2012_A4</vt:lpstr>
      <vt:lpstr>Слайд</vt:lpstr>
      <vt:lpstr>Презентация PowerPoint</vt:lpstr>
      <vt:lpstr>Федеральный закон от 02.07.2021 № 305-ФЗ  «О внесении изменений в части первую и вторую Налогового кодекса Российской Федерации и отдельные законодательные акты Российской Федерации»</vt:lpstr>
      <vt:lpstr>Презентация PowerPoint</vt:lpstr>
      <vt:lpstr>Налоговая декларация по налогу на имущество организаций  утверждена приказом ФНС России от 09.08.2021 № ЕД-7-21/739@ «О внесении изменений в приказ Федеральной налоговой службы от 14.08.2019 № СА-7-21/405@ «Об утверждении формы и формата представления налоговой декларации по налогу на имущество организаций в электронной форме и порядка ее заполнения, а также о признании утратившими силу приказов Федеральной налоговой службы от 31.03.2017 № ММВ-7-21/271@ и от 04.10.2018 № ММВ-7-21/575@» </vt:lpstr>
      <vt:lpstr>Презентация PowerPoint</vt:lpstr>
      <vt:lpstr>Презентация PowerPoint</vt:lpstr>
      <vt:lpstr>Для квалификации зданий и сооружений рекомендуется использовать </vt:lpstr>
      <vt:lpstr>Объекты, обладающие характеристиками некапитальных сооружений</vt:lpstr>
      <vt:lpstr>Презентация PowerPoint</vt:lpstr>
      <vt:lpstr>Определение Верховного Суда Российской Федерации от 10.02.2021 № 308-ЭС20-24153 по делу № А53-31742/2019</vt:lpstr>
      <vt:lpstr>Определение Верховного Суда Российской Федерации от 23.03.2021 № 307-ЭС21-1843 по делу № А42-9322/2018</vt:lpstr>
      <vt:lpstr>Определение Верховного Суда Российской Федерации от 28.06.2021 № 308-ЭС21-9321 по делу № А53-22059/2020</vt:lpstr>
      <vt:lpstr>Презентация PowerPoint</vt:lpstr>
      <vt:lpstr>Презентация PowerPoint</vt:lpstr>
      <vt:lpstr>Заявление налогоплательщика – российской организации о предоставлении налоговой льготы по налогу на имущество организаций </vt:lpstr>
      <vt:lpstr>Сообщение об исчисленных налоговым органом суммах транспортного налога, налога на имущество организаций, земельного налога                                           </vt:lpstr>
      <vt:lpstr>Заявление о гибели или уничтожении объекта налогообложения по налогу на имущество организаций</vt:lpstr>
      <vt:lpstr>Презентация PowerPoint</vt:lpstr>
      <vt:lpstr>Основные причины отказа в представлении единой налоговой декларации по налогу на имущество организаций</vt:lpstr>
      <vt:lpstr>Транспортный налог </vt:lpstr>
      <vt:lpstr>Федеральный закон от 23.04.2012 № 36-ФЗ «О внесении изменений в отдельные законодательные акты Российской Федерации в части определения понятия маломерного судна»</vt:lpstr>
      <vt:lpstr>Заявление о прекращении исчисления транспортного налога в связи с принудительным изъятием транспортного средства </vt:lpstr>
      <vt:lpstr> Заявление о выдаче сообщения об исчисленных налоговым органом суммах транспортного налога, налога на имущество организаций, земельного налога </vt:lpstr>
      <vt:lpstr>Земельный налог организаций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Коршовская Людмила Михайловна</cp:lastModifiedBy>
  <cp:revision>2019</cp:revision>
  <cp:lastPrinted>2019-04-24T09:57:49Z</cp:lastPrinted>
  <dcterms:created xsi:type="dcterms:W3CDTF">2013-04-18T07:19:29Z</dcterms:created>
  <dcterms:modified xsi:type="dcterms:W3CDTF">2022-04-19T07:50:55Z</dcterms:modified>
</cp:coreProperties>
</file>