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85" r:id="rId2"/>
    <p:sldId id="278" r:id="rId3"/>
    <p:sldId id="260" r:id="rId4"/>
    <p:sldId id="288" r:id="rId5"/>
    <p:sldId id="289" r:id="rId6"/>
    <p:sldId id="286" r:id="rId7"/>
    <p:sldId id="287" r:id="rId8"/>
    <p:sldId id="275" r:id="rId9"/>
    <p:sldId id="282" r:id="rId10"/>
    <p:sldId id="305" r:id="rId11"/>
    <p:sldId id="290" r:id="rId12"/>
    <p:sldId id="291" r:id="rId13"/>
    <p:sldId id="292" r:id="rId14"/>
    <p:sldId id="293" r:id="rId15"/>
    <p:sldId id="294" r:id="rId16"/>
    <p:sldId id="296" r:id="rId17"/>
    <p:sldId id="299" r:id="rId18"/>
    <p:sldId id="297" r:id="rId19"/>
    <p:sldId id="300" r:id="rId20"/>
    <p:sldId id="298" r:id="rId21"/>
    <p:sldId id="302" r:id="rId22"/>
    <p:sldId id="301" r:id="rId23"/>
  </p:sldIdLst>
  <p:sldSz cx="9144000" cy="6858000" type="screen4x3"/>
  <p:notesSz cx="6692900" cy="98679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7" autoAdjust="0"/>
    <p:restoredTop sz="94677" autoAdjust="0"/>
  </p:normalViewPr>
  <p:slideViewPr>
    <p:cSldViewPr>
      <p:cViewPr>
        <p:scale>
          <a:sx n="90" d="100"/>
          <a:sy n="90" d="100"/>
        </p:scale>
        <p:origin x="-2160" y="-4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81478E-61F0-47E6-B638-4FE216FBA2A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16EC56-543E-4E3D-9F81-5644E72AF478}">
      <dgm:prSet custT="1"/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pPr algn="ctr" rtl="0"/>
          <a:endParaRPr lang="ru-RU" sz="2800" b="1" dirty="0" smtClean="0"/>
        </a:p>
        <a:p>
          <a:pPr algn="ctr" rtl="0"/>
          <a:r>
            <a:rPr lang="ru-RU" sz="2800" b="1" dirty="0" smtClean="0"/>
            <a:t>ИФНС сможет сама считать НДФЛ с доходов </a:t>
          </a:r>
          <a:br>
            <a:rPr lang="ru-RU" sz="2800" b="1" dirty="0" smtClean="0"/>
          </a:br>
          <a:r>
            <a:rPr lang="ru-RU" sz="2800" b="1" dirty="0" smtClean="0"/>
            <a:t>от продажи недвижимости</a:t>
          </a:r>
          <a:r>
            <a:rPr lang="ru-RU" sz="3200" b="1" dirty="0" smtClean="0"/>
            <a:t/>
          </a:r>
          <a:br>
            <a:rPr lang="ru-RU" sz="3200" b="1" dirty="0" smtClean="0"/>
          </a:br>
          <a:endParaRPr lang="ru-RU" sz="3200" dirty="0"/>
        </a:p>
      </dgm:t>
    </dgm:pt>
    <dgm:pt modelId="{93997269-EDB0-4727-97F5-D2C1F0F136CF}" type="parTrans" cxnId="{2B79B128-C4FB-435E-98C2-E56F820E28C6}">
      <dgm:prSet/>
      <dgm:spPr/>
      <dgm:t>
        <a:bodyPr/>
        <a:lstStyle/>
        <a:p>
          <a:endParaRPr lang="ru-RU"/>
        </a:p>
      </dgm:t>
    </dgm:pt>
    <dgm:pt modelId="{5AEB56EE-8FC1-4AA2-A14E-70AA621DF1FC}" type="sibTrans" cxnId="{2B79B128-C4FB-435E-98C2-E56F820E28C6}">
      <dgm:prSet/>
      <dgm:spPr/>
      <dgm:t>
        <a:bodyPr/>
        <a:lstStyle/>
        <a:p>
          <a:endParaRPr lang="ru-RU"/>
        </a:p>
      </dgm:t>
    </dgm:pt>
    <dgm:pt modelId="{F9F91077-1BAC-4256-A89F-D310B6DEDBD4}" type="pres">
      <dgm:prSet presAssocID="{F381478E-61F0-47E6-B638-4FE216FBA2A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E5C67C-ABDB-4F9E-B9FF-6AF37A0B5037}" type="pres">
      <dgm:prSet presAssocID="{5916EC56-543E-4E3D-9F81-5644E72AF47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0E4E99-63A5-4506-BCA9-CC8A24A99F91}" type="presOf" srcId="{F381478E-61F0-47E6-B638-4FE216FBA2A8}" destId="{F9F91077-1BAC-4256-A89F-D310B6DEDBD4}" srcOrd="0" destOrd="0" presId="urn:microsoft.com/office/officeart/2005/8/layout/vList2"/>
    <dgm:cxn modelId="{2B79B128-C4FB-435E-98C2-E56F820E28C6}" srcId="{F381478E-61F0-47E6-B638-4FE216FBA2A8}" destId="{5916EC56-543E-4E3D-9F81-5644E72AF478}" srcOrd="0" destOrd="0" parTransId="{93997269-EDB0-4727-97F5-D2C1F0F136CF}" sibTransId="{5AEB56EE-8FC1-4AA2-A14E-70AA621DF1FC}"/>
    <dgm:cxn modelId="{326E5439-94A8-4584-8C9A-413E92588AA9}" type="presOf" srcId="{5916EC56-543E-4E3D-9F81-5644E72AF478}" destId="{B1E5C67C-ABDB-4F9E-B9FF-6AF37A0B5037}" srcOrd="0" destOrd="0" presId="urn:microsoft.com/office/officeart/2005/8/layout/vList2"/>
    <dgm:cxn modelId="{46DACFC7-C143-4574-AD38-2AF8C05DA498}" type="presParOf" srcId="{F9F91077-1BAC-4256-A89F-D310B6DEDBD4}" destId="{B1E5C67C-ABDB-4F9E-B9FF-6AF37A0B5037}" srcOrd="0" destOrd="0" presId="urn:microsoft.com/office/officeart/2005/8/layout/vList2"/>
  </dgm:cxnLst>
  <dgm:bg>
    <a:effectLst>
      <a:outerShdw blurRad="50800" dist="38100" dir="13500000" algn="br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E5C67C-ABDB-4F9E-B9FF-6AF37A0B5037}">
      <dsp:nvSpPr>
        <dsp:cNvPr id="0" name=""/>
        <dsp:cNvSpPr/>
      </dsp:nvSpPr>
      <dsp:spPr>
        <a:xfrm>
          <a:off x="0" y="441"/>
          <a:ext cx="7749589" cy="1027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 smtClean="0"/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ИФНС сможет сама считать НДФЛ с доходов </a:t>
          </a:r>
          <a:br>
            <a:rPr lang="ru-RU" sz="2800" b="1" kern="1200" dirty="0" smtClean="0"/>
          </a:br>
          <a:r>
            <a:rPr lang="ru-RU" sz="2800" b="1" kern="1200" dirty="0" smtClean="0"/>
            <a:t>от продажи недвижимости</a:t>
          </a:r>
          <a:r>
            <a:rPr lang="ru-RU" sz="3200" b="1" kern="1200" dirty="0" smtClean="0"/>
            <a:t/>
          </a:r>
          <a:br>
            <a:rPr lang="ru-RU" sz="3200" b="1" kern="1200" dirty="0" smtClean="0"/>
          </a:br>
          <a:endParaRPr lang="ru-RU" sz="3200" kern="1200" dirty="0"/>
        </a:p>
      </dsp:txBody>
      <dsp:txXfrm>
        <a:off x="50175" y="50616"/>
        <a:ext cx="7649239" cy="927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00257" cy="493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1094" y="0"/>
            <a:ext cx="2900257" cy="493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3BED6-6C90-42A5-8C67-186513E574E0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9775"/>
            <a:ext cx="4933950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9290" y="4687253"/>
            <a:ext cx="5354320" cy="444055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792"/>
            <a:ext cx="2900257" cy="493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1094" y="9372792"/>
            <a:ext cx="2900257" cy="493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B023B-26C0-4C83-8A42-A747AD280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839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pitchFamily="34" charset="0"/>
            </a:endParaRPr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38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39775" indent="-284163" defTabSz="1038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39825" indent="-227013" defTabSz="1038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595438" indent="-227013" defTabSz="1038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1050" indent="-227013" defTabSz="1038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08250" indent="-227013" defTabSz="1038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65450" indent="-227013" defTabSz="1038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2650" indent="-227013" defTabSz="1038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79850" indent="-227013" defTabSz="1038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FAE8233-4997-4F3A-A00C-24D22C9C6FB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4A842-8114-4DFF-8CEE-F116B7EB5648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7867-A911-41E9-A31B-096E5135EB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946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4A842-8114-4DFF-8CEE-F116B7EB5648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7867-A911-41E9-A31B-096E5135EB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928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4A842-8114-4DFF-8CEE-F116B7EB5648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7867-A911-41E9-A31B-096E5135EB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371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71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4A842-8114-4DFF-8CEE-F116B7EB5648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7867-A911-41E9-A31B-096E5135EB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201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4A842-8114-4DFF-8CEE-F116B7EB5648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7867-A911-41E9-A31B-096E5135EB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920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4A842-8114-4DFF-8CEE-F116B7EB5648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7867-A911-41E9-A31B-096E5135EB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00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4A842-8114-4DFF-8CEE-F116B7EB5648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7867-A911-41E9-A31B-096E5135EB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425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4A842-8114-4DFF-8CEE-F116B7EB5648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7867-A911-41E9-A31B-096E5135EB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419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4A842-8114-4DFF-8CEE-F116B7EB5648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7867-A911-41E9-A31B-096E5135EB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141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4A842-8114-4DFF-8CEE-F116B7EB5648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7867-A911-41E9-A31B-096E5135EB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38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4A842-8114-4DFF-8CEE-F116B7EB5648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7867-A911-41E9-A31B-096E5135EB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088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4A842-8114-4DFF-8CEE-F116B7EB5648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37867-A911-41E9-A31B-096E5135EB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968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365" y="4781575"/>
            <a:ext cx="486303" cy="194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039" y="1268787"/>
            <a:ext cx="1096071" cy="115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3466" y="170096"/>
            <a:ext cx="8786202" cy="6554348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anchor="ctr"/>
          <a:lstStyle/>
          <a:p>
            <a:pPr algn="ctr" defTabSz="913772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557" name="TextBox 42"/>
          <p:cNvSpPr txBox="1">
            <a:spLocks noChangeArrowheads="1"/>
          </p:cNvSpPr>
          <p:nvPr/>
        </p:nvSpPr>
        <p:spPr bwMode="auto">
          <a:xfrm>
            <a:off x="563154" y="6251956"/>
            <a:ext cx="7992496" cy="318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5" rIns="91410" bIns="45705">
            <a:spAutoFit/>
          </a:bodyPr>
          <a:lstStyle>
            <a:lvl1pPr defTabSz="1150938" eaLnBrk="0" hangingPunct="0">
              <a:spcBef>
                <a:spcPct val="20000"/>
              </a:spcBef>
              <a:buFont typeface="+mj-lt"/>
              <a:defRPr sz="41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150938" eaLnBrk="0" hangingPunct="0">
              <a:spcBef>
                <a:spcPct val="20000"/>
              </a:spcBef>
              <a:buFont typeface="Arial" pitchFamily="34" charset="0"/>
              <a:defRPr sz="27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150938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150938" eaLnBrk="0" hangingPunct="0">
              <a:lnSpc>
                <a:spcPts val="1988"/>
              </a:lnSpc>
              <a:spcBef>
                <a:spcPts val="438"/>
              </a:spcBef>
              <a:buFont typeface="Arial" pitchFamily="34" charset="0"/>
              <a:defRPr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150938" eaLnBrk="0" hangingPunct="0">
              <a:lnSpc>
                <a:spcPts val="1988"/>
              </a:lnSpc>
              <a:spcBef>
                <a:spcPts val="438"/>
              </a:spcBef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150938" eaLnBrk="0" fontAlgn="base" hangingPunct="0">
              <a:lnSpc>
                <a:spcPts val="1988"/>
              </a:lnSpc>
              <a:spcBef>
                <a:spcPts val="438"/>
              </a:spcBef>
              <a:spcAft>
                <a:spcPct val="0"/>
              </a:spcAft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150938" eaLnBrk="0" fontAlgn="base" hangingPunct="0">
              <a:lnSpc>
                <a:spcPts val="1988"/>
              </a:lnSpc>
              <a:spcBef>
                <a:spcPts val="438"/>
              </a:spcBef>
              <a:spcAft>
                <a:spcPct val="0"/>
              </a:spcAft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150938" eaLnBrk="0" fontAlgn="base" hangingPunct="0">
              <a:lnSpc>
                <a:spcPts val="1988"/>
              </a:lnSpc>
              <a:spcBef>
                <a:spcPts val="438"/>
              </a:spcBef>
              <a:spcAft>
                <a:spcPct val="0"/>
              </a:spcAft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150938" eaLnBrk="0" fontAlgn="base" hangingPunct="0">
              <a:lnSpc>
                <a:spcPts val="1988"/>
              </a:lnSpc>
              <a:spcBef>
                <a:spcPts val="438"/>
              </a:spcBef>
              <a:spcAft>
                <a:spcPct val="0"/>
              </a:spcAft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7F7F7F"/>
                </a:solidFill>
                <a:latin typeface="Arial Narrow" pitchFamily="34" charset="0"/>
                <a:cs typeface="Arial" pitchFamily="34" charset="0"/>
              </a:rPr>
              <a:t>2022</a:t>
            </a:r>
            <a:endParaRPr lang="ru-RU" altLang="ru-RU" sz="1400" b="1" dirty="0">
              <a:solidFill>
                <a:srgbClr val="7F7F7F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3558" name="TextBox 6"/>
          <p:cNvSpPr txBox="1">
            <a:spLocks noChangeArrowheads="1"/>
          </p:cNvSpPr>
          <p:nvPr/>
        </p:nvSpPr>
        <p:spPr bwMode="auto">
          <a:xfrm>
            <a:off x="607248" y="2909264"/>
            <a:ext cx="7818637" cy="155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35" tIns="40067" rIns="80135" bIns="40067">
            <a:spAutoFit/>
          </a:bodyPr>
          <a:lstStyle>
            <a:lvl1pPr defTabSz="1150938" eaLnBrk="0" hangingPunct="0">
              <a:spcBef>
                <a:spcPct val="20000"/>
              </a:spcBef>
              <a:buFont typeface="+mj-lt"/>
              <a:defRPr sz="41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150938" eaLnBrk="0" hangingPunct="0">
              <a:spcBef>
                <a:spcPct val="20000"/>
              </a:spcBef>
              <a:buFont typeface="Arial" pitchFamily="34" charset="0"/>
              <a:defRPr sz="27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150938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150938" eaLnBrk="0" hangingPunct="0">
              <a:lnSpc>
                <a:spcPts val="1988"/>
              </a:lnSpc>
              <a:spcBef>
                <a:spcPts val="438"/>
              </a:spcBef>
              <a:buFont typeface="Arial" pitchFamily="34" charset="0"/>
              <a:defRPr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150938" eaLnBrk="0" hangingPunct="0">
              <a:lnSpc>
                <a:spcPts val="1988"/>
              </a:lnSpc>
              <a:spcBef>
                <a:spcPts val="438"/>
              </a:spcBef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150938" eaLnBrk="0" fontAlgn="base" hangingPunct="0">
              <a:lnSpc>
                <a:spcPts val="1988"/>
              </a:lnSpc>
              <a:spcBef>
                <a:spcPts val="438"/>
              </a:spcBef>
              <a:spcAft>
                <a:spcPct val="0"/>
              </a:spcAft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150938" eaLnBrk="0" fontAlgn="base" hangingPunct="0">
              <a:lnSpc>
                <a:spcPts val="1988"/>
              </a:lnSpc>
              <a:spcBef>
                <a:spcPts val="438"/>
              </a:spcBef>
              <a:spcAft>
                <a:spcPct val="0"/>
              </a:spcAft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150938" eaLnBrk="0" fontAlgn="base" hangingPunct="0">
              <a:lnSpc>
                <a:spcPts val="1988"/>
              </a:lnSpc>
              <a:spcBef>
                <a:spcPts val="438"/>
              </a:spcBef>
              <a:spcAft>
                <a:spcPct val="0"/>
              </a:spcAft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150938" eaLnBrk="0" fontAlgn="base" hangingPunct="0">
              <a:lnSpc>
                <a:spcPts val="1988"/>
              </a:lnSpc>
              <a:spcBef>
                <a:spcPts val="438"/>
              </a:spcBef>
              <a:spcAft>
                <a:spcPct val="0"/>
              </a:spcAft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ru-RU" sz="3200" dirty="0"/>
              <a:t>Актуальные изменения законодательства при исчислении НДФЛ с отдельных видов доходов граждан</a:t>
            </a:r>
            <a:endParaRPr lang="ru-RU" altLang="ru-RU" sz="29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559" name="TextBox 9"/>
          <p:cNvSpPr txBox="1">
            <a:spLocks noChangeArrowheads="1"/>
          </p:cNvSpPr>
          <p:nvPr/>
        </p:nvSpPr>
        <p:spPr bwMode="auto">
          <a:xfrm>
            <a:off x="1142686" y="5309500"/>
            <a:ext cx="6800677" cy="32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35" tIns="40067" rIns="80135" bIns="40067">
            <a:spAutoFit/>
          </a:bodyPr>
          <a:lstStyle>
            <a:lvl1pPr defTabSz="1150938" eaLnBrk="0" hangingPunct="0">
              <a:spcBef>
                <a:spcPct val="20000"/>
              </a:spcBef>
              <a:buFont typeface="+mj-lt"/>
              <a:defRPr sz="41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150938" eaLnBrk="0" hangingPunct="0">
              <a:spcBef>
                <a:spcPct val="20000"/>
              </a:spcBef>
              <a:buFont typeface="Arial" pitchFamily="34" charset="0"/>
              <a:defRPr sz="27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150938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150938" eaLnBrk="0" hangingPunct="0">
              <a:lnSpc>
                <a:spcPts val="1988"/>
              </a:lnSpc>
              <a:spcBef>
                <a:spcPts val="438"/>
              </a:spcBef>
              <a:buFont typeface="Arial" pitchFamily="34" charset="0"/>
              <a:defRPr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150938" eaLnBrk="0" hangingPunct="0">
              <a:lnSpc>
                <a:spcPts val="1988"/>
              </a:lnSpc>
              <a:spcBef>
                <a:spcPts val="438"/>
              </a:spcBef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150938" eaLnBrk="0" fontAlgn="base" hangingPunct="0">
              <a:lnSpc>
                <a:spcPts val="1988"/>
              </a:lnSpc>
              <a:spcBef>
                <a:spcPts val="438"/>
              </a:spcBef>
              <a:spcAft>
                <a:spcPct val="0"/>
              </a:spcAft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150938" eaLnBrk="0" fontAlgn="base" hangingPunct="0">
              <a:lnSpc>
                <a:spcPts val="1988"/>
              </a:lnSpc>
              <a:spcBef>
                <a:spcPts val="438"/>
              </a:spcBef>
              <a:spcAft>
                <a:spcPct val="0"/>
              </a:spcAft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150938" eaLnBrk="0" fontAlgn="base" hangingPunct="0">
              <a:lnSpc>
                <a:spcPts val="1988"/>
              </a:lnSpc>
              <a:spcBef>
                <a:spcPts val="438"/>
              </a:spcBef>
              <a:spcAft>
                <a:spcPct val="0"/>
              </a:spcAft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150938" eaLnBrk="0" fontAlgn="base" hangingPunct="0">
              <a:lnSpc>
                <a:spcPts val="1988"/>
              </a:lnSpc>
              <a:spcBef>
                <a:spcPts val="438"/>
              </a:spcBef>
              <a:spcAft>
                <a:spcPct val="0"/>
              </a:spcAft>
              <a:buFont typeface="Arial" pitchFamily="34" charset="0"/>
              <a:defRPr sz="15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 dirty="0">
                <a:solidFill>
                  <a:srgbClr val="17375E"/>
                </a:solidFill>
              </a:rPr>
              <a:t>Управление Федеральной налоговой службы по Красноярскому краю</a:t>
            </a:r>
          </a:p>
        </p:txBody>
      </p:sp>
    </p:spTree>
    <p:extLst>
      <p:ext uri="{BB962C8B-B14F-4D97-AF65-F5344CB8AC3E}">
        <p14:creationId xmlns:p14="http://schemas.microsoft.com/office/powerpoint/2010/main" val="406068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effectLst/>
                <a:latin typeface="Times New Roman"/>
                <a:ea typeface="Times New Roman"/>
              </a:rPr>
              <a:t>ПРОДАЖА ИМУЩЕСТВА, КОТОРОЕ НАХОДИЛОСЬ</a:t>
            </a:r>
            <a:r>
              <a:rPr lang="ru-RU" sz="1800" dirty="0">
                <a:ea typeface="Times New Roman"/>
              </a:rPr>
              <a:t/>
            </a:r>
            <a:br>
              <a:rPr lang="ru-RU" sz="1800" dirty="0">
                <a:ea typeface="Times New Roman"/>
              </a:rPr>
            </a:br>
            <a:r>
              <a:rPr lang="ru-RU" sz="1800" b="1" dirty="0" smtClean="0">
                <a:effectLst/>
                <a:latin typeface="Times New Roman"/>
                <a:ea typeface="Calibri"/>
              </a:rPr>
              <a:t>В СОБСТВЕННОСТИ НАЛОГОПЛАТЕЛЬЩИКА 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592"/>
          </a:xfrm>
          <a:solidFill>
            <a:schemeClr val="bg2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статью 217.1 Налогового кодекса  Российской Федерации внесены новые изменения.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 с детьми теперь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освобождаются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уплаты НДФЛ при продаже недвижимости независимо от срока владения этим имуществом. Нововведение касается доходов, полученных от продажи жилья в 2021 году.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Такой порядок применяется при соблюдении ряда условий: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следующего года налогоплательщик или члены его семьи приобрели в собственность другое жилье, а в случае долевого строительства оплатили полную стоимость жилого помещения по договору;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приобретенного жилого помещения превышает по площади или в размере кадастровой стоимости проданное имущество.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до 18 лет (или до 24 лет, если ребенок учится очно);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кадастровая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проданного жилого помещения не превышает 50 млн рублей;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члены его семьи на дату отчуждения проданного жилья не владеют в совокупности более 50% в праве собственности на иное жилое помещение с общей площадью, превышающей общую площадь купленного взамен старого жилого помещения.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Нововведение распространяется и на те случаи, если доходы от продажи объекта имущества получает несовершеннолетний ребенок из такой семьи.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105999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973" y="286013"/>
            <a:ext cx="8171395" cy="64006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006CCA-D718-4B22-A8D7-37681E349377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32772" name="Объект 1"/>
          <p:cNvSpPr>
            <a:spLocks noGrp="1"/>
          </p:cNvSpPr>
          <p:nvPr>
            <p:ph idx="4294967295"/>
          </p:nvPr>
        </p:nvSpPr>
        <p:spPr>
          <a:xfrm>
            <a:off x="1001582" y="3388052"/>
            <a:ext cx="7412964" cy="31826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ru-RU" sz="19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altLang="ru-RU" sz="1900" dirty="0" smtClean="0">
                <a:latin typeface="Times New Roman" pitchFamily="18" charset="0"/>
                <a:cs typeface="Times New Roman" pitchFamily="18" charset="0"/>
              </a:rPr>
              <a:t>Налоговые </a:t>
            </a:r>
            <a:r>
              <a:rPr lang="ru-RU" altLang="ru-RU" sz="1900" dirty="0">
                <a:latin typeface="Times New Roman" pitchFamily="18" charset="0"/>
                <a:cs typeface="Times New Roman" pitchFamily="18" charset="0"/>
              </a:rPr>
              <a:t>органы будут исходить из данных о сделке, полученных от органов </a:t>
            </a:r>
            <a:r>
              <a:rPr lang="ru-RU" altLang="ru-RU" sz="1900" dirty="0" err="1">
                <a:latin typeface="Times New Roman" pitchFamily="18" charset="0"/>
                <a:cs typeface="Times New Roman" pitchFamily="18" charset="0"/>
              </a:rPr>
              <a:t>Росреестра</a:t>
            </a:r>
            <a:r>
              <a:rPr lang="ru-RU" altLang="ru-RU" sz="19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en-US" altLang="ru-RU" sz="19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altLang="ru-RU" sz="1900" dirty="0" smtClean="0">
                <a:latin typeface="Times New Roman" pitchFamily="18" charset="0"/>
                <a:cs typeface="Times New Roman" pitchFamily="18" charset="0"/>
              </a:rPr>
              <a:t>Если у налогового органа отсутствует информация о цене сделки     либо</a:t>
            </a:r>
            <a:endParaRPr lang="ru-RU" altLang="ru-RU" sz="1900" dirty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9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altLang="ru-RU" sz="1900" dirty="0">
                <a:latin typeface="Times New Roman" pitchFamily="18" charset="0"/>
                <a:cs typeface="Times New Roman" pitchFamily="18" charset="0"/>
              </a:rPr>
              <a:t>	                          </a:t>
            </a:r>
            <a:r>
              <a:rPr lang="ru-RU" altLang="ru-RU" sz="4300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altLang="ru-RU" sz="3800" dirty="0"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ru-RU" altLang="ru-RU" sz="1900" dirty="0">
                <a:latin typeface="Times New Roman" pitchFamily="18" charset="0"/>
                <a:cs typeface="Times New Roman" pitchFamily="18" charset="0"/>
              </a:rPr>
              <a:t>	                               </a:t>
            </a:r>
            <a:r>
              <a:rPr lang="ru-RU" altLang="ru-RU" sz="29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altLang="ru-RU" sz="3800" dirty="0">
                <a:latin typeface="Times New Roman" pitchFamily="18" charset="0"/>
                <a:cs typeface="Times New Roman" pitchFamily="18" charset="0"/>
              </a:rPr>
              <a:t>   0,7 )</a:t>
            </a:r>
          </a:p>
          <a:p>
            <a:endParaRPr lang="ru-RU" altLang="ru-RU" sz="19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altLang="ru-RU" sz="1900" dirty="0"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pPr marL="0" indent="0">
              <a:buNone/>
            </a:pPr>
            <a:r>
              <a:rPr lang="ru-RU" altLang="ru-RU" sz="1900" dirty="0">
                <a:latin typeface="Times New Roman" pitchFamily="18" charset="0"/>
                <a:cs typeface="Times New Roman" pitchFamily="18" charset="0"/>
              </a:rPr>
              <a:t>                                       налог рассчитают исходя из этого значения</a:t>
            </a:r>
          </a:p>
          <a:p>
            <a:endParaRPr lang="ru-RU" alt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822635" y="342830"/>
          <a:ext cx="7749589" cy="10287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156543" y="1800492"/>
            <a:ext cx="7258003" cy="126846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b="1" dirty="0"/>
              <a:t>Начиная с доходов за 2020 </a:t>
            </a:r>
            <a:r>
              <a:rPr lang="ru-RU" b="1" dirty="0" smtClean="0"/>
              <a:t>год</a:t>
            </a:r>
            <a:r>
              <a:rPr lang="en-US" b="1" dirty="0" smtClean="0"/>
              <a:t>,</a:t>
            </a:r>
            <a:r>
              <a:rPr lang="ru-RU" b="1" dirty="0" smtClean="0"/>
              <a:t> </a:t>
            </a:r>
            <a:r>
              <a:rPr lang="ru-RU" b="1" dirty="0"/>
              <a:t>налоговые органы получили право </a:t>
            </a:r>
            <a:r>
              <a:rPr lang="ru-RU" b="1" dirty="0" smtClean="0"/>
              <a:t>в</a:t>
            </a:r>
            <a:r>
              <a:rPr lang="en-US" b="1" dirty="0" smtClean="0"/>
              <a:t> 2021 </a:t>
            </a:r>
            <a:r>
              <a:rPr lang="ru-RU" b="1" dirty="0" smtClean="0"/>
              <a:t>году определять </a:t>
            </a:r>
            <a:r>
              <a:rPr lang="ru-RU" b="1" dirty="0"/>
              <a:t>расчетным путем сумму НДФЛ по доходам от продажи недвижимости, если гражданин не подал декларацию по </a:t>
            </a:r>
            <a:r>
              <a:rPr lang="ru-RU" b="1" dirty="0" smtClean="0"/>
              <a:t>форме 3-НДФЛ</a:t>
            </a:r>
            <a:r>
              <a:rPr lang="ru-RU" b="1" dirty="0"/>
              <a:t>. 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4328849" y="1408643"/>
            <a:ext cx="384255" cy="388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457354" y="3098259"/>
            <a:ext cx="384255" cy="388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348041" y="4743776"/>
            <a:ext cx="1714658" cy="7257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Цена сделки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457354" y="4743776"/>
            <a:ext cx="1829304" cy="856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Кадастровая стоимость объекта</a:t>
            </a:r>
          </a:p>
        </p:txBody>
      </p:sp>
      <p:sp>
        <p:nvSpPr>
          <p:cNvPr id="32" name="Стрелка вверх 31"/>
          <p:cNvSpPr/>
          <p:nvPr/>
        </p:nvSpPr>
        <p:spPr>
          <a:xfrm>
            <a:off x="6297907" y="5768129"/>
            <a:ext cx="385514" cy="28979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08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6620" y="457368"/>
            <a:ext cx="8171395" cy="62292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96B7C7-CE94-4739-89ED-48B03F160D8D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28967" y="685422"/>
            <a:ext cx="7143060" cy="1600158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доходов в виде полученной в дар недвижимости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71865" y="2800335"/>
            <a:ext cx="6000336" cy="85727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b="1" dirty="0"/>
              <a:t>(если даритель - не близкий родственник и не член семьи одаряемого)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43160" y="4358443"/>
            <a:ext cx="6914674" cy="2000827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Одаряемый должен исходить из </a:t>
            </a:r>
            <a:r>
              <a:rPr lang="ru-RU" sz="2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кадастровой стоимости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объекта. </a:t>
            </a:r>
          </a:p>
          <a:p>
            <a:pPr algn="ctr">
              <a:defRPr/>
            </a:pP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он не задекларирует этот доход, аналогичным образом его определят налоговые органы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5000350" y="2285580"/>
            <a:ext cx="384254" cy="5090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5000350" y="3691703"/>
            <a:ext cx="384254" cy="6350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6620" y="856778"/>
            <a:ext cx="228033" cy="914736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72027" y="6057959"/>
            <a:ext cx="314938" cy="602624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572027" y="5029236"/>
            <a:ext cx="314938" cy="10076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0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ъект 4"/>
          <p:cNvSpPr>
            <a:spLocks noGrp="1"/>
          </p:cNvSpPr>
          <p:nvPr>
            <p:ph idx="1"/>
          </p:nvPr>
        </p:nvSpPr>
        <p:spPr>
          <a:xfrm>
            <a:off x="822683" y="2400237"/>
            <a:ext cx="7521312" cy="4035673"/>
          </a:xfrm>
          <a:solidFill>
            <a:schemeClr val="bg2"/>
          </a:solidFill>
        </p:spPr>
        <p:txBody>
          <a:bodyPr/>
          <a:lstStyle/>
          <a:p>
            <a:pPr marL="0" indent="0">
              <a:buNone/>
              <a:defRPr/>
            </a:pPr>
            <a:r>
              <a:rPr lang="ru-RU" altLang="ru-RU" sz="16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упрощенном порядке можно получить следующие налоговые  вычеты</a:t>
            </a:r>
          </a:p>
          <a:p>
            <a:pPr marL="0" indent="0">
              <a:buNone/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имущественный вычет на приобретение или строительство жилья (дома, квартиры, комнаты или долей в них);</a:t>
            </a:r>
          </a:p>
          <a:p>
            <a:pPr marL="0" indent="0">
              <a:buNone/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имущественный вычет на приобретение земельных участков (долей в них), на которых расположены приобретаемые жилые дома или которые предназначены для индивидуального жилищного строительства;</a:t>
            </a:r>
          </a:p>
          <a:p>
            <a:pPr marL="0" indent="0">
              <a:buNone/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имущественный вычет на погашение процентов по целевым займам (кредитам), которые израсходованы на приобретение или строительство жилья;</a:t>
            </a:r>
          </a:p>
          <a:p>
            <a:pPr marL="0" indent="0">
              <a:buNone/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имущественный вычет на погашение процентов по целевым займам (кредитам), которые израсходованы на приобретение земельных участков под приобретаемыми жилыми домами или участков для ИЖС;</a:t>
            </a:r>
          </a:p>
          <a:p>
            <a:pPr marL="0" indent="0">
              <a:buNone/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имущественный вычет на погашение процентов по кредитам, полученным для рефинансирования (</a:t>
            </a:r>
            <a:r>
              <a:rPr lang="ru-RU" alt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перекредитования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кредитов на приобретение или строительство жилья, земельных участков, на которых оно расположено, или участков для ИЖС;</a:t>
            </a:r>
          </a:p>
          <a:p>
            <a:pPr marL="0" indent="0">
              <a:buNone/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инвестиционный вычет в сумме денежных средств, внесенных на индивидуальный инвестиционный счет (ИИС).</a:t>
            </a:r>
          </a:p>
          <a:p>
            <a:pPr marL="317480">
              <a:defRPr/>
            </a:pPr>
            <a:endParaRPr lang="ru-RU" alt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19" name="Заголовок 3"/>
          <p:cNvSpPr>
            <a:spLocks noGrp="1"/>
          </p:cNvSpPr>
          <p:nvPr>
            <p:ph type="title"/>
          </p:nvPr>
        </p:nvSpPr>
        <p:spPr>
          <a:xfrm>
            <a:off x="857959" y="342712"/>
            <a:ext cx="7336113" cy="2114224"/>
          </a:xfrm>
        </p:spPr>
        <p:txBody>
          <a:bodyPr/>
          <a:lstStyle/>
          <a:p>
            <a:pPr defTabSz="913384" fontAlgn="base">
              <a:spcAft>
                <a:spcPct val="0"/>
              </a:spcAft>
            </a:pPr>
            <a:r>
              <a:rPr lang="ru-RU" altLang="ru-RU" sz="2900" dirty="0">
                <a:latin typeface="Times New Roman" pitchFamily="18" charset="0"/>
                <a:cs typeface="Times New Roman" pitchFamily="18" charset="0"/>
              </a:rPr>
              <a:t>Упрощенный порядок предоставления имущественных и инвестиционных налоговых вычетов по </a:t>
            </a:r>
            <a:r>
              <a:rPr lang="ru-RU" altLang="ru-RU" sz="2900" dirty="0" smtClean="0">
                <a:latin typeface="Times New Roman" pitchFamily="18" charset="0"/>
                <a:cs typeface="Times New Roman" pitchFamily="18" charset="0"/>
              </a:rPr>
              <a:t>НДФЛ с 2021 года</a:t>
            </a:r>
            <a:r>
              <a:rPr lang="ru-RU" altLang="ru-RU" sz="29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900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(право на которые возникло не ранее 1 января 2020 г.)</a:t>
            </a:r>
            <a:endParaRPr lang="ru-RU" alt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Рисунок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716" y="976475"/>
            <a:ext cx="1036858" cy="966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074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2"/>
          <p:cNvSpPr>
            <a:spLocks noGrp="1"/>
          </p:cNvSpPr>
          <p:nvPr>
            <p:ph type="title"/>
          </p:nvPr>
        </p:nvSpPr>
        <p:spPr>
          <a:xfrm>
            <a:off x="822683" y="501467"/>
            <a:ext cx="7337373" cy="1104991"/>
          </a:xfrm>
          <a:solidFill>
            <a:schemeClr val="bg2"/>
          </a:solidFill>
        </p:spPr>
        <p:txBody>
          <a:bodyPr/>
          <a:lstStyle/>
          <a:p>
            <a:pPr defTabSz="913384" fontAlgn="base">
              <a:spcAft>
                <a:spcPct val="0"/>
              </a:spcAft>
            </a:pPr>
            <a:r>
              <a:rPr lang="ru-RU" altLang="ru-RU" sz="2900" dirty="0">
                <a:latin typeface="Times New Roman" pitchFamily="18" charset="0"/>
                <a:cs typeface="Times New Roman" pitchFamily="18" charset="0"/>
              </a:rPr>
              <a:t>Обязательные условия для получения вычетов в упрощённом порядке</a:t>
            </a:r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724408" eaLnBrk="0" hangingPunct="0">
              <a:spcBef>
                <a:spcPct val="20000"/>
              </a:spcBef>
              <a:buFont typeface="+mj-lt"/>
              <a:defRPr sz="3300">
                <a:solidFill>
                  <a:srgbClr val="005AA9"/>
                </a:solidFill>
                <a:latin typeface="Calibri" pitchFamily="34" charset="0"/>
              </a:defRPr>
            </a:lvl1pPr>
            <a:lvl2pPr marL="589605" indent="-226771" defTabSz="724408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622361" indent="-226771" defTabSz="724408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269919" indent="-181417" algn="just" defTabSz="724408" eaLnBrk="0" hangingPunct="0">
              <a:lnSpc>
                <a:spcPts val="1578"/>
              </a:lnSpc>
              <a:spcBef>
                <a:spcPts val="348"/>
              </a:spcBef>
              <a:buFont typeface="Arial" pitchFamily="34" charset="0"/>
              <a:defRPr>
                <a:solidFill>
                  <a:srgbClr val="504F53"/>
                </a:solidFill>
                <a:latin typeface="Calibri" pitchFamily="34" charset="0"/>
              </a:defRPr>
            </a:lvl4pPr>
            <a:lvl5pPr marL="1632753" indent="-181417" defTabSz="724408" eaLnBrk="0" hangingPunct="0">
              <a:lnSpc>
                <a:spcPts val="1578"/>
              </a:lnSpc>
              <a:spcBef>
                <a:spcPts val="348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995587" indent="-181417" defTabSz="724408" eaLnBrk="0" fontAlgn="base" hangingPunct="0">
              <a:lnSpc>
                <a:spcPts val="1578"/>
              </a:lnSpc>
              <a:spcBef>
                <a:spcPts val="34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358420" indent="-181417" defTabSz="724408" eaLnBrk="0" fontAlgn="base" hangingPunct="0">
              <a:lnSpc>
                <a:spcPts val="1578"/>
              </a:lnSpc>
              <a:spcBef>
                <a:spcPts val="34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721254" indent="-181417" defTabSz="724408" eaLnBrk="0" fontAlgn="base" hangingPunct="0">
              <a:lnSpc>
                <a:spcPts val="1578"/>
              </a:lnSpc>
              <a:spcBef>
                <a:spcPts val="34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084088" indent="-181417" defTabSz="724408" eaLnBrk="0" fontAlgn="base" hangingPunct="0">
              <a:lnSpc>
                <a:spcPts val="1578"/>
              </a:lnSpc>
              <a:spcBef>
                <a:spcPts val="34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ts val="2103"/>
              </a:lnSpc>
              <a:spcBef>
                <a:spcPct val="0"/>
              </a:spcBef>
            </a:pPr>
            <a:fld id="{9EF15A77-7454-408D-8A41-F326F301BFCE}" type="slidenum">
              <a:rPr lang="ru-RU" altLang="ru-RU" sz="2400">
                <a:solidFill>
                  <a:srgbClr val="FFFFFF"/>
                </a:solidFill>
                <a:latin typeface="Arial" pitchFamily="34" charset="0"/>
              </a:rPr>
              <a:pPr eaLnBrk="1" hangingPunct="1">
                <a:lnSpc>
                  <a:spcPts val="2103"/>
                </a:lnSpc>
                <a:spcBef>
                  <a:spcPct val="0"/>
                </a:spcBef>
              </a:pPr>
              <a:t>14</a:t>
            </a:fld>
            <a:endParaRPr lang="ru-RU" altLang="ru-RU" sz="2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1738" y="2000828"/>
            <a:ext cx="1869619" cy="208020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b="1" dirty="0"/>
              <a:t>Налоговые агенты (банки) являются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участниками</a:t>
            </a:r>
            <a:r>
              <a:rPr lang="ru-RU" b="1" dirty="0"/>
              <a:t> информационного обмена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42697" y="2014687"/>
            <a:ext cx="2457969" cy="2066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Налогоплательщик-физическое лицо дал согласие на передачу в налоговые органы информации для получения налоговых вычетов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72006" y="2014687"/>
            <a:ext cx="1600011" cy="2066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в налоговом органе сведений о доходах физического лица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1431191" y="1520780"/>
            <a:ext cx="384255" cy="45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3779554" y="1542200"/>
            <a:ext cx="384255" cy="4573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692651" y="1527080"/>
            <a:ext cx="384255" cy="4876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3" name="Прямая соединительная линия 12"/>
          <p:cNvCxnSpPr>
            <a:endCxn id="11" idx="0"/>
          </p:cNvCxnSpPr>
          <p:nvPr/>
        </p:nvCxnSpPr>
        <p:spPr>
          <a:xfrm>
            <a:off x="1623949" y="1520781"/>
            <a:ext cx="6261460" cy="6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800006" y="4669437"/>
            <a:ext cx="6115318" cy="68668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налоговых агентов (банков) в таком обмене информацией осуществляется в добровольном порядке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00006" y="5735369"/>
            <a:ext cx="6111538" cy="72574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Актуальный реестр участников информационного обмена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тся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ФНС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1623949" y="4081033"/>
            <a:ext cx="384254" cy="5707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1634028" y="5372499"/>
            <a:ext cx="384254" cy="34271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7139578" y="2014687"/>
            <a:ext cx="1603790" cy="2066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лицо имеет </a:t>
            </a:r>
            <a:r>
              <a:rPr lang="ru-RU" sz="1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Личный кабинет налогоплательщика </a:t>
            </a:r>
          </a:p>
          <a:p>
            <a:pPr algn="ctr">
              <a:defRPr/>
            </a:pPr>
            <a:r>
              <a:rPr lang="ru-RU" sz="1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(ЛК ФЛ)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5979254" y="1527080"/>
            <a:ext cx="385514" cy="4876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1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2"/>
          <p:cNvSpPr>
            <a:spLocks noGrp="1"/>
          </p:cNvSpPr>
          <p:nvPr>
            <p:ph type="title"/>
          </p:nvPr>
        </p:nvSpPr>
        <p:spPr>
          <a:xfrm>
            <a:off x="822683" y="501467"/>
            <a:ext cx="7337373" cy="1104991"/>
          </a:xfrm>
          <a:solidFill>
            <a:schemeClr val="bg2"/>
          </a:solidFill>
        </p:spPr>
        <p:txBody>
          <a:bodyPr/>
          <a:lstStyle/>
          <a:p>
            <a:pPr defTabSz="913384" fontAlgn="base">
              <a:spcAft>
                <a:spcPct val="0"/>
              </a:spcAft>
            </a:pPr>
            <a:r>
              <a:rPr lang="ru-RU" altLang="ru-RU" sz="3200" dirty="0">
                <a:latin typeface="Times New Roman" pitchFamily="18" charset="0"/>
                <a:cs typeface="Times New Roman" pitchFamily="18" charset="0"/>
              </a:rPr>
              <a:t>Порядок получения вычета в упрощённом порядке</a:t>
            </a:r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724408" eaLnBrk="0" hangingPunct="0">
              <a:spcBef>
                <a:spcPct val="20000"/>
              </a:spcBef>
              <a:buFont typeface="+mj-lt"/>
              <a:defRPr sz="3300">
                <a:solidFill>
                  <a:srgbClr val="005AA9"/>
                </a:solidFill>
                <a:latin typeface="Calibri" pitchFamily="34" charset="0"/>
              </a:defRPr>
            </a:lvl1pPr>
            <a:lvl2pPr marL="589605" indent="-226771" defTabSz="724408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622361" indent="-226771" defTabSz="724408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269919" indent="-181417" algn="just" defTabSz="724408" eaLnBrk="0" hangingPunct="0">
              <a:lnSpc>
                <a:spcPts val="1578"/>
              </a:lnSpc>
              <a:spcBef>
                <a:spcPts val="348"/>
              </a:spcBef>
              <a:buFont typeface="Arial" pitchFamily="34" charset="0"/>
              <a:defRPr>
                <a:solidFill>
                  <a:srgbClr val="504F53"/>
                </a:solidFill>
                <a:latin typeface="Calibri" pitchFamily="34" charset="0"/>
              </a:defRPr>
            </a:lvl4pPr>
            <a:lvl5pPr marL="1632753" indent="-181417" defTabSz="724408" eaLnBrk="0" hangingPunct="0">
              <a:lnSpc>
                <a:spcPts val="1578"/>
              </a:lnSpc>
              <a:spcBef>
                <a:spcPts val="348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995587" indent="-181417" defTabSz="724408" eaLnBrk="0" fontAlgn="base" hangingPunct="0">
              <a:lnSpc>
                <a:spcPts val="1578"/>
              </a:lnSpc>
              <a:spcBef>
                <a:spcPts val="34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358420" indent="-181417" defTabSz="724408" eaLnBrk="0" fontAlgn="base" hangingPunct="0">
              <a:lnSpc>
                <a:spcPts val="1578"/>
              </a:lnSpc>
              <a:spcBef>
                <a:spcPts val="34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721254" indent="-181417" defTabSz="724408" eaLnBrk="0" fontAlgn="base" hangingPunct="0">
              <a:lnSpc>
                <a:spcPts val="1578"/>
              </a:lnSpc>
              <a:spcBef>
                <a:spcPts val="34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084088" indent="-181417" defTabSz="724408" eaLnBrk="0" fontAlgn="base" hangingPunct="0">
              <a:lnSpc>
                <a:spcPts val="1578"/>
              </a:lnSpc>
              <a:spcBef>
                <a:spcPts val="34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ts val="2103"/>
              </a:lnSpc>
              <a:spcBef>
                <a:spcPct val="0"/>
              </a:spcBef>
            </a:pPr>
            <a:fld id="{95E80AFA-BA19-4F90-B9A5-D84763A60696}" type="slidenum">
              <a:rPr lang="ru-RU" altLang="ru-RU" sz="2400">
                <a:solidFill>
                  <a:srgbClr val="FFFFFF"/>
                </a:solidFill>
                <a:latin typeface="Arial" pitchFamily="34" charset="0"/>
              </a:rPr>
              <a:pPr eaLnBrk="1" hangingPunct="1">
                <a:lnSpc>
                  <a:spcPts val="2103"/>
                </a:lnSpc>
                <a:spcBef>
                  <a:spcPct val="0"/>
                </a:spcBef>
              </a:pPr>
              <a:t>15</a:t>
            </a:fld>
            <a:endParaRPr lang="ru-RU" altLang="ru-RU" sz="2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86619" y="1714815"/>
            <a:ext cx="2513403" cy="131414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Суммы вычета  определяются исходя из сведений, имеющихся в распоряжении налоговых органов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1972" y="4514462"/>
            <a:ext cx="1637807" cy="17715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 о невозможности получения вычета в упрощенном порядке с указанием причин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9297" y="3217955"/>
            <a:ext cx="2514663" cy="72574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Налоговый орган размещает в ЛК ФЛ 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86630" y="4514462"/>
            <a:ext cx="1656704" cy="17715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для заполнения заявления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предзаполненное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заявление) </a:t>
            </a:r>
            <a:endParaRPr lang="ru-RU" sz="1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14181" y="3943697"/>
            <a:ext cx="2028360" cy="1839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dirty="0"/>
              <a:t>или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00661" y="4495562"/>
            <a:ext cx="1199378" cy="17715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 заполняет заявление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43978" y="3943696"/>
            <a:ext cx="2342064" cy="240023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Налоговый орган в срок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одного месяца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даты подписания плательщиком заявления осуществляет его камеральную налоговую проверку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95315" y="1883651"/>
            <a:ext cx="2262693" cy="1697175"/>
          </a:xfrm>
          <a:prstGeom prst="roundRect">
            <a:avLst/>
          </a:prstGeom>
          <a:solidFill>
            <a:srgbClr val="FFCC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положительного решения, возврат денежных средств осуществляется в течение 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дней</a:t>
            </a:r>
          </a:p>
        </p:txBody>
      </p:sp>
      <p:pic>
        <p:nvPicPr>
          <p:cNvPr id="36876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71995" y="1923970"/>
            <a:ext cx="1656705" cy="16568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трелка вниз 10"/>
          <p:cNvSpPr/>
          <p:nvPr/>
        </p:nvSpPr>
        <p:spPr>
          <a:xfrm>
            <a:off x="2592774" y="4144032"/>
            <a:ext cx="385514" cy="3515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1245994" y="4144032"/>
            <a:ext cx="384254" cy="3515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736076" y="3028961"/>
            <a:ext cx="385514" cy="1889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3943335" y="5208703"/>
            <a:ext cx="457326" cy="3842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5600039" y="5188544"/>
            <a:ext cx="389294" cy="3842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>
            <a:off x="6733906" y="3592166"/>
            <a:ext cx="384254" cy="35153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5406022" y="2540093"/>
            <a:ext cx="389294" cy="3842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83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AutoShape 2"/>
          <p:cNvSpPr>
            <a:spLocks noChangeArrowheads="1"/>
          </p:cNvSpPr>
          <p:nvPr/>
        </p:nvSpPr>
        <p:spPr bwMode="auto">
          <a:xfrm>
            <a:off x="1257331" y="1257447"/>
            <a:ext cx="6915324" cy="154346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algn="ctr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003399"/>
            </a:outerShdw>
          </a:effec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30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5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pitchFamily="34" charset="0"/>
              <a:buChar char="•"/>
              <a:defRPr sz="23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НДФЛ будет облагаться совокупный процентный доход по вкладам (остаткам на счетах) в российских банках, выплаченный физическому лицу за год, за минусом необлагаемого процентного дохода. </a:t>
            </a:r>
          </a:p>
        </p:txBody>
      </p:sp>
      <p:sp>
        <p:nvSpPr>
          <p:cNvPr id="374788" name="AutoShape 4"/>
          <p:cNvSpPr>
            <a:spLocks noChangeArrowheads="1"/>
          </p:cNvSpPr>
          <p:nvPr/>
        </p:nvSpPr>
        <p:spPr bwMode="auto">
          <a:xfrm>
            <a:off x="686620" y="230575"/>
            <a:ext cx="7600682" cy="797559"/>
          </a:xfrm>
          <a:prstGeom prst="roundRect">
            <a:avLst>
              <a:gd name="adj" fmla="val 14458"/>
            </a:avLst>
          </a:prstGeom>
          <a:solidFill>
            <a:srgbClr val="99CCFF"/>
          </a:solidFill>
          <a:ln w="9525" algn="ctr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333333"/>
            </a:outerShdw>
          </a:effectLst>
        </p:spPr>
        <p:txBody>
          <a:bodyPr lIns="91366" tIns="45682" rIns="91366" bIns="45682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30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5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pitchFamily="34" charset="0"/>
              <a:buChar char="•"/>
              <a:defRPr sz="23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900" b="1">
                <a:solidFill>
                  <a:schemeClr val="tx1"/>
                </a:solidFill>
                <a:latin typeface="Arial" pitchFamily="34" charset="0"/>
              </a:rPr>
              <a:t>ОСОБЕННОСТИ ПОРЯДКА ОБЛОЖЕНИЯ НДФЛ ПРОЦЕНТОВ, ПОЛУЧЕННЫХ ПО ВКЛАДАМ В БАНКАХ</a:t>
            </a:r>
            <a:endParaRPr lang="ru-RU" altLang="ru-RU" sz="1900" b="1">
              <a:solidFill>
                <a:srgbClr val="003366"/>
              </a:solidFill>
              <a:latin typeface="Arial" pitchFamily="34" charset="0"/>
            </a:endParaRPr>
          </a:p>
        </p:txBody>
      </p:sp>
      <p:sp>
        <p:nvSpPr>
          <p:cNvPr id="28677" name="AutoShape 11"/>
          <p:cNvSpPr>
            <a:spLocks noChangeArrowheads="1"/>
          </p:cNvSpPr>
          <p:nvPr/>
        </p:nvSpPr>
        <p:spPr bwMode="auto">
          <a:xfrm>
            <a:off x="371656" y="1600158"/>
            <a:ext cx="885675" cy="572025"/>
          </a:xfrm>
          <a:prstGeom prst="rightArrow">
            <a:avLst>
              <a:gd name="adj1" fmla="val 50000"/>
              <a:gd name="adj2" fmla="val 39192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2560" tIns="36279" rIns="72560" bIns="36279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30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5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pitchFamily="34" charset="0"/>
              <a:buChar char="•"/>
              <a:defRPr sz="23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285987" y="3133538"/>
            <a:ext cx="8418326" cy="303904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algn="ctr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003399"/>
            </a:outerShdw>
          </a:effec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354013">
              <a:defRPr>
                <a:solidFill>
                  <a:schemeClr val="tx1"/>
                </a:solidFill>
                <a:latin typeface="Arial" charset="0"/>
              </a:defRPr>
            </a:lvl2pPr>
            <a:lvl3pPr marL="496888">
              <a:defRPr>
                <a:solidFill>
                  <a:schemeClr val="tx1"/>
                </a:solidFill>
                <a:latin typeface="Arial" charset="0"/>
              </a:defRPr>
            </a:lvl3pPr>
            <a:lvl4pPr marL="638175">
              <a:defRPr>
                <a:solidFill>
                  <a:schemeClr val="tx1"/>
                </a:solidFill>
                <a:latin typeface="Arial" charset="0"/>
              </a:defRPr>
            </a:lvl4pPr>
            <a:lvl5pPr marL="781050">
              <a:defRPr>
                <a:solidFill>
                  <a:schemeClr val="tx1"/>
                </a:solidFill>
                <a:latin typeface="Arial" charset="0"/>
              </a:defRPr>
            </a:lvl5pPr>
            <a:lvl6pPr marL="12382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16954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2152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2609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900" b="1" dirty="0">
              <a:solidFill>
                <a:srgbClr val="76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6620" y="3860539"/>
            <a:ext cx="2229937" cy="7257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Необлагаемый процентный доход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96720" y="3837345"/>
            <a:ext cx="1285048" cy="7257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млн. рублей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91537" y="3303633"/>
            <a:ext cx="2723798" cy="23576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dirty="0"/>
              <a:t>максимальное значение ключевой ставки Центробанка РФ из действовавших по состоянию на 1-е число каждого месяца в указанном налоговом </a:t>
            </a:r>
            <a:r>
              <a:rPr lang="ru-RU" dirty="0" smtClean="0"/>
              <a:t>периоде</a:t>
            </a:r>
            <a:endParaRPr lang="ru-RU" dirty="0"/>
          </a:p>
          <a:p>
            <a:pPr algn="ctr">
              <a:defRPr/>
            </a:pPr>
            <a:endParaRPr lang="ru-RU" dirty="0"/>
          </a:p>
        </p:txBody>
      </p:sp>
      <p:sp>
        <p:nvSpPr>
          <p:cNvPr id="6" name="Равно 5"/>
          <p:cNvSpPr/>
          <p:nvPr/>
        </p:nvSpPr>
        <p:spPr>
          <a:xfrm>
            <a:off x="3086636" y="3999882"/>
            <a:ext cx="556854" cy="400669"/>
          </a:xfrm>
          <a:prstGeom prst="mathEqua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Умножение 6"/>
          <p:cNvSpPr/>
          <p:nvPr/>
        </p:nvSpPr>
        <p:spPr>
          <a:xfrm>
            <a:off x="5192521" y="4016252"/>
            <a:ext cx="590870" cy="466188"/>
          </a:xfrm>
          <a:prstGeom prst="mathMultipl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63781" y="286013"/>
            <a:ext cx="207876" cy="1314145"/>
          </a:xfrm>
          <a:prstGeom prst="rec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8100000" scaled="1"/>
            <a:tileRect/>
          </a:gra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572223" y="6172262"/>
            <a:ext cx="436954" cy="544622"/>
          </a:xfrm>
          <a:prstGeom prst="rec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72028" y="5314540"/>
            <a:ext cx="437169" cy="858038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16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4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4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6" grpId="0" animBg="1"/>
      <p:bldP spid="37478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8"/>
          <p:cNvSpPr>
            <a:spLocks noGrp="1" noChangeArrowheads="1"/>
          </p:cNvSpPr>
          <p:nvPr>
            <p:ph idx="1"/>
          </p:nvPr>
        </p:nvSpPr>
        <p:spPr bwMode="auto">
          <a:prstGeom prst="roundRect">
            <a:avLst>
              <a:gd name="adj" fmla="val 16667"/>
            </a:avLst>
          </a:prstGeom>
          <a:solidFill>
            <a:srgbClr val="CCFFFF"/>
          </a:solidFill>
          <a:ln w="9525" algn="ctr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003399"/>
            </a:outerShdw>
          </a:effec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354013">
              <a:defRPr>
                <a:solidFill>
                  <a:schemeClr val="tx1"/>
                </a:solidFill>
                <a:latin typeface="Arial" charset="0"/>
              </a:defRPr>
            </a:lvl2pPr>
            <a:lvl3pPr marL="496888">
              <a:defRPr>
                <a:solidFill>
                  <a:schemeClr val="tx1"/>
                </a:solidFill>
                <a:latin typeface="Arial" charset="0"/>
              </a:defRPr>
            </a:lvl3pPr>
            <a:lvl4pPr marL="638175">
              <a:defRPr>
                <a:solidFill>
                  <a:schemeClr val="tx1"/>
                </a:solidFill>
                <a:latin typeface="Arial" charset="0"/>
              </a:defRPr>
            </a:lvl4pPr>
            <a:lvl5pPr marL="781050">
              <a:defRPr>
                <a:solidFill>
                  <a:schemeClr val="tx1"/>
                </a:solidFill>
                <a:latin typeface="Arial" charset="0"/>
              </a:defRPr>
            </a:lvl5pPr>
            <a:lvl6pPr marL="12382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16954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2152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2609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buNone/>
              <a:defRPr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Проценты, выплаченные физическому лицу по </a:t>
            </a:r>
            <a:r>
              <a:rPr lang="ru-RU" sz="19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валютным счетам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будут пересчитываться в рубли по официальному курсу Банка России на день фактического получения этого дохода. При этом изменение размера валютного вклада, вызванное курсовыми колебаниями, при расчете суммы НДФЛ не учитывается.</a:t>
            </a:r>
            <a:endParaRPr lang="ru-RU" altLang="ru-RU" sz="1900" b="1" dirty="0">
              <a:solidFill>
                <a:srgbClr val="8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53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8" name="AutoShape 4"/>
          <p:cNvSpPr>
            <a:spLocks noChangeArrowheads="1"/>
          </p:cNvSpPr>
          <p:nvPr/>
        </p:nvSpPr>
        <p:spPr bwMode="auto">
          <a:xfrm>
            <a:off x="800006" y="514066"/>
            <a:ext cx="7772022" cy="5651238"/>
          </a:xfrm>
          <a:prstGeom prst="roundRect">
            <a:avLst>
              <a:gd name="adj" fmla="val 14458"/>
            </a:avLst>
          </a:prstGeom>
          <a:solidFill>
            <a:srgbClr val="0070C0"/>
          </a:solidFill>
          <a:ln w="9525" algn="ctr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333333"/>
            </a:outerShdw>
          </a:effectLst>
        </p:spPr>
        <p:txBody>
          <a:bodyPr lIns="91366" tIns="45682" rIns="91366" bIns="45682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30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5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pitchFamily="34" charset="0"/>
              <a:buChar char="•"/>
              <a:defRPr sz="23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>
              <a:buFont typeface="Arial" pitchFamily="34" charset="0"/>
              <a:buNone/>
            </a:pPr>
            <a:r>
              <a:rPr lang="ru-RU" altLang="ru-RU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altLang="ru-RU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altLang="ru-RU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ru-RU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altLang="ru-RU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altLang="ru-RU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alt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ru-RU" sz="19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None/>
            </a:pPr>
            <a:r>
              <a:rPr lang="ru-RU" alt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физического лица с начала </a:t>
            </a:r>
            <a:r>
              <a:rPr lang="ru-RU" altLang="ru-RU" sz="19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alt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года открыт рублевый вклад в размере 1,5 млн. рублей, ставка по вкладу 5% годовых, проценты выплачиваются в конце срока действия, который заканчивается 31 декабря. Других вкладов нет. </a:t>
            </a:r>
            <a:endParaRPr lang="ru-RU" altLang="ru-RU" sz="19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None/>
            </a:pPr>
            <a:r>
              <a:rPr lang="ru-RU" altLang="ru-RU" sz="19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Процентный </a:t>
            </a:r>
            <a:r>
              <a:rPr lang="ru-RU" alt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доход за 12 месяцев составит 75 000 рублей. 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ключевой ставки Центробанка РФ из действовавших по состоянию на 1-е число каждого месяца в указанном налоговом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периоде составило 4,5% (3%, 4,5%, 4%).</a:t>
            </a:r>
            <a:r>
              <a:rPr lang="ru-RU" sz="2000" dirty="0" smtClean="0"/>
              <a:t> </a:t>
            </a:r>
            <a:endParaRPr lang="ru-RU" sz="2000" dirty="0"/>
          </a:p>
          <a:p>
            <a:pPr>
              <a:buFont typeface="Arial" pitchFamily="34" charset="0"/>
              <a:buNone/>
            </a:pPr>
            <a:r>
              <a:rPr lang="ru-RU" altLang="ru-RU" sz="19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Необлагаемый </a:t>
            </a:r>
            <a:r>
              <a:rPr lang="ru-RU" alt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процентный доход за год составит </a:t>
            </a:r>
            <a:r>
              <a:rPr lang="ru-RU" altLang="ru-RU" sz="19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45 000 </a:t>
            </a:r>
            <a:r>
              <a:rPr lang="ru-RU" alt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рублей. </a:t>
            </a:r>
          </a:p>
          <a:p>
            <a:pPr>
              <a:buFont typeface="Arial" pitchFamily="34" charset="0"/>
              <a:buNone/>
            </a:pPr>
            <a:r>
              <a:rPr lang="ru-RU" alt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результате для такого физического лица сумма налога к уплате составит: </a:t>
            </a:r>
            <a:endParaRPr lang="ru-RU" altLang="ru-RU" sz="19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None/>
            </a:pPr>
            <a:r>
              <a:rPr lang="ru-RU" altLang="ru-RU" sz="19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75000 рублей - </a:t>
            </a:r>
            <a:r>
              <a:rPr lang="ru-RU" altLang="ru-RU" sz="19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45 000 </a:t>
            </a:r>
            <a:r>
              <a:rPr lang="ru-RU" alt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рублей) x 13% = </a:t>
            </a:r>
            <a:r>
              <a:rPr lang="ru-RU" altLang="ru-RU" sz="19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3 900 рублей.</a:t>
            </a:r>
            <a:endParaRPr lang="ru-RU" altLang="ru-RU" sz="19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98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4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9"/>
          <p:cNvSpPr>
            <a:spLocks noGrp="1" noChangeArrowheads="1"/>
          </p:cNvSpPr>
          <p:nvPr>
            <p:ph idx="1"/>
          </p:nvPr>
        </p:nvSpPr>
        <p:spPr bwMode="auto">
          <a:prstGeom prst="roundRect">
            <a:avLst>
              <a:gd name="adj" fmla="val 16667"/>
            </a:avLst>
          </a:prstGeom>
          <a:solidFill>
            <a:srgbClr val="CCFFFF"/>
          </a:solidFill>
          <a:ln w="9525" algn="ctr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003399"/>
            </a:outerShdw>
          </a:effec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354013">
              <a:defRPr>
                <a:solidFill>
                  <a:schemeClr val="tx1"/>
                </a:solidFill>
                <a:latin typeface="Arial" charset="0"/>
              </a:defRPr>
            </a:lvl2pPr>
            <a:lvl3pPr marL="496888">
              <a:defRPr>
                <a:solidFill>
                  <a:schemeClr val="tx1"/>
                </a:solidFill>
                <a:latin typeface="Arial" charset="0"/>
              </a:defRPr>
            </a:lvl3pPr>
            <a:lvl4pPr marL="638175">
              <a:defRPr>
                <a:solidFill>
                  <a:schemeClr val="tx1"/>
                </a:solidFill>
                <a:latin typeface="Arial" charset="0"/>
              </a:defRPr>
            </a:lvl4pPr>
            <a:lvl5pPr marL="781050">
              <a:defRPr>
                <a:solidFill>
                  <a:schemeClr val="tx1"/>
                </a:solidFill>
                <a:latin typeface="Arial" charset="0"/>
              </a:defRPr>
            </a:lvl5pPr>
            <a:lvl6pPr marL="12382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16954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2152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2609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just">
              <a:buNone/>
              <a:defRPr/>
            </a:pPr>
            <a:r>
              <a:rPr lang="ru-RU" sz="19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расчете НДФЛ </a:t>
            </a:r>
            <a:r>
              <a:rPr lang="ru-RU" sz="190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будет учитываться доход:</a:t>
            </a:r>
          </a:p>
          <a:p>
            <a:pPr marL="272125" indent="-272125" algn="just">
              <a:buFont typeface="Arial" panose="020B0604020202020204" pitchFamily="34" charset="0"/>
              <a:buChar char="•"/>
              <a:defRPr/>
            </a:pPr>
            <a:r>
              <a:rPr lang="ru-RU" sz="19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рублевым счетам, процентная ставка по которым в течение всего года не превышает 1% годовых,</a:t>
            </a:r>
          </a:p>
          <a:p>
            <a:pPr marL="272125" indent="-272125" algn="just">
              <a:buFont typeface="Arial" panose="020B0604020202020204" pitchFamily="34" charset="0"/>
              <a:buChar char="•"/>
              <a:defRPr/>
            </a:pPr>
            <a:r>
              <a:rPr lang="ru-RU" sz="19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процентные доходы по счетам </a:t>
            </a:r>
            <a:r>
              <a:rPr lang="ru-RU" sz="19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эскроу</a:t>
            </a:r>
            <a:endParaRPr lang="ru-RU" altLang="ru-RU" sz="1900" b="1" dirty="0">
              <a:solidFill>
                <a:srgbClr val="7030A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97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>
            <a:noAutofit/>
          </a:bodyPr>
          <a:lstStyle/>
          <a:p>
            <a:pPr>
              <a:tabLst>
                <a:tab pos="1889760" algn="l"/>
                <a:tab pos="2969895" algn="ctr"/>
              </a:tabLst>
            </a:pPr>
            <a:r>
              <a:rPr lang="ru-RU" sz="1800" b="1" dirty="0" smtClean="0">
                <a:effectLst/>
                <a:latin typeface="Times New Roman"/>
                <a:ea typeface="Times New Roman"/>
              </a:rPr>
              <a:t>ФИЗИЧЕСКИЕ ЛИЦА</a:t>
            </a:r>
            <a:r>
              <a:rPr lang="ru-RU" sz="1800" dirty="0">
                <a:ea typeface="Times New Roman"/>
              </a:rPr>
              <a:t/>
            </a:r>
            <a:br>
              <a:rPr lang="ru-RU" sz="1800" dirty="0">
                <a:ea typeface="Times New Roman"/>
              </a:rPr>
            </a:br>
            <a:r>
              <a:rPr lang="ru-RU" sz="1800" b="1" dirty="0" smtClean="0">
                <a:effectLst/>
                <a:latin typeface="Times New Roman"/>
                <a:ea typeface="Times New Roman"/>
              </a:rPr>
              <a:t>(В ТОМ ЧИСЛЕ ИНДИВИДУАЛЬНЫЕ ПРЕДПРИНИМАТЕЛИ)</a:t>
            </a:r>
            <a:r>
              <a:rPr lang="ru-RU" sz="1800" dirty="0">
                <a:ea typeface="Times New Roman"/>
              </a:rPr>
              <a:t/>
            </a:r>
            <a:br>
              <a:rPr lang="ru-RU" sz="1800" dirty="0">
                <a:ea typeface="Times New Roman"/>
              </a:rPr>
            </a:br>
            <a:r>
              <a:rPr lang="ru-RU" sz="1800" b="1" dirty="0" smtClean="0">
                <a:effectLst/>
                <a:latin typeface="Times New Roman"/>
                <a:ea typeface="Times New Roman"/>
              </a:rPr>
              <a:t>КАК ПЛАТЕЛЬЩИКИ НДФЛ</a:t>
            </a:r>
            <a:r>
              <a:rPr lang="ru-RU" sz="1800" dirty="0">
                <a:ea typeface="Times New Roman"/>
              </a:rPr>
              <a:t/>
            </a:r>
            <a:br>
              <a:rPr lang="ru-RU" sz="1800" dirty="0">
                <a:ea typeface="Times New Roman"/>
              </a:rPr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112568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marL="3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50" dirty="0" smtClean="0">
                <a:effectLst/>
                <a:latin typeface="Times New Roman"/>
                <a:ea typeface="Times New Roman"/>
              </a:rPr>
              <a:t>Само название налога указывает нам на круг его плательщиков. Это - физические лица.</a:t>
            </a:r>
            <a:endParaRPr lang="ru-RU" sz="1450" dirty="0">
              <a:ea typeface="Times New Roman"/>
            </a:endParaRPr>
          </a:p>
          <a:p>
            <a:pPr marL="3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50" dirty="0" smtClean="0">
                <a:effectLst/>
                <a:latin typeface="Times New Roman"/>
                <a:ea typeface="Times New Roman"/>
              </a:rPr>
              <a:t>В ст. 11 НК РФ разъяснено, что под физическими лицами следует понимать (</a:t>
            </a:r>
            <a:r>
              <a:rPr lang="ru-RU" sz="1450" dirty="0" err="1" smtClean="0">
                <a:effectLst/>
                <a:latin typeface="Times New Roman"/>
                <a:ea typeface="Times New Roman"/>
              </a:rPr>
              <a:t>абз</a:t>
            </a:r>
            <a:r>
              <a:rPr lang="ru-RU" sz="1450" dirty="0" smtClean="0">
                <a:effectLst/>
                <a:latin typeface="Times New Roman"/>
                <a:ea typeface="Times New Roman"/>
              </a:rPr>
              <a:t>. 3 п. 2 ст. 11 НК РФ):</a:t>
            </a:r>
            <a:endParaRPr lang="ru-RU" sz="1450" dirty="0">
              <a:ea typeface="Times New Roman"/>
            </a:endParaRPr>
          </a:p>
          <a:p>
            <a:pPr marL="3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50" dirty="0" smtClean="0">
                <a:effectLst/>
                <a:latin typeface="Times New Roman"/>
                <a:ea typeface="Times New Roman"/>
              </a:rPr>
              <a:t>- граждан РФ;</a:t>
            </a:r>
            <a:endParaRPr lang="ru-RU" sz="1450" dirty="0">
              <a:ea typeface="Times New Roman"/>
            </a:endParaRPr>
          </a:p>
          <a:p>
            <a:pPr marL="3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50" dirty="0" smtClean="0">
                <a:effectLst/>
                <a:latin typeface="Times New Roman"/>
                <a:ea typeface="Times New Roman"/>
              </a:rPr>
              <a:t>- иностранных граждан;</a:t>
            </a:r>
            <a:endParaRPr lang="ru-RU" sz="1450" dirty="0">
              <a:ea typeface="Times New Roman"/>
            </a:endParaRPr>
          </a:p>
          <a:p>
            <a:pPr marL="3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50" dirty="0" smtClean="0">
                <a:effectLst/>
                <a:latin typeface="Times New Roman"/>
                <a:ea typeface="Times New Roman"/>
              </a:rPr>
              <a:t>- лиц без гражданства.</a:t>
            </a:r>
            <a:endParaRPr lang="ru-RU" sz="1450" dirty="0">
              <a:ea typeface="Times New Roman"/>
            </a:endParaRPr>
          </a:p>
          <a:p>
            <a:pPr marL="3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50" dirty="0" smtClean="0">
                <a:effectLst/>
                <a:latin typeface="Times New Roman"/>
                <a:ea typeface="Times New Roman"/>
              </a:rPr>
              <a:t>При этом несовершеннолетние дети также являются плательщиками НДФЛ, однако от их имени в налоговых правоотношениях выступают их законные представители, в частности родители.</a:t>
            </a:r>
            <a:endParaRPr lang="ru-RU" sz="1450" dirty="0">
              <a:ea typeface="Times New Roman"/>
            </a:endParaRPr>
          </a:p>
          <a:p>
            <a:pPr marL="3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50" dirty="0" smtClean="0">
                <a:effectLst/>
                <a:latin typeface="Times New Roman"/>
                <a:ea typeface="Times New Roman"/>
              </a:rPr>
              <a:t>Не стоит также забывать, что к физическим лицам относятся и индивидуальные предприниматели (</a:t>
            </a:r>
            <a:r>
              <a:rPr lang="ru-RU" sz="1450" dirty="0" err="1" smtClean="0">
                <a:effectLst/>
                <a:latin typeface="Times New Roman"/>
                <a:ea typeface="Times New Roman"/>
              </a:rPr>
              <a:t>абз</a:t>
            </a:r>
            <a:r>
              <a:rPr lang="ru-RU" sz="1450" dirty="0" smtClean="0">
                <a:effectLst/>
                <a:latin typeface="Times New Roman"/>
                <a:ea typeface="Times New Roman"/>
              </a:rPr>
              <a:t>. 4 п. 2 ст. 11 НК РФ).</a:t>
            </a:r>
            <a:endParaRPr lang="ru-RU" sz="1450" dirty="0">
              <a:ea typeface="Times New Roman"/>
            </a:endParaRPr>
          </a:p>
          <a:p>
            <a:pPr marL="3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50" dirty="0" smtClean="0">
                <a:effectLst/>
                <a:latin typeface="Times New Roman"/>
                <a:ea typeface="Times New Roman"/>
              </a:rPr>
              <a:t>Кто же является плательщиками НДФЛ? Ими признаются две категории физических лиц (п. 1 ст. 207 НК РФ):</a:t>
            </a:r>
            <a:endParaRPr lang="ru-RU" sz="1450" dirty="0">
              <a:ea typeface="Times New Roman"/>
            </a:endParaRPr>
          </a:p>
          <a:p>
            <a:pPr marL="3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50" dirty="0" smtClean="0">
                <a:effectLst/>
                <a:latin typeface="Times New Roman"/>
                <a:ea typeface="Times New Roman"/>
              </a:rPr>
              <a:t>-  физические лица - налоговые резиденты РФ;</a:t>
            </a:r>
            <a:endParaRPr lang="ru-RU" sz="1450" dirty="0">
              <a:ea typeface="Times New Roman"/>
            </a:endParaRPr>
          </a:p>
          <a:p>
            <a:pPr marL="3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50" dirty="0" smtClean="0">
                <a:effectLst/>
                <a:latin typeface="Times New Roman"/>
                <a:ea typeface="Times New Roman"/>
              </a:rPr>
              <a:t>- физические лица, не являющиеся налоговыми резидентами РФ, но получающие доходы в РФ.</a:t>
            </a:r>
            <a:endParaRPr lang="ru-RU" sz="1450" dirty="0">
              <a:ea typeface="Times New Roman"/>
            </a:endParaRPr>
          </a:p>
          <a:p>
            <a:pPr marL="3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50" dirty="0" smtClean="0">
                <a:effectLst/>
                <a:latin typeface="Times New Roman"/>
                <a:ea typeface="Times New Roman"/>
              </a:rPr>
              <a:t>При этом налоговые резиденты - это физические лица, которые фактически находятся в РФ не менее 183 календарных дней в течение 12 следующих подряд месяцев.</a:t>
            </a:r>
            <a:endParaRPr lang="ru-RU" sz="1450" dirty="0">
              <a:ea typeface="Times New Roman"/>
            </a:endParaRPr>
          </a:p>
          <a:p>
            <a:pPr marL="3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50" dirty="0" smtClean="0">
                <a:effectLst/>
                <a:latin typeface="Times New Roman"/>
                <a:ea typeface="Times New Roman"/>
              </a:rPr>
              <a:t>Следовательно, лица, которые находятся на территории РФ менее 183 календарных дней в течение 12 следующих подряд месяцев, не являются налоговыми резидентами РФ. Это могут быть, например, иностранные туристы, приезжающие в Россию на отдых и экскурсии, студенты, приезжающие на учебу, лица, приезжающие на работу в РФ, и др.</a:t>
            </a:r>
            <a:endParaRPr lang="ru-RU" sz="1450" dirty="0">
              <a:ea typeface="Times New Roman"/>
            </a:endParaRPr>
          </a:p>
          <a:p>
            <a:pPr marL="3600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50" dirty="0" smtClean="0">
                <a:effectLst/>
                <a:latin typeface="Times New Roman"/>
                <a:ea typeface="Times New Roman"/>
              </a:rPr>
              <a:t>Заметим, что лица, не являющиеся налоговыми резидентами РФ, признаются плательщиками НДФЛ только в отношении доходов, полученных от источников в РФ.</a:t>
            </a:r>
            <a:endParaRPr lang="ru-RU" sz="1450" dirty="0">
              <a:ea typeface="Times New Roman"/>
            </a:endParaRPr>
          </a:p>
          <a:p>
            <a:pPr marL="0" indent="0">
              <a:buNone/>
            </a:pP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33018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ъект 1"/>
          <p:cNvSpPr>
            <a:spLocks noGrp="1"/>
          </p:cNvSpPr>
          <p:nvPr>
            <p:ph idx="1"/>
          </p:nvPr>
        </p:nvSpPr>
        <p:spPr>
          <a:xfrm>
            <a:off x="822683" y="5301208"/>
            <a:ext cx="7320995" cy="100811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altLang="ru-RU" sz="2900" dirty="0"/>
              <a:t>Декларировать такие доходы или каким-либо образом их оформлять гражданам не </a:t>
            </a:r>
            <a:r>
              <a:rPr lang="ru-RU" altLang="ru-RU" sz="2900" dirty="0" smtClean="0"/>
              <a:t>требуется</a:t>
            </a:r>
            <a:endParaRPr lang="ru-RU" altLang="ru-RU" sz="29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83" y="501467"/>
            <a:ext cx="7337373" cy="479261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уплатить налог</a:t>
            </a: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724408" eaLnBrk="0" hangingPunct="0">
              <a:spcBef>
                <a:spcPct val="20000"/>
              </a:spcBef>
              <a:buFont typeface="+mj-lt"/>
              <a:defRPr sz="3300">
                <a:solidFill>
                  <a:srgbClr val="005AA9"/>
                </a:solidFill>
                <a:latin typeface="Calibri" pitchFamily="34" charset="0"/>
              </a:defRPr>
            </a:lvl1pPr>
            <a:lvl2pPr marL="589605" indent="-226771" defTabSz="724408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622361" indent="-226771" defTabSz="724408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269919" indent="-181417" algn="just" defTabSz="724408" eaLnBrk="0" hangingPunct="0">
              <a:lnSpc>
                <a:spcPts val="1578"/>
              </a:lnSpc>
              <a:spcBef>
                <a:spcPts val="348"/>
              </a:spcBef>
              <a:buFont typeface="Arial" pitchFamily="34" charset="0"/>
              <a:defRPr>
                <a:solidFill>
                  <a:srgbClr val="504F53"/>
                </a:solidFill>
                <a:latin typeface="Calibri" pitchFamily="34" charset="0"/>
              </a:defRPr>
            </a:lvl4pPr>
            <a:lvl5pPr marL="1632753" indent="-181417" defTabSz="724408" eaLnBrk="0" hangingPunct="0">
              <a:lnSpc>
                <a:spcPts val="1578"/>
              </a:lnSpc>
              <a:spcBef>
                <a:spcPts val="348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995587" indent="-181417" defTabSz="724408" eaLnBrk="0" fontAlgn="base" hangingPunct="0">
              <a:lnSpc>
                <a:spcPts val="1578"/>
              </a:lnSpc>
              <a:spcBef>
                <a:spcPts val="34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358420" indent="-181417" defTabSz="724408" eaLnBrk="0" fontAlgn="base" hangingPunct="0">
              <a:lnSpc>
                <a:spcPts val="1578"/>
              </a:lnSpc>
              <a:spcBef>
                <a:spcPts val="34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721254" indent="-181417" defTabSz="724408" eaLnBrk="0" fontAlgn="base" hangingPunct="0">
              <a:lnSpc>
                <a:spcPts val="1578"/>
              </a:lnSpc>
              <a:spcBef>
                <a:spcPts val="34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084088" indent="-181417" defTabSz="724408" eaLnBrk="0" fontAlgn="base" hangingPunct="0">
              <a:lnSpc>
                <a:spcPts val="1578"/>
              </a:lnSpc>
              <a:spcBef>
                <a:spcPts val="348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ts val="2103"/>
              </a:lnSpc>
              <a:spcBef>
                <a:spcPct val="0"/>
              </a:spcBef>
            </a:pPr>
            <a:fld id="{F4BAF591-9D70-42CD-8276-BE7A381ED487}" type="slidenum">
              <a:rPr lang="ru-RU" altLang="ru-RU" sz="2400">
                <a:solidFill>
                  <a:srgbClr val="FFFFFF"/>
                </a:solidFill>
                <a:latin typeface="Arial" pitchFamily="34" charset="0"/>
              </a:rPr>
              <a:pPr eaLnBrk="1" hangingPunct="1">
                <a:lnSpc>
                  <a:spcPts val="2103"/>
                </a:lnSpc>
                <a:spcBef>
                  <a:spcPct val="0"/>
                </a:spcBef>
              </a:pPr>
              <a:t>20</a:t>
            </a:fld>
            <a:endParaRPr lang="ru-RU" altLang="ru-RU" sz="2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1124744"/>
            <a:ext cx="7776864" cy="40324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just">
              <a:defRPr/>
            </a:pPr>
            <a:endParaRPr lang="ru-RU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Налоговый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 самостоятельно рассчитает сумму налога по окончании года на основе сведений от банков и направит физическому лицу </a:t>
            </a:r>
            <a:r>
              <a:rPr lang="ru-RU" sz="2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уплату НДФЛ. </a:t>
            </a:r>
          </a:p>
          <a:p>
            <a:pPr algn="just"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уплатить этот налог за 2023 год вкладчикам придется только в 2024 году (до 1 декабря 2024 года), т.к. в 2021 и 2022 годах доходы в виде процентов, полученных по вкладам (остаткам на счетах) в банках, находящихся на территории Российской Федерации, освобождаются от налогообложения в полной сумме      (п. 91 статьи 217 НК РФ).</a:t>
            </a:r>
          </a:p>
          <a:p>
            <a:pPr algn="just">
              <a:defRPr/>
            </a:pPr>
            <a:endParaRPr lang="ru-RU"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4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2200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583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036530"/>
              </p:ext>
            </p:extLst>
          </p:nvPr>
        </p:nvGraphicFramePr>
        <p:xfrm>
          <a:off x="-36512" y="144016"/>
          <a:ext cx="9227244" cy="6525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r:id="rId3" imgW="16039954" imgH="11344050" progId="AcroExch.Document.DC">
                  <p:embed/>
                </p:oleObj>
              </mc:Choice>
              <mc:Fallback>
                <p:oleObj name="Acrobat Document" r:id="rId3" imgW="16039954" imgH="1134405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36512" y="144016"/>
                        <a:ext cx="9227244" cy="65253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673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424937" cy="30243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418766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326" y="286013"/>
            <a:ext cx="8229348" cy="807638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defTabSz="914253">
              <a:defRPr/>
            </a:pPr>
            <a:r>
              <a:rPr lang="ru-RU" sz="2500" dirty="0"/>
              <a:t>В статье 210 НК РФ появилось два новых понятия: </a:t>
            </a:r>
            <a:endParaRPr lang="ru-RU" sz="2500" dirty="0">
              <a:solidFill>
                <a:srgbClr val="00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679" y="1086091"/>
            <a:ext cx="8400688" cy="5257842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marL="0" indent="0" defTabSz="914253">
              <a:buNone/>
              <a:defRPr/>
            </a:pPr>
            <a:r>
              <a:rPr lang="ru-RU" sz="1400" b="1" dirty="0">
                <a:solidFill>
                  <a:srgbClr val="FFFF00"/>
                </a:solidFill>
              </a:rPr>
              <a:t>	</a:t>
            </a:r>
            <a:endParaRPr lang="ru-RU" sz="1100" b="1" dirty="0">
              <a:solidFill>
                <a:srgbClr val="FFFF00"/>
              </a:solidFill>
            </a:endParaRPr>
          </a:p>
          <a:p>
            <a:pPr marL="342845" indent="-228563" defTabSz="914253">
              <a:defRPr/>
            </a:pPr>
            <a:endParaRPr lang="ru-RU" sz="1700" b="1" dirty="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 marL="342845" indent="-228563" defTabSz="914253">
              <a:defRPr/>
            </a:pPr>
            <a:endParaRPr lang="ru-RU" sz="1700" b="1" dirty="0">
              <a:solidFill>
                <a:srgbClr val="003399"/>
              </a:solidFill>
              <a:latin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42686" y="1314146"/>
            <a:ext cx="2743956" cy="800079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b="1" dirty="0"/>
              <a:t>основная налоговая база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57359" y="1314146"/>
            <a:ext cx="2629309" cy="74338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b="1" dirty="0"/>
              <a:t>совокупность налоговых баз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00006" y="2456936"/>
            <a:ext cx="3543961" cy="29155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уменьшается на сумму налоговых вычетов, предусмотренных ст. 218 - 221 НК РФ (за исключением налоговых вычетов, поименованных в п. 2.3 и 6 ст. 210 НК РФ), с учетом особенностей, установленных гл. 23 НК РФ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6699" y="5543854"/>
            <a:ext cx="3371362" cy="628724"/>
          </a:xfrm>
          <a:prstGeom prst="roundRect">
            <a:avLst>
              <a:gd name="adj" fmla="val 3826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основной налоговой базе относится в том числе заработная плата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2400018" y="2114224"/>
            <a:ext cx="385514" cy="34271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14680" y="2451896"/>
            <a:ext cx="3314668" cy="33489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налоговых баз, в отношении которой применяется налоговая ставка, предусмотренная п. 1 ст. 224 НК РФ, включает в себя налоговые базы, каждая из которых определяется в отношении доходов физических лиц - налоговых резидентов РФ отдельно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6379886" y="2057527"/>
            <a:ext cx="384255" cy="394369"/>
          </a:xfrm>
          <a:prstGeom prst="downArrow">
            <a:avLst>
              <a:gd name="adj1" fmla="val 50000"/>
              <a:gd name="adj2" fmla="val 577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31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4" name="AutoShape 4"/>
          <p:cNvSpPr>
            <a:spLocks noChangeArrowheads="1"/>
          </p:cNvSpPr>
          <p:nvPr/>
        </p:nvSpPr>
        <p:spPr bwMode="auto">
          <a:xfrm>
            <a:off x="400633" y="171356"/>
            <a:ext cx="8286042" cy="971435"/>
          </a:xfrm>
          <a:prstGeom prst="roundRect">
            <a:avLst>
              <a:gd name="adj" fmla="val 14458"/>
            </a:avLst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333333"/>
            </a:outerShdw>
          </a:effectLst>
        </p:spPr>
        <p:txBody>
          <a:bodyPr lIns="91366" tIns="45682" rIns="91366" bIns="45682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30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5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pitchFamily="34" charset="0"/>
              <a:buChar char="•"/>
              <a:defRPr sz="23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ctr">
              <a:buFont typeface="Arial" pitchFamily="34" charset="0"/>
              <a:buNone/>
              <a:defRPr/>
            </a:pPr>
            <a:r>
              <a:rPr lang="ru-RU" alt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налоговых баз включает в себя: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00633" y="1771514"/>
            <a:ext cx="8114702" cy="3943696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налоговая база по доходам от долевого участия (в том числе по доходам в виде дивидендов, выплаченных иностранной организации по акциям (долям) российской организации, признанных отраженными налогоплательщиком в налоговой декларации в составе доходов);</a:t>
            </a:r>
          </a:p>
          <a:p>
            <a:pPr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налоговая база по доходам в виде выигрышей, полученных участниками азартных игр и участниками лотерей;</a:t>
            </a:r>
          </a:p>
          <a:p>
            <a:pPr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налоговая база по доходам по операциям с ценными бумагами и по операциям с производными финансовыми инструментами;</a:t>
            </a:r>
          </a:p>
          <a:p>
            <a:pPr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налоговая база по операциям РЕПО, объектом которых являются ценные бумаги;</a:t>
            </a:r>
          </a:p>
          <a:p>
            <a:pPr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налоговая база по операциям займа ценными бумагами;</a:t>
            </a:r>
          </a:p>
          <a:p>
            <a:pPr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налоговая база по доходам, полученным участниками инвестиционного товарищества;</a:t>
            </a:r>
          </a:p>
          <a:p>
            <a:pPr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налоговая база по операциям с ценными бумагами и по операциям с производными финансовыми инструментами, учитываемым на индивидуальном инвестиционном счете;</a:t>
            </a:r>
          </a:p>
          <a:p>
            <a:pPr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8) налоговая база по доходам в виде сумм прибыли контролируемой иностранной компании (в том числе фиксированной прибыли контролируемой иностранной компании);</a:t>
            </a:r>
          </a:p>
          <a:p>
            <a:pPr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9) налоговая база по иным доходам, в отношении которых применяется налоговая ставка, предусмотренная пунктом 1 статьи 224  НК РФ (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налоговая база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0633" y="5829867"/>
            <a:ext cx="8114702" cy="72574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>
              <a:defRPr/>
            </a:pPr>
            <a:r>
              <a:rPr lang="ru-RU" sz="19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общему правилу налоговые вычеты, установленные ст. 218 - 221 НК РФ, применяются только </a:t>
            </a:r>
            <a:r>
              <a:rPr lang="ru-RU" sz="1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основной базе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302393" y="1199489"/>
            <a:ext cx="384254" cy="572025"/>
          </a:xfrm>
          <a:prstGeom prst="down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57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3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376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3" name="AutoShape 3"/>
          <p:cNvSpPr>
            <a:spLocks noChangeArrowheads="1"/>
          </p:cNvSpPr>
          <p:nvPr/>
        </p:nvSpPr>
        <p:spPr bwMode="auto">
          <a:xfrm>
            <a:off x="171340" y="1845852"/>
            <a:ext cx="2400017" cy="1126410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9525" algn="ctr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003399"/>
            </a:outerShdw>
          </a:effec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35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5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400" b="1" dirty="0">
                <a:solidFill>
                  <a:srgbClr val="000000"/>
                </a:solidFill>
              </a:rPr>
              <a:t>Доход менее 5 млн. рублей или равен 5 млн рублей </a:t>
            </a:r>
          </a:p>
        </p:txBody>
      </p:sp>
      <p:sp>
        <p:nvSpPr>
          <p:cNvPr id="373764" name="AutoShape 4"/>
          <p:cNvSpPr>
            <a:spLocks noChangeArrowheads="1"/>
          </p:cNvSpPr>
          <p:nvPr/>
        </p:nvSpPr>
        <p:spPr bwMode="auto">
          <a:xfrm>
            <a:off x="400633" y="141117"/>
            <a:ext cx="7600683" cy="944975"/>
          </a:xfrm>
          <a:prstGeom prst="roundRect">
            <a:avLst>
              <a:gd name="adj" fmla="val 14458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333333"/>
            </a:outerShdw>
          </a:effectLst>
        </p:spPr>
        <p:txBody>
          <a:bodyPr lIns="91366" tIns="45682" rIns="91366" bIns="45682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35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5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altLang="ru-RU" sz="2500" b="1" dirty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Прогрессивное налогообложение доходов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altLang="ru-RU" sz="2500" b="1" dirty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(пункт 1 статьи 224 НК РФ)</a:t>
            </a:r>
          </a:p>
        </p:txBody>
      </p:sp>
      <p:sp>
        <p:nvSpPr>
          <p:cNvPr id="24580" name="AutoShape 10"/>
          <p:cNvSpPr>
            <a:spLocks noChangeArrowheads="1"/>
          </p:cNvSpPr>
          <p:nvPr/>
        </p:nvSpPr>
        <p:spPr bwMode="auto">
          <a:xfrm>
            <a:off x="1142685" y="3013841"/>
            <a:ext cx="457326" cy="409490"/>
          </a:xfrm>
          <a:prstGeom prst="downArrow">
            <a:avLst>
              <a:gd name="adj1" fmla="val 50000"/>
              <a:gd name="adj2" fmla="val 281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560" tIns="36279" rIns="72560" bIns="36279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30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5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pitchFamily="34" charset="0"/>
              <a:buChar char="•"/>
              <a:defRPr sz="23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4581" name="AutoShape 11"/>
          <p:cNvSpPr>
            <a:spLocks noChangeArrowheads="1"/>
          </p:cNvSpPr>
          <p:nvPr/>
        </p:nvSpPr>
        <p:spPr bwMode="auto">
          <a:xfrm>
            <a:off x="1142685" y="1110031"/>
            <a:ext cx="457326" cy="700542"/>
          </a:xfrm>
          <a:prstGeom prst="downArrow">
            <a:avLst>
              <a:gd name="adj1" fmla="val 50000"/>
              <a:gd name="adj2" fmla="val 1156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560" tIns="36279" rIns="72560" bIns="36279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30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5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pitchFamily="34" charset="0"/>
              <a:buChar char="•"/>
              <a:defRPr sz="23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4582" name="AutoShape 11"/>
          <p:cNvSpPr>
            <a:spLocks noChangeArrowheads="1"/>
          </p:cNvSpPr>
          <p:nvPr/>
        </p:nvSpPr>
        <p:spPr bwMode="auto">
          <a:xfrm>
            <a:off x="7410445" y="1097431"/>
            <a:ext cx="457326" cy="700542"/>
          </a:xfrm>
          <a:prstGeom prst="downArrow">
            <a:avLst>
              <a:gd name="adj1" fmla="val 50000"/>
              <a:gd name="adj2" fmla="val 1156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560" tIns="36279" rIns="72560" bIns="36279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30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5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pitchFamily="34" charset="0"/>
              <a:buChar char="•"/>
              <a:defRPr sz="23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4583" name="AutoShape 10"/>
          <p:cNvSpPr>
            <a:spLocks noChangeArrowheads="1"/>
          </p:cNvSpPr>
          <p:nvPr/>
        </p:nvSpPr>
        <p:spPr bwMode="auto">
          <a:xfrm>
            <a:off x="7512493" y="3137318"/>
            <a:ext cx="457326" cy="370430"/>
          </a:xfrm>
          <a:prstGeom prst="downArrow">
            <a:avLst>
              <a:gd name="adj1" fmla="val 50000"/>
              <a:gd name="adj2" fmla="val 2804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560" tIns="36279" rIns="72560" bIns="36279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30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5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pitchFamily="34" charset="0"/>
              <a:buChar char="•"/>
              <a:defRPr sz="23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5048225" y="3507748"/>
            <a:ext cx="3866483" cy="950015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9525" algn="ctr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003399"/>
            </a:outerShdw>
          </a:effec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35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5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1400" b="1" dirty="0"/>
              <a:t>650 тыс. рублей + 15 процентов суммы налоговых баз, превышающей 5 млн. рублей</a:t>
            </a: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171340" y="3423331"/>
            <a:ext cx="3213881" cy="919776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9525" algn="ctr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003399"/>
            </a:outerShdw>
          </a:effec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35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5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2500" b="1" dirty="0">
                <a:solidFill>
                  <a:srgbClr val="000000"/>
                </a:solidFill>
              </a:rPr>
              <a:t>13%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6439100" y="1876091"/>
            <a:ext cx="2398757" cy="1209568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9525" algn="ctr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003399"/>
            </a:outerShdw>
          </a:effec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35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5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400" b="1" dirty="0">
                <a:solidFill>
                  <a:srgbClr val="000000"/>
                </a:solidFill>
              </a:rPr>
              <a:t>Доход от 5 млн. рублей и выше</a:t>
            </a: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857959" y="4572420"/>
            <a:ext cx="7111860" cy="685422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9525" algn="ctr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003399"/>
            </a:outerShdw>
          </a:effec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35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5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Налоговую базу и НДФЛ с дивидендов считаем отдельно от других доходов</a:t>
            </a:r>
            <a:endParaRPr lang="ru-RU" altLang="ru-RU"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8" name="Рисунок 12" descr="монент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221" y="2669870"/>
            <a:ext cx="1141425" cy="679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9" name="Рисунок 13" descr="Покупатель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80"/>
          <a:stretch>
            <a:fillRect/>
          </a:stretch>
        </p:blipFill>
        <p:spPr bwMode="auto">
          <a:xfrm>
            <a:off x="4521606" y="1808053"/>
            <a:ext cx="907093" cy="1540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41420" y="5715210"/>
            <a:ext cx="8343994" cy="9714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при выплате работнику зарплаты 4 млн руб. и дивидендов 1,5 млн руб. считаем НДФЛ по 13% отдельно с зарплаты - 520000 руб. (4 млн руб. x 13%), отдельно с дивидендов - 195 000 руб. (1,5 млн руб. x 13%). 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4102076" y="5327140"/>
            <a:ext cx="384255" cy="388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41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3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3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3763" grpId="0" animBg="1"/>
      <p:bldP spid="373764" grpId="0" animBg="1"/>
      <p:bldP spid="17" grpId="0" animBg="1"/>
      <p:bldP spid="18" grpId="0" animBg="1"/>
      <p:bldP spid="15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633" y="399410"/>
            <a:ext cx="8260845" cy="103947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ставка применяется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размере 13 % 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физических лиц - налоговых резидентов РФ в отношении доходов:</a:t>
            </a:r>
            <a:b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z="1600"/>
          </a:p>
          <a:p>
            <a:endParaRPr lang="ru-RU" altLang="ru-RU" sz="1600"/>
          </a:p>
          <a:p>
            <a:endParaRPr lang="ru-RU" altLang="ru-RU" sz="1600"/>
          </a:p>
          <a:p>
            <a:endParaRPr lang="ru-RU" altLang="ru-RU" sz="1600"/>
          </a:p>
          <a:p>
            <a:endParaRPr lang="ru-RU" altLang="ru-RU" sz="1600"/>
          </a:p>
          <a:p>
            <a:endParaRPr lang="ru-RU" altLang="ru-RU" sz="1600"/>
          </a:p>
          <a:p>
            <a:endParaRPr lang="ru-RU" altLang="ru-RU" sz="160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59374" y="1942869"/>
            <a:ext cx="8172655" cy="38290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2567" tIns="36283" rIns="72567" bIns="36283" anchor="ctr"/>
          <a:lstStyle/>
          <a:p>
            <a:pPr marL="272125" indent="-272125" algn="just">
              <a:buFontTx/>
              <a:buChar char="-"/>
              <a:defRPr/>
            </a:pPr>
            <a:r>
              <a:rPr lang="ru-RU" sz="1900" b="1" dirty="0"/>
              <a:t>от продажи имущества (за исключением ценных бумаг) и (или) доли (долей) в нем, </a:t>
            </a:r>
          </a:p>
          <a:p>
            <a:pPr marL="272125" indent="-272125">
              <a:buFontTx/>
              <a:buChar char="-"/>
              <a:defRPr/>
            </a:pPr>
            <a:endParaRPr lang="ru-RU" sz="1900" b="1" dirty="0"/>
          </a:p>
          <a:p>
            <a:pPr marL="272125" indent="-272125" algn="just">
              <a:buFontTx/>
              <a:buChar char="-"/>
              <a:defRPr/>
            </a:pPr>
            <a:r>
              <a:rPr lang="ru-RU" sz="1900" b="1" dirty="0"/>
              <a:t>доходов в виде стоимости имущества (за исключением ценных бумаг), полученного в порядке дарения,</a:t>
            </a:r>
          </a:p>
          <a:p>
            <a:pPr>
              <a:defRPr/>
            </a:pPr>
            <a:r>
              <a:rPr lang="ru-RU" sz="1900" b="1" dirty="0"/>
              <a:t> </a:t>
            </a:r>
          </a:p>
          <a:p>
            <a:pPr algn="just">
              <a:defRPr/>
            </a:pPr>
            <a:r>
              <a:rPr lang="ru-RU" sz="1900" b="1" dirty="0"/>
              <a:t>- подлежащих налогообложению доходов, полученных такими физическими лицами в виде страховых выплат по договорам страхования и выплат по пенсионному обеспечению</a:t>
            </a:r>
          </a:p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099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effectLst/>
                <a:latin typeface="Times New Roman"/>
                <a:ea typeface="Times New Roman"/>
              </a:rPr>
              <a:t>ПРОДАЖА ИМУЩЕСТВА, КОТОРОЕ НАХОДИЛОСЬ</a:t>
            </a:r>
            <a:r>
              <a:rPr lang="ru-RU" sz="1800" dirty="0">
                <a:ea typeface="Times New Roman"/>
              </a:rPr>
              <a:t/>
            </a:r>
            <a:br>
              <a:rPr lang="ru-RU" sz="1800" dirty="0">
                <a:ea typeface="Times New Roman"/>
              </a:rPr>
            </a:br>
            <a:r>
              <a:rPr lang="ru-RU" sz="1800" b="1" dirty="0" smtClean="0">
                <a:effectLst/>
                <a:latin typeface="Times New Roman"/>
                <a:ea typeface="Calibri"/>
              </a:rPr>
              <a:t>В СОБСТВЕННОСТИ НАЛОГОПЛАТЕЛЬЩИКА 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44616"/>
          </a:xfrm>
          <a:solidFill>
            <a:schemeClr val="bg2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350" dirty="0" smtClean="0"/>
              <a:t>С 1 января 2016 года вступили в силу новые правила освобождения от обложения НДФЛ доходов физических лиц от продажи недвижимого имущества. Эти правила применяются в отношении объектов недвижимого имущества, приобретенных в собственность после 1 января 2016 г. </a:t>
            </a:r>
          </a:p>
          <a:p>
            <a:pPr marL="0" indent="0">
              <a:buNone/>
            </a:pPr>
            <a:r>
              <a:rPr lang="ru-RU" sz="1350" dirty="0" smtClean="0"/>
              <a:t>Освобождение от НДФЛ доходов от продажи объектов недвижимого имущества, приобретенных после 1 января 2016 года, после трех лет собственности будет у налогоплательщиков получивших право собственности на объект недвижимого имущества: </a:t>
            </a:r>
          </a:p>
          <a:p>
            <a:pPr marL="0" indent="0">
              <a:buNone/>
            </a:pPr>
            <a:r>
              <a:rPr lang="ru-RU" sz="1350" dirty="0" smtClean="0"/>
              <a:t>- в порядке наследования от лиц, признаваемых согласно Семейному кодексу РФ членами семьи и (или) близкими родственниками налогоплательщика;</a:t>
            </a:r>
          </a:p>
          <a:p>
            <a:pPr marL="0" indent="0">
              <a:buNone/>
            </a:pPr>
            <a:r>
              <a:rPr lang="ru-RU" sz="1350" dirty="0" smtClean="0"/>
              <a:t>- по договору дарения от лиц, признаваемых согласно Семейному кодексу РФ членами семьи и (или) близкими родственниками налогоплательщика;</a:t>
            </a:r>
          </a:p>
          <a:p>
            <a:pPr marL="0" indent="0">
              <a:buNone/>
            </a:pPr>
            <a:r>
              <a:rPr lang="ru-RU" sz="1350" dirty="0" smtClean="0"/>
              <a:t>-   в результате приватизации;</a:t>
            </a:r>
          </a:p>
          <a:p>
            <a:pPr marL="0" indent="0">
              <a:buNone/>
            </a:pPr>
            <a:r>
              <a:rPr lang="ru-RU" sz="1350" dirty="0" smtClean="0"/>
              <a:t>- в результате передачи налогоплательщику как плательщику ренты имущества по договору пожизненного содержания с иждивением;</a:t>
            </a:r>
          </a:p>
          <a:p>
            <a:pPr marL="0" indent="0">
              <a:buNone/>
            </a:pPr>
            <a:r>
              <a:rPr lang="ru-RU" sz="1350" dirty="0" smtClean="0"/>
              <a:t>- в собственности налогоплательщика (включая совместную собственность супругов) на дату государственной регистрации перехода права собственности от налогоплательщика к покупателю на проданный объект недвижимого имущества в виде комнаты, квартиры, жилого дома, части квартиры, части жилого дома (далее в настоящем подпункте - жилое помещение) или доли в праве собственности на жилое помещение не находится иного жилого помещения (доли в праве собственности на жилое помещение).</a:t>
            </a:r>
          </a:p>
          <a:p>
            <a:pPr marL="0" indent="0">
              <a:buNone/>
            </a:pPr>
            <a:r>
              <a:rPr lang="ru-RU" sz="1350" dirty="0" smtClean="0"/>
              <a:t>По остальному имуществу - Пять лет  и более.</a:t>
            </a:r>
          </a:p>
          <a:p>
            <a:pPr marL="0" indent="0">
              <a:buNone/>
            </a:pPr>
            <a:r>
              <a:rPr lang="ru-RU" sz="1350" dirty="0" smtClean="0"/>
              <a:t>При этом определяя налогооблагаемую базу по НДФЛ нужно учитывать кадастровую стоимость на 1 января года, в котором осуществлена государственная регистрация перехода права собственности на продаваемый объект, умноженная на понижающий коэффициент 0,7. В случае, если доходы налогоплательщика от продажи объекта недвижимого имущества меньше, чем 0,7 кадастровой стоимости, в целях налогообложения будет приниматься кадастровая стоимость этого объекта умноженная на понижающий коэффициент 0,7.</a:t>
            </a:r>
          </a:p>
          <a:p>
            <a:pPr marL="0" indent="0">
              <a:buNone/>
            </a:pPr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382853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08082" y="295955"/>
            <a:ext cx="8435712" cy="474556"/>
          </a:xfrm>
          <a:prstGeom prst="rect">
            <a:avLst/>
          </a:prstGeom>
        </p:spPr>
        <p:txBody>
          <a:bodyPr wrap="square" lIns="80147" tIns="40074" rIns="80147" bIns="40074">
            <a:spAutoFit/>
          </a:bodyPr>
          <a:lstStyle/>
          <a:p>
            <a:pPr algn="ctr"/>
            <a:r>
              <a:rPr lang="ru-RU" sz="2500" b="1" dirty="0">
                <a:solidFill>
                  <a:schemeClr val="tx2">
                    <a:lumMod val="75000"/>
                  </a:schemeClr>
                </a:solidFill>
              </a:rPr>
              <a:t>Новые правила при продаже недвижимого имущества</a:t>
            </a:r>
            <a:endParaRPr lang="ru-RU" sz="25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78" y="1463489"/>
            <a:ext cx="1063181" cy="8997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92828" y="899265"/>
            <a:ext cx="855960" cy="404096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2100" b="1" dirty="0" smtClean="0">
                <a:solidFill>
                  <a:schemeClr val="tx2">
                    <a:lumMod val="75000"/>
                  </a:schemeClr>
                </a:solidFill>
              </a:rPr>
              <a:t>было: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49987" y="1290041"/>
            <a:ext cx="1987231" cy="296374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1400" b="1" dirty="0"/>
              <a:t>В собственности </a:t>
            </a:r>
            <a:r>
              <a:rPr lang="en-US" sz="1400" b="1" dirty="0"/>
              <a:t>&gt;</a:t>
            </a:r>
            <a:r>
              <a:rPr lang="ru-RU" sz="1400" b="1" dirty="0"/>
              <a:t> 3 лет</a:t>
            </a:r>
            <a:endParaRPr lang="ru-RU" sz="1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0" b="15513"/>
          <a:stretch/>
        </p:blipFill>
        <p:spPr>
          <a:xfrm>
            <a:off x="3724315" y="1465229"/>
            <a:ext cx="1628979" cy="849038"/>
          </a:xfrm>
          <a:prstGeom prst="rect">
            <a:avLst/>
          </a:prstGeom>
        </p:spPr>
      </p:pic>
      <p:cxnSp>
        <p:nvCxnSpPr>
          <p:cNvPr id="38" name="Прямая со стрелкой 37"/>
          <p:cNvCxnSpPr/>
          <p:nvPr/>
        </p:nvCxnSpPr>
        <p:spPr>
          <a:xfrm>
            <a:off x="5495145" y="1538190"/>
            <a:ext cx="1159764" cy="1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7412505" y="1138279"/>
            <a:ext cx="1385912" cy="511818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1400" b="1" dirty="0"/>
              <a:t>Освобождение </a:t>
            </a:r>
          </a:p>
          <a:p>
            <a:r>
              <a:rPr lang="ru-RU" sz="1400" b="1" dirty="0"/>
              <a:t>от налога</a:t>
            </a:r>
            <a:endParaRPr lang="ru-RU" sz="1400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5" t="7480" r="10966" b="17726"/>
          <a:stretch/>
        </p:blipFill>
        <p:spPr>
          <a:xfrm>
            <a:off x="6796760" y="1138676"/>
            <a:ext cx="615745" cy="653106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1701718" y="2036432"/>
            <a:ext cx="1987231" cy="296374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1400" b="1" dirty="0"/>
              <a:t>В собственности </a:t>
            </a:r>
            <a:r>
              <a:rPr lang="en-US" sz="1400" b="1" dirty="0"/>
              <a:t>&lt; </a:t>
            </a:r>
            <a:r>
              <a:rPr lang="ru-RU" sz="1400" b="1" dirty="0"/>
              <a:t>3 лет</a:t>
            </a:r>
            <a:endParaRPr lang="ru-RU" sz="1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4515778" y="2037200"/>
            <a:ext cx="856537" cy="296374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1400" b="1" dirty="0"/>
              <a:t>продажа</a:t>
            </a:r>
            <a:endParaRPr lang="ru-RU" sz="1400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760" y="1849299"/>
            <a:ext cx="627290" cy="665352"/>
          </a:xfrm>
          <a:prstGeom prst="rect">
            <a:avLst/>
          </a:prstGeom>
        </p:spPr>
      </p:pic>
      <p:cxnSp>
        <p:nvCxnSpPr>
          <p:cNvPr id="55" name="Прямая со стрелкой 54"/>
          <p:cNvCxnSpPr/>
          <p:nvPr/>
        </p:nvCxnSpPr>
        <p:spPr>
          <a:xfrm>
            <a:off x="5495145" y="2312810"/>
            <a:ext cx="1159764" cy="1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1765885" y="2312810"/>
            <a:ext cx="1816579" cy="48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1753449" y="1538190"/>
            <a:ext cx="18290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>
            <a:off x="7402699" y="1937742"/>
            <a:ext cx="1575580" cy="296374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1400" b="1" dirty="0"/>
              <a:t>Обложение НДФЛ</a:t>
            </a:r>
            <a:endParaRPr lang="ru-RU" sz="14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3601221" y="2550242"/>
            <a:ext cx="1597060" cy="404096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pPr algn="ctr"/>
            <a:r>
              <a:rPr lang="ru-RU" sz="2100" b="1" dirty="0">
                <a:solidFill>
                  <a:schemeClr val="tx2">
                    <a:lumMod val="75000"/>
                  </a:schemeClr>
                </a:solidFill>
              </a:rPr>
              <a:t>с 2016 года: </a:t>
            </a:r>
            <a:endParaRPr lang="ru-RU" sz="16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2337615" y="2839265"/>
            <a:ext cx="4262405" cy="327152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(Федеральный закон от 29.11.2014 № 382-ФЗ)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639607" y="3121340"/>
            <a:ext cx="1987231" cy="296374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1400" b="1" dirty="0"/>
              <a:t>В собственности </a:t>
            </a:r>
            <a:r>
              <a:rPr lang="en-US" sz="1400" b="1" dirty="0"/>
              <a:t>&gt;</a:t>
            </a:r>
            <a:r>
              <a:rPr lang="ru-RU" sz="1400" b="1" dirty="0"/>
              <a:t> 5 лет</a:t>
            </a:r>
            <a:endParaRPr lang="ru-RU" sz="1400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0" b="15513"/>
          <a:stretch/>
        </p:blipFill>
        <p:spPr>
          <a:xfrm>
            <a:off x="3620678" y="3377594"/>
            <a:ext cx="1793856" cy="1348439"/>
          </a:xfrm>
          <a:prstGeom prst="rect">
            <a:avLst/>
          </a:prstGeom>
        </p:spPr>
      </p:pic>
      <p:cxnSp>
        <p:nvCxnSpPr>
          <p:cNvPr id="22" name="Прямая со стрелкой 21"/>
          <p:cNvCxnSpPr/>
          <p:nvPr/>
        </p:nvCxnSpPr>
        <p:spPr>
          <a:xfrm>
            <a:off x="5426277" y="3408430"/>
            <a:ext cx="1159764" cy="1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5" t="7480" r="10966" b="17726"/>
          <a:stretch/>
        </p:blipFill>
        <p:spPr>
          <a:xfrm>
            <a:off x="6727891" y="3008916"/>
            <a:ext cx="615745" cy="653106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1632849" y="3906672"/>
            <a:ext cx="1987231" cy="296374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1400" b="1" dirty="0"/>
              <a:t>В собственности </a:t>
            </a:r>
            <a:r>
              <a:rPr lang="en-US" sz="1400" b="1" dirty="0"/>
              <a:t>&lt; </a:t>
            </a:r>
            <a:r>
              <a:rPr lang="ru-RU" sz="1400" b="1" dirty="0"/>
              <a:t>5 лет</a:t>
            </a:r>
            <a:endParaRPr lang="ru-RU" sz="1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556651" y="4474054"/>
            <a:ext cx="856537" cy="296374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1400" b="1" dirty="0"/>
              <a:t>продажа</a:t>
            </a:r>
            <a:endParaRPr lang="ru-RU" sz="1400" dirty="0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892" y="3719539"/>
            <a:ext cx="627290" cy="665352"/>
          </a:xfrm>
          <a:prstGeom prst="rect">
            <a:avLst/>
          </a:prstGeom>
        </p:spPr>
      </p:pic>
      <p:cxnSp>
        <p:nvCxnSpPr>
          <p:cNvPr id="28" name="Прямая со стрелкой 27"/>
          <p:cNvCxnSpPr/>
          <p:nvPr/>
        </p:nvCxnSpPr>
        <p:spPr>
          <a:xfrm>
            <a:off x="5426276" y="4183050"/>
            <a:ext cx="1159764" cy="1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1697016" y="4183050"/>
            <a:ext cx="1816579" cy="48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1684580" y="3408430"/>
            <a:ext cx="18290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82" y="3499325"/>
            <a:ext cx="1203468" cy="1069828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7389370" y="3204755"/>
            <a:ext cx="1385912" cy="511818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1400" b="1" dirty="0"/>
              <a:t>Освобождение </a:t>
            </a:r>
          </a:p>
          <a:p>
            <a:r>
              <a:rPr lang="ru-RU" sz="1400" b="1" dirty="0"/>
              <a:t>от налога</a:t>
            </a:r>
            <a:endParaRPr lang="ru-RU" sz="1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397908" y="4088165"/>
            <a:ext cx="1575580" cy="296374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1400" b="1" dirty="0"/>
              <a:t>Обложение НДФЛ</a:t>
            </a:r>
            <a:endParaRPr lang="ru-RU" sz="1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625228" y="4446157"/>
            <a:ext cx="3467248" cy="307066"/>
          </a:xfrm>
          <a:prstGeom prst="rect">
            <a:avLst/>
          </a:prstGeom>
        </p:spPr>
        <p:txBody>
          <a:bodyPr wrap="square" lIns="80147" tIns="40074" rIns="80147" bIns="40074">
            <a:spAutoFit/>
          </a:bodyPr>
          <a:lstStyle/>
          <a:p>
            <a:r>
              <a:rPr lang="ru-RU" sz="1400" b="1" dirty="0"/>
              <a:t>В собственности </a:t>
            </a:r>
            <a:r>
              <a:rPr lang="en-US" sz="1400" b="1" dirty="0"/>
              <a:t>&lt; </a:t>
            </a:r>
            <a:r>
              <a:rPr lang="ru-RU" sz="1400" b="1" dirty="0"/>
              <a:t>5 лет</a:t>
            </a:r>
            <a:endParaRPr lang="ru-RU" sz="1400" dirty="0"/>
          </a:p>
        </p:txBody>
      </p:sp>
      <p:cxnSp>
        <p:nvCxnSpPr>
          <p:cNvPr id="39" name="Прямая со стрелкой 38"/>
          <p:cNvCxnSpPr/>
          <p:nvPr/>
        </p:nvCxnSpPr>
        <p:spPr>
          <a:xfrm flipV="1">
            <a:off x="1684580" y="4716519"/>
            <a:ext cx="1816579" cy="48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860015" y="4744466"/>
            <a:ext cx="3219388" cy="586217"/>
          </a:xfrm>
          <a:prstGeom prst="rect">
            <a:avLst/>
          </a:prstGeom>
        </p:spPr>
        <p:txBody>
          <a:bodyPr wrap="square" lIns="80147" tIns="40074" rIns="80147" bIns="40074">
            <a:spAutoFit/>
          </a:bodyPr>
          <a:lstStyle/>
          <a:p>
            <a:r>
              <a:rPr lang="ru-RU" sz="1100" b="1" dirty="0"/>
              <a:t> (на основании приватизации, наследования и дарения от близких родственников, по договору пожизненного содержания с иждивением) </a:t>
            </a:r>
            <a:endParaRPr lang="ru-RU" sz="1100" dirty="0"/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5424651" y="4669302"/>
            <a:ext cx="1159764" cy="1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815953" y="2584770"/>
            <a:ext cx="7678475" cy="139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45028" y="4706490"/>
            <a:ext cx="1090422" cy="681829"/>
          </a:xfrm>
          <a:prstGeom prst="rect">
            <a:avLst/>
          </a:prstGeom>
        </p:spPr>
        <p:txBody>
          <a:bodyPr vert="horz" wrap="square" lIns="91424" tIns="45712" rIns="91424" bIns="45712" rtlCol="0" anchor="ctr">
            <a:normAutofit fontScale="92500" lnSpcReduction="10000"/>
          </a:bodyPr>
          <a:lstStyle/>
          <a:p>
            <a:pPr defTabSz="914239">
              <a:spcBef>
                <a:spcPct val="0"/>
              </a:spcBef>
            </a:pPr>
            <a:endParaRPr lang="ru-RU" sz="42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630760" y="4486931"/>
            <a:ext cx="1569874" cy="296374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1400" b="1" dirty="0"/>
              <a:t>Прежние правила</a:t>
            </a:r>
            <a:endParaRPr lang="ru-RU" sz="14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1446438" y="6180227"/>
            <a:ext cx="866900" cy="265597"/>
          </a:xfrm>
          <a:prstGeom prst="rect">
            <a:avLst/>
          </a:prstGeom>
        </p:spPr>
        <p:txBody>
          <a:bodyPr wrap="square" lIns="80147" tIns="40074" rIns="80147" bIns="40074">
            <a:spAutoFit/>
          </a:bodyPr>
          <a:lstStyle/>
          <a:p>
            <a:r>
              <a:rPr lang="ru-RU" sz="1200" b="1" dirty="0"/>
              <a:t>продажа</a:t>
            </a:r>
            <a:endParaRPr lang="ru-RU" sz="1400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19" y="5632981"/>
            <a:ext cx="1063181" cy="899754"/>
          </a:xfrm>
          <a:prstGeom prst="rect">
            <a:avLst/>
          </a:prstGeom>
        </p:spPr>
      </p:pic>
      <p:sp>
        <p:nvSpPr>
          <p:cNvPr id="59" name="Прямоугольник 58"/>
          <p:cNvSpPr/>
          <p:nvPr/>
        </p:nvSpPr>
        <p:spPr>
          <a:xfrm>
            <a:off x="2191883" y="5648553"/>
            <a:ext cx="2365123" cy="1065816"/>
          </a:xfrm>
          <a:prstGeom prst="rect">
            <a:avLst/>
          </a:prstGeom>
          <a:solidFill>
            <a:schemeClr val="accent1">
              <a:alpha val="51000"/>
            </a:schemeClr>
          </a:solidFill>
        </p:spPr>
        <p:txBody>
          <a:bodyPr wrap="square" lIns="80147" tIns="40074" rIns="80147" bIns="40074">
            <a:spAutoFit/>
          </a:bodyPr>
          <a:lstStyle/>
          <a:p>
            <a:r>
              <a:rPr lang="ru-RU" sz="1200" dirty="0"/>
              <a:t>Доход </a:t>
            </a:r>
            <a:r>
              <a:rPr lang="en-US" sz="1200" dirty="0"/>
              <a:t>&lt; </a:t>
            </a:r>
            <a:r>
              <a:rPr lang="ru-RU" sz="1200" dirty="0"/>
              <a:t> кадастровой стоимости объекта на 1 января года регистрации права собственности </a:t>
            </a:r>
            <a:r>
              <a:rPr lang="ru-RU" sz="1600" b="1" dirty="0"/>
              <a:t>*</a:t>
            </a:r>
            <a:r>
              <a:rPr lang="ru-RU" sz="1200" dirty="0"/>
              <a:t> понижающий коэффициент 0,7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423380" y="3116343"/>
            <a:ext cx="311796" cy="307066"/>
          </a:xfrm>
          <a:prstGeom prst="rect">
            <a:avLst/>
          </a:prstGeom>
        </p:spPr>
        <p:txBody>
          <a:bodyPr wrap="square" lIns="80147" tIns="40074" rIns="80147" bIns="40074">
            <a:spAutoFit/>
          </a:bodyPr>
          <a:lstStyle/>
          <a:p>
            <a:r>
              <a:rPr lang="ru-RU" sz="1400" b="1" dirty="0"/>
              <a:t>1)</a:t>
            </a:r>
            <a:endParaRPr lang="ru-RU" sz="1400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453969" y="5455804"/>
            <a:ext cx="311796" cy="307066"/>
          </a:xfrm>
          <a:prstGeom prst="rect">
            <a:avLst/>
          </a:prstGeom>
        </p:spPr>
        <p:txBody>
          <a:bodyPr wrap="square" lIns="80147" tIns="40074" rIns="80147" bIns="40074">
            <a:spAutoFit/>
          </a:bodyPr>
          <a:lstStyle/>
          <a:p>
            <a:r>
              <a:rPr lang="ru-RU" sz="1400" b="1" dirty="0"/>
              <a:t>2)</a:t>
            </a:r>
            <a:endParaRPr lang="ru-RU" sz="14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5042140" y="5792421"/>
            <a:ext cx="944111" cy="527381"/>
          </a:xfrm>
          <a:prstGeom prst="rect">
            <a:avLst/>
          </a:prstGeom>
          <a:solidFill>
            <a:schemeClr val="accent2">
              <a:alpha val="39000"/>
            </a:schemeClr>
          </a:solidFill>
        </p:spPr>
        <p:txBody>
          <a:bodyPr wrap="square" lIns="80147" tIns="40074" rIns="80147" bIns="40074">
            <a:spAutoFit/>
          </a:bodyPr>
          <a:lstStyle/>
          <a:p>
            <a:pPr algn="ctr"/>
            <a:r>
              <a:rPr lang="ru-RU" sz="1400" dirty="0"/>
              <a:t>Налоговая база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5983123" y="5762870"/>
            <a:ext cx="341396" cy="511818"/>
          </a:xfrm>
          <a:prstGeom prst="rect">
            <a:avLst/>
          </a:prstGeom>
        </p:spPr>
        <p:txBody>
          <a:bodyPr wrap="none" lIns="80147" tIns="40074" rIns="80147" bIns="40074">
            <a:spAutoFit/>
          </a:bodyPr>
          <a:lstStyle/>
          <a:p>
            <a:r>
              <a:rPr lang="ru-RU" sz="2800" b="1" dirty="0"/>
              <a:t>=</a:t>
            </a:r>
            <a:endParaRPr lang="ru-RU" sz="2800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6298245" y="5652215"/>
            <a:ext cx="2025837" cy="753707"/>
          </a:xfrm>
          <a:prstGeom prst="rect">
            <a:avLst/>
          </a:prstGeom>
          <a:solidFill>
            <a:schemeClr val="accent1">
              <a:alpha val="51000"/>
            </a:schemeClr>
          </a:solidFill>
        </p:spPr>
        <p:txBody>
          <a:bodyPr wrap="square" lIns="80147" tIns="40074" rIns="80147" bIns="40074">
            <a:spAutoFit/>
          </a:bodyPr>
          <a:lstStyle/>
          <a:p>
            <a:r>
              <a:rPr lang="ru-RU" sz="1200" dirty="0"/>
              <a:t>кадастровая стоимость объекта </a:t>
            </a:r>
            <a:r>
              <a:rPr lang="ru-RU" b="1" dirty="0"/>
              <a:t>*</a:t>
            </a:r>
            <a:r>
              <a:rPr lang="ru-RU" sz="1200" dirty="0"/>
              <a:t> на понижающий коэффициент 0,7</a:t>
            </a:r>
          </a:p>
        </p:txBody>
      </p:sp>
      <p:sp>
        <p:nvSpPr>
          <p:cNvPr id="18" name="Стрелка вправо 17"/>
          <p:cNvSpPr/>
          <p:nvPr/>
        </p:nvSpPr>
        <p:spPr>
          <a:xfrm>
            <a:off x="1701718" y="5936821"/>
            <a:ext cx="253145" cy="274375"/>
          </a:xfrm>
          <a:prstGeom prst="rightArrow">
            <a:avLst/>
          </a:prstGeom>
          <a:solidFill>
            <a:srgbClr val="C0CB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/>
          </a:p>
        </p:txBody>
      </p:sp>
      <p:sp>
        <p:nvSpPr>
          <p:cNvPr id="70" name="Стрелка вправо 69"/>
          <p:cNvSpPr/>
          <p:nvPr/>
        </p:nvSpPr>
        <p:spPr>
          <a:xfrm>
            <a:off x="4674871" y="5936822"/>
            <a:ext cx="253145" cy="274375"/>
          </a:xfrm>
          <a:prstGeom prst="rightArrow">
            <a:avLst/>
          </a:prstGeom>
          <a:solidFill>
            <a:srgbClr val="C0CB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78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13867</TotalTime>
  <Words>2024</Words>
  <Application>Microsoft Office PowerPoint</Application>
  <PresentationFormat>Экран (4:3)</PresentationFormat>
  <Paragraphs>171</Paragraphs>
  <Slides>22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Adobe Acrobat Document</vt:lpstr>
      <vt:lpstr>Презентация PowerPoint</vt:lpstr>
      <vt:lpstr>ФИЗИЧЕСКИЕ ЛИЦА (В ТОМ ЧИСЛЕ ИНДИВИДУАЛЬНЫЕ ПРЕДПРИНИМАТЕЛИ) КАК ПЛАТЕЛЬЩИКИ НДФЛ </vt:lpstr>
      <vt:lpstr>Презентация PowerPoint</vt:lpstr>
      <vt:lpstr>В статье 210 НК РФ появилось два новых понятия: </vt:lpstr>
      <vt:lpstr>Презентация PowerPoint</vt:lpstr>
      <vt:lpstr>Презентация PowerPoint</vt:lpstr>
      <vt:lpstr> Налоговая ставка применяется в размере 13 % для физических лиц - налоговых резидентов РФ в отношении доходов: </vt:lpstr>
      <vt:lpstr>ПРОДАЖА ИМУЩЕСТВА, КОТОРОЕ НАХОДИЛОСЬ В СОБСТВЕННОСТИ НАЛОГОПЛАТЕЛЬЩИКА </vt:lpstr>
      <vt:lpstr>Презентация PowerPoint</vt:lpstr>
      <vt:lpstr>ПРОДАЖА ИМУЩЕСТВА, КОТОРОЕ НАХОДИЛОСЬ В СОБСТВЕННОСТИ НАЛОГОПЛАТЕЛЬЩИКА </vt:lpstr>
      <vt:lpstr>Презентация PowerPoint</vt:lpstr>
      <vt:lpstr>Презентация PowerPoint</vt:lpstr>
      <vt:lpstr>Упрощенный порядок предоставления имущественных и инвестиционных налоговых вычетов по НДФЛ с 2021 года (право на которые возникло не ранее 1 января 2020 г.)</vt:lpstr>
      <vt:lpstr>Обязательные условия для получения вычетов в упрощённом порядке</vt:lpstr>
      <vt:lpstr>Порядок получения вычета в упрощённом порядке</vt:lpstr>
      <vt:lpstr>Презентация PowerPoint</vt:lpstr>
      <vt:lpstr>Презентация PowerPoint</vt:lpstr>
      <vt:lpstr>Презентация PowerPoint</vt:lpstr>
      <vt:lpstr>Презентация PowerPoint</vt:lpstr>
      <vt:lpstr>Как уплатить налог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Лысенко Инна Владимировна</dc:creator>
  <cp:lastModifiedBy>Чистова Марина Андреевна</cp:lastModifiedBy>
  <cp:revision>85</cp:revision>
  <cp:lastPrinted>2022-04-15T07:12:09Z</cp:lastPrinted>
  <dcterms:created xsi:type="dcterms:W3CDTF">2020-11-30T04:38:38Z</dcterms:created>
  <dcterms:modified xsi:type="dcterms:W3CDTF">2022-04-21T06:26:46Z</dcterms:modified>
</cp:coreProperties>
</file>