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Ex1.xml" ContentType="application/vnd.ms-office.chartex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3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handoutMasterIdLst>
    <p:handoutMasterId r:id="rId50"/>
  </p:handoutMasterIdLst>
  <p:sldIdLst>
    <p:sldId id="581" r:id="rId3"/>
    <p:sldId id="662" r:id="rId4"/>
    <p:sldId id="631" r:id="rId5"/>
    <p:sldId id="537" r:id="rId6"/>
    <p:sldId id="636" r:id="rId7"/>
    <p:sldId id="660" r:id="rId8"/>
    <p:sldId id="683" r:id="rId9"/>
    <p:sldId id="691" r:id="rId10"/>
    <p:sldId id="675" r:id="rId11"/>
    <p:sldId id="673" r:id="rId12"/>
    <p:sldId id="637" r:id="rId13"/>
    <p:sldId id="668" r:id="rId14"/>
    <p:sldId id="669" r:id="rId15"/>
    <p:sldId id="670" r:id="rId16"/>
    <p:sldId id="638" r:id="rId17"/>
    <p:sldId id="640" r:id="rId18"/>
    <p:sldId id="663" r:id="rId19"/>
    <p:sldId id="664" r:id="rId20"/>
    <p:sldId id="642" r:id="rId21"/>
    <p:sldId id="661" r:id="rId22"/>
    <p:sldId id="643" r:id="rId23"/>
    <p:sldId id="644" r:id="rId24"/>
    <p:sldId id="677" r:id="rId25"/>
    <p:sldId id="665" r:id="rId26"/>
    <p:sldId id="682" r:id="rId27"/>
    <p:sldId id="647" r:id="rId28"/>
    <p:sldId id="648" r:id="rId29"/>
    <p:sldId id="685" r:id="rId30"/>
    <p:sldId id="649" r:id="rId31"/>
    <p:sldId id="687" r:id="rId32"/>
    <p:sldId id="650" r:id="rId33"/>
    <p:sldId id="679" r:id="rId34"/>
    <p:sldId id="688" r:id="rId35"/>
    <p:sldId id="680" r:id="rId36"/>
    <p:sldId id="652" r:id="rId37"/>
    <p:sldId id="653" r:id="rId38"/>
    <p:sldId id="654" r:id="rId39"/>
    <p:sldId id="681" r:id="rId40"/>
    <p:sldId id="618" r:id="rId41"/>
    <p:sldId id="656" r:id="rId42"/>
    <p:sldId id="689" r:id="rId43"/>
    <p:sldId id="657" r:id="rId44"/>
    <p:sldId id="658" r:id="rId45"/>
    <p:sldId id="633" r:id="rId46"/>
    <p:sldId id="690" r:id="rId47"/>
    <p:sldId id="573" r:id="rId48"/>
  </p:sldIdLst>
  <p:sldSz cx="10691813" cy="7559675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DAD"/>
    <a:srgbClr val="5ABDC3"/>
    <a:srgbClr val="DC7821"/>
    <a:srgbClr val="2481C3"/>
    <a:srgbClr val="7A7A7A"/>
    <a:srgbClr val="246468"/>
    <a:srgbClr val="F8696B"/>
    <a:srgbClr val="F98971"/>
    <a:srgbClr val="FCBA7A"/>
    <a:srgbClr val="FED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85000" autoAdjust="0"/>
  </p:normalViewPr>
  <p:slideViewPr>
    <p:cSldViewPr snapToGrid="0">
      <p:cViewPr varScale="1">
        <p:scale>
          <a:sx n="86" d="100"/>
          <a:sy n="86" d="100"/>
        </p:scale>
        <p:origin x="726" y="7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-26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3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sytin\Downloads\&#1042;&#1099;&#1075;&#1088;&#1091;&#1079;&#1082;&#1072;%20&#1092;&#1080;&#1085;&#1072;&#108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microsoft.com/office/2011/relationships/chartStyle" Target="style19.xml"/><Relationship Id="rId1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50;&#1088;&#1072;&#1089;&#1085;&#1086;&#1103;&#1088;&#1089;&#1082;%20&#1048;&#1089;&#1089;&#1083;&#1077;&#1076;&#1086;&#1074;&#1072;&#1085;&#1080;&#1077;%203%20-%20&#1041;&#1080;&#1079;&#1085;&#1077;&#1089;\&#1069;&#1082;&#1089;&#1077;&#1083;&#1080;\&#1042;&#1099;&#1075;&#1088;&#1091;&#1079;&#1082;&#1072;%20&#1092;&#1080;&#1085;&#1072;&#10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/>
              <a:t>Должность в </a:t>
            </a:r>
            <a:r>
              <a:rPr lang="ru-RU" sz="2000" b="1" dirty="0" smtClean="0"/>
              <a:t>организации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ru-RU" sz="1800" b="1" i="0" baseline="0" dirty="0" smtClean="0">
                <a:effectLst/>
              </a:rPr>
              <a:t>(% от числа опрошен.)</a:t>
            </a:r>
            <a:endParaRPr lang="ru-RU" sz="2000" b="1" dirty="0"/>
          </a:p>
        </c:rich>
      </c:tx>
      <c:layout>
        <c:manualLayout>
          <c:xMode val="edge"/>
          <c:yMode val="edge"/>
          <c:x val="0.33968959187309039"/>
          <c:y val="3.7687014390207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982128468052634"/>
          <c:y val="0.17221096063012689"/>
          <c:w val="0.47622103018506773"/>
          <c:h val="0.786333323540644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6.4865631400373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41-4939-AA07-06554DAF1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Таблица!$A$83:$A$87</c:f>
              <c:strCache>
                <c:ptCount val="5"/>
                <c:pt idx="0">
                  <c:v>Служащий по найму: руковожу департаментом, управлением (являюсь менеджером среднего уровня)</c:v>
                </c:pt>
                <c:pt idx="1">
                  <c:v>Служащий по найму: вхожу в состав топ-менеджмента</c:v>
                </c:pt>
                <c:pt idx="2">
                  <c:v>Служащий по найму: руковожу группой, отделом и т.п. (являюсь менеджером нижнего уровня)</c:v>
                </c:pt>
                <c:pt idx="3">
                  <c:v>Являюсь и владельцем (совладельцем) и вхожу в состав руководства компании</c:v>
                </c:pt>
                <c:pt idx="4">
                  <c:v>Являюсь собственником (одним из собственников)</c:v>
                </c:pt>
              </c:strCache>
            </c:strRef>
          </c:cat>
          <c:val>
            <c:numRef>
              <c:f>Таблица!$B$83:$B$87</c:f>
              <c:numCache>
                <c:formatCode>0.00</c:formatCode>
                <c:ptCount val="5"/>
                <c:pt idx="0">
                  <c:v>6.8429237947122861</c:v>
                </c:pt>
                <c:pt idx="1">
                  <c:v>11.81959564541213</c:v>
                </c:pt>
                <c:pt idx="2">
                  <c:v>13.374805598755831</c:v>
                </c:pt>
                <c:pt idx="3">
                  <c:v>20.52877138413686</c:v>
                </c:pt>
                <c:pt idx="4">
                  <c:v>47.433903576982893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D-4F61-A8C2-2A4F8CDEB2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57460127"/>
        <c:axId val="957470527"/>
      </c:barChart>
      <c:catAx>
        <c:axId val="95746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7470527"/>
        <c:crosses val="autoZero"/>
        <c:auto val="1"/>
        <c:lblAlgn val="ctr"/>
        <c:lblOffset val="100"/>
        <c:noMultiLvlLbl val="0"/>
      </c:catAx>
      <c:valAx>
        <c:axId val="957470527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5746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389-4E03-92D0-225EA4E79D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Таблица!$A$122:$A$130</c:f>
              <c:strCache>
                <c:ptCount val="9"/>
                <c:pt idx="0">
                  <c:v>Другое</c:v>
                </c:pt>
                <c:pt idx="1">
                  <c:v>Наличие федеральных институтов развития</c:v>
                </c:pt>
                <c:pt idx="2">
                  <c:v>Наличие преференциальных режимов</c:v>
                </c:pt>
                <c:pt idx="3">
                  <c:v>Наличие федеральных, региональных, научных центров и образовательных учреждений</c:v>
                </c:pt>
                <c:pt idx="4">
                  <c:v>Не вижу преимуществ</c:v>
                </c:pt>
                <c:pt idx="5">
                  <c:v>Наличие региональных институтов развития</c:v>
                </c:pt>
                <c:pt idx="6">
                  <c:v>Наличие сырьевых ресурсов</c:v>
                </c:pt>
                <c:pt idx="7">
                  <c:v>Динамичное развитие инфраструктуры поддержки</c:v>
                </c:pt>
                <c:pt idx="8">
                  <c:v>Внимание Правительства Красноярского края</c:v>
                </c:pt>
              </c:strCache>
            </c:strRef>
          </c:cat>
          <c:val>
            <c:numRef>
              <c:f>Таблица!$B$122:$B$130</c:f>
              <c:numCache>
                <c:formatCode>0.00</c:formatCode>
                <c:ptCount val="9"/>
                <c:pt idx="0">
                  <c:v>1.3996889580093312</c:v>
                </c:pt>
                <c:pt idx="1">
                  <c:v>8.5536547433903571</c:v>
                </c:pt>
                <c:pt idx="2">
                  <c:v>13.21928460342146</c:v>
                </c:pt>
                <c:pt idx="3">
                  <c:v>15.085536547433904</c:v>
                </c:pt>
                <c:pt idx="4">
                  <c:v>18.506998444790046</c:v>
                </c:pt>
                <c:pt idx="5">
                  <c:v>19.440124416796266</c:v>
                </c:pt>
                <c:pt idx="6">
                  <c:v>26.127527216174183</c:v>
                </c:pt>
                <c:pt idx="7">
                  <c:v>30.326594090202175</c:v>
                </c:pt>
                <c:pt idx="8">
                  <c:v>52.099533437014003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6-4987-85B0-9D6B267FD9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0267792"/>
        <c:axId val="1100273616"/>
      </c:barChart>
      <c:catAx>
        <c:axId val="110026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0273616"/>
        <c:crosses val="autoZero"/>
        <c:auto val="1"/>
        <c:lblAlgn val="ctr"/>
        <c:lblOffset val="100"/>
        <c:noMultiLvlLbl val="0"/>
      </c:catAx>
      <c:valAx>
        <c:axId val="110027361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10026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A30-4EEF-8FCF-6E24E90439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Таблица!$A$133:$A$141</c:f>
              <c:strCache>
                <c:ptCount val="9"/>
                <c:pt idx="0">
                  <c:v>Неблагоприятная криминогенная обстановка</c:v>
                </c:pt>
                <c:pt idx="1">
                  <c:v>Другое</c:v>
                </c:pt>
                <c:pt idx="2">
                  <c:v>Высокий уровень коррупции</c:v>
                </c:pt>
                <c:pt idx="3">
                  <c:v>Высокие трансакционные издержки</c:v>
                </c:pt>
                <c:pt idx="4">
                  <c:v>Нет препятствий</c:v>
                </c:pt>
                <c:pt idx="5">
                  <c:v>Недостаточный уровень развития финансовых и прочих бизнес-услуг</c:v>
                </c:pt>
                <c:pt idx="6">
                  <c:v>Низкая плотность населения</c:v>
                </c:pt>
                <c:pt idx="7">
                  <c:v>Низкий уровень развития инфраструктуры</c:v>
                </c:pt>
                <c:pt idx="8">
                  <c:v>Ограничения финансовой поддержки</c:v>
                </c:pt>
              </c:strCache>
            </c:strRef>
          </c:cat>
          <c:val>
            <c:numRef>
              <c:f>Таблица!$B$133:$B$141</c:f>
              <c:numCache>
                <c:formatCode>0.00</c:formatCode>
                <c:ptCount val="9"/>
                <c:pt idx="0">
                  <c:v>2.1772939346811819</c:v>
                </c:pt>
                <c:pt idx="1">
                  <c:v>2.7993779160186625</c:v>
                </c:pt>
                <c:pt idx="2">
                  <c:v>7.4650077760497675</c:v>
                </c:pt>
                <c:pt idx="3">
                  <c:v>10.419906687402799</c:v>
                </c:pt>
                <c:pt idx="4">
                  <c:v>19.59564541213064</c:v>
                </c:pt>
                <c:pt idx="5">
                  <c:v>22.083981337480559</c:v>
                </c:pt>
                <c:pt idx="6">
                  <c:v>26.749611197511662</c:v>
                </c:pt>
                <c:pt idx="7">
                  <c:v>30.637636080870916</c:v>
                </c:pt>
                <c:pt idx="8">
                  <c:v>48.211508553654738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B-46A3-BC05-BE18A4703B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0281936"/>
        <c:axId val="1100269456"/>
      </c:barChart>
      <c:catAx>
        <c:axId val="110028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0269456"/>
        <c:crosses val="autoZero"/>
        <c:auto val="1"/>
        <c:lblAlgn val="ctr"/>
        <c:lblOffset val="100"/>
        <c:noMultiLvlLbl val="0"/>
      </c:catAx>
      <c:valAx>
        <c:axId val="110026945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10028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41159371461929"/>
          <c:y val="0.15233666556786654"/>
          <c:w val="0.48295554711097355"/>
          <c:h val="0.770312390406574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'Вся линейка'!$EP$657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линейка'!$EQ$656:$EU$656</c:f>
              <c:strCache>
                <c:ptCount val="5"/>
                <c:pt idx="0">
                  <c:v>Информационно-аналитическая поддержка (государственные цифровые сервисы, отраслевая экспертиза, доступность информации о мерах поддержки в онлайн режиме)</c:v>
                </c:pt>
                <c:pt idx="1">
                  <c:v>Обеспечение доступного рынка сбыта (гарантированный заказ, защита отечественного производителя)</c:v>
                </c:pt>
                <c:pt idx="2">
                  <c:v>Повышение доступности инфраструктуры (скорость подключения к сетям, снижение (возврат) расходов на подключение)</c:v>
                </c:pt>
                <c:pt idx="3">
                  <c:v>Повышение доступности финансирования (кредитование, субсидии)</c:v>
                </c:pt>
                <c:pt idx="4">
                  <c:v>Снижение нагрузки на платежи в бюджеты (налоговые льготы, взносы в фонды)</c:v>
                </c:pt>
              </c:strCache>
            </c:strRef>
          </c:cat>
          <c:val>
            <c:numRef>
              <c:f>'Вся линейка'!$EQ$657:$EU$657</c:f>
              <c:numCache>
                <c:formatCode>0.00</c:formatCode>
                <c:ptCount val="5"/>
                <c:pt idx="0">
                  <c:v>26.594090202177295</c:v>
                </c:pt>
                <c:pt idx="1">
                  <c:v>37.480559875583204</c:v>
                </c:pt>
                <c:pt idx="2">
                  <c:v>37.947122861586315</c:v>
                </c:pt>
                <c:pt idx="3">
                  <c:v>46.189735614307928</c:v>
                </c:pt>
                <c:pt idx="4">
                  <c:v>46.345256609642298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E-4F5C-A3D0-4158DF9C35A4}"/>
            </c:ext>
          </c:extLst>
        </c:ser>
        <c:ser>
          <c:idx val="1"/>
          <c:order val="1"/>
          <c:tx>
            <c:strRef>
              <c:f>'Вся линейка'!$EP$658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линейка'!$EQ$656:$EU$656</c:f>
              <c:strCache>
                <c:ptCount val="5"/>
                <c:pt idx="0">
                  <c:v>Информационно-аналитическая поддержка (государственные цифровые сервисы, отраслевая экспертиза, доступность информации о мерах поддержки в онлайн режиме)</c:v>
                </c:pt>
                <c:pt idx="1">
                  <c:v>Обеспечение доступного рынка сбыта (гарантированный заказ, защита отечественного производителя)</c:v>
                </c:pt>
                <c:pt idx="2">
                  <c:v>Повышение доступности инфраструктуры (скорость подключения к сетям, снижение (возврат) расходов на подключение)</c:v>
                </c:pt>
                <c:pt idx="3">
                  <c:v>Повышение доступности финансирования (кредитование, субсидии)</c:v>
                </c:pt>
                <c:pt idx="4">
                  <c:v>Снижение нагрузки на платежи в бюджеты (налоговые льготы, взносы в фонды)</c:v>
                </c:pt>
              </c:strCache>
            </c:strRef>
          </c:cat>
          <c:val>
            <c:numRef>
              <c:f>'Вся линейка'!$EQ$658:$EU$658</c:f>
              <c:numCache>
                <c:formatCode>0.00</c:formatCode>
                <c:ptCount val="5"/>
                <c:pt idx="0">
                  <c:v>20.52877138413686</c:v>
                </c:pt>
                <c:pt idx="1">
                  <c:v>19.906687402799378</c:v>
                </c:pt>
                <c:pt idx="2">
                  <c:v>17.884914463452567</c:v>
                </c:pt>
                <c:pt idx="3">
                  <c:v>21.772939346811821</c:v>
                </c:pt>
                <c:pt idx="4">
                  <c:v>20.52877138413686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E-4F5C-A3D0-4158DF9C35A4}"/>
            </c:ext>
          </c:extLst>
        </c:ser>
        <c:ser>
          <c:idx val="2"/>
          <c:order val="2"/>
          <c:tx>
            <c:strRef>
              <c:f>'Вся линейка'!$EP$659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линейка'!$EQ$656:$EU$656</c:f>
              <c:strCache>
                <c:ptCount val="5"/>
                <c:pt idx="0">
                  <c:v>Информационно-аналитическая поддержка (государственные цифровые сервисы, отраслевая экспертиза, доступность информации о мерах поддержки в онлайн режиме)</c:v>
                </c:pt>
                <c:pt idx="1">
                  <c:v>Обеспечение доступного рынка сбыта (гарантированный заказ, защита отечественного производителя)</c:v>
                </c:pt>
                <c:pt idx="2">
                  <c:v>Повышение доступности инфраструктуры (скорость подключения к сетям, снижение (возврат) расходов на подключение)</c:v>
                </c:pt>
                <c:pt idx="3">
                  <c:v>Повышение доступности финансирования (кредитование, субсидии)</c:v>
                </c:pt>
                <c:pt idx="4">
                  <c:v>Снижение нагрузки на платежи в бюджеты (налоговые льготы, взносы в фонды)</c:v>
                </c:pt>
              </c:strCache>
            </c:strRef>
          </c:cat>
          <c:val>
            <c:numRef>
              <c:f>'Вся линейка'!$EQ$659:$EU$659</c:f>
              <c:numCache>
                <c:formatCode>0.00</c:formatCode>
                <c:ptCount val="5"/>
                <c:pt idx="0">
                  <c:v>22.239502332814929</c:v>
                </c:pt>
                <c:pt idx="1">
                  <c:v>18.351477449455679</c:v>
                </c:pt>
                <c:pt idx="2">
                  <c:v>20.995334370139972</c:v>
                </c:pt>
                <c:pt idx="3">
                  <c:v>15.552099533437014</c:v>
                </c:pt>
                <c:pt idx="4">
                  <c:v>19.59564541213064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E-4F5C-A3D0-4158DF9C35A4}"/>
            </c:ext>
          </c:extLst>
        </c:ser>
        <c:ser>
          <c:idx val="3"/>
          <c:order val="3"/>
          <c:tx>
            <c:strRef>
              <c:f>'Вся линейка'!$EP$660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линейка'!$EQ$656:$EU$656</c:f>
              <c:strCache>
                <c:ptCount val="5"/>
                <c:pt idx="0">
                  <c:v>Информационно-аналитическая поддержка (государственные цифровые сервисы, отраслевая экспертиза, доступность информации о мерах поддержки в онлайн режиме)</c:v>
                </c:pt>
                <c:pt idx="1">
                  <c:v>Обеспечение доступного рынка сбыта (гарантированный заказ, защита отечественного производителя)</c:v>
                </c:pt>
                <c:pt idx="2">
                  <c:v>Повышение доступности инфраструктуры (скорость подключения к сетям, снижение (возврат) расходов на подключение)</c:v>
                </c:pt>
                <c:pt idx="3">
                  <c:v>Повышение доступности финансирования (кредитование, субсидии)</c:v>
                </c:pt>
                <c:pt idx="4">
                  <c:v>Снижение нагрузки на платежи в бюджеты (налоговые льготы, взносы в фонды)</c:v>
                </c:pt>
              </c:strCache>
            </c:strRef>
          </c:cat>
          <c:val>
            <c:numRef>
              <c:f>'Вся линейка'!$EQ$660:$EU$660</c:f>
              <c:numCache>
                <c:formatCode>0.00</c:formatCode>
                <c:ptCount val="5"/>
                <c:pt idx="0">
                  <c:v>16.174183514774494</c:v>
                </c:pt>
                <c:pt idx="1">
                  <c:v>11.353032659409021</c:v>
                </c:pt>
                <c:pt idx="2">
                  <c:v>13.685847589424572</c:v>
                </c:pt>
                <c:pt idx="3">
                  <c:v>9.6423017107309477</c:v>
                </c:pt>
                <c:pt idx="4">
                  <c:v>7.309486780715396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0E-4F5C-A3D0-4158DF9C35A4}"/>
            </c:ext>
          </c:extLst>
        </c:ser>
        <c:ser>
          <c:idx val="4"/>
          <c:order val="4"/>
          <c:tx>
            <c:strRef>
              <c:f>'Вся линейка'!$EP$661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'Вся линейка'!$EQ$656:$EU$656</c:f>
              <c:strCache>
                <c:ptCount val="5"/>
                <c:pt idx="0">
                  <c:v>Информационно-аналитическая поддержка (государственные цифровые сервисы, отраслевая экспертиза, доступность информации о мерах поддержки в онлайн режиме)</c:v>
                </c:pt>
                <c:pt idx="1">
                  <c:v>Обеспечение доступного рынка сбыта (гарантированный заказ, защита отечественного производителя)</c:v>
                </c:pt>
                <c:pt idx="2">
                  <c:v>Повышение доступности инфраструктуры (скорость подключения к сетям, снижение (возврат) расходов на подключение)</c:v>
                </c:pt>
                <c:pt idx="3">
                  <c:v>Повышение доступности финансирования (кредитование, субсидии)</c:v>
                </c:pt>
                <c:pt idx="4">
                  <c:v>Снижение нагрузки на платежи в бюджеты (налоговые льготы, взносы в фонды)</c:v>
                </c:pt>
              </c:strCache>
            </c:strRef>
          </c:cat>
          <c:val>
            <c:numRef>
              <c:f>'Вся линейка'!$EQ$661:$EU$661</c:f>
              <c:numCache>
                <c:formatCode>0.00</c:formatCode>
                <c:ptCount val="5"/>
                <c:pt idx="0">
                  <c:v>6.3763608087091761</c:v>
                </c:pt>
                <c:pt idx="1">
                  <c:v>4.3545878693623639</c:v>
                </c:pt>
                <c:pt idx="2">
                  <c:v>2.9548989113530326</c:v>
                </c:pt>
                <c:pt idx="3">
                  <c:v>1.7107309486780715</c:v>
                </c:pt>
                <c:pt idx="4">
                  <c:v>2.9548989113530326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E-4F5C-A3D0-4158DF9C35A4}"/>
            </c:ext>
          </c:extLst>
        </c:ser>
        <c:ser>
          <c:idx val="5"/>
          <c:order val="5"/>
          <c:tx>
            <c:strRef>
              <c:f>'Вся линейка'!$EP$662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0E-4F5C-A3D0-4158DF9C35A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0E-4F5C-A3D0-4158DF9C3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линейка'!$EQ$656:$EU$656</c:f>
              <c:strCache>
                <c:ptCount val="5"/>
                <c:pt idx="0">
                  <c:v>Информационно-аналитическая поддержка (государственные цифровые сервисы, отраслевая экспертиза, доступность информации о мерах поддержки в онлайн режиме)</c:v>
                </c:pt>
                <c:pt idx="1">
                  <c:v>Обеспечение доступного рынка сбыта (гарантированный заказ, защита отечественного производителя)</c:v>
                </c:pt>
                <c:pt idx="2">
                  <c:v>Повышение доступности инфраструктуры (скорость подключения к сетям, снижение (возврат) расходов на подключение)</c:v>
                </c:pt>
                <c:pt idx="3">
                  <c:v>Повышение доступности финансирования (кредитование, субсидии)</c:v>
                </c:pt>
                <c:pt idx="4">
                  <c:v>Снижение нагрузки на платежи в бюджеты (налоговые льготы, взносы в фонды)</c:v>
                </c:pt>
              </c:strCache>
            </c:strRef>
          </c:cat>
          <c:val>
            <c:numRef>
              <c:f>'Вся линейка'!$EQ$662:$EU$662</c:f>
              <c:numCache>
                <c:formatCode>0.00</c:formatCode>
                <c:ptCount val="5"/>
                <c:pt idx="0">
                  <c:v>8.0870917573872472</c:v>
                </c:pt>
                <c:pt idx="1">
                  <c:v>8.5536547433903571</c:v>
                </c:pt>
                <c:pt idx="2">
                  <c:v>6.5318818040435458</c:v>
                </c:pt>
                <c:pt idx="3">
                  <c:v>5.132192846034215</c:v>
                </c:pt>
                <c:pt idx="4">
                  <c:v>3.2659409020217729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0E-4F5C-A3D0-4158DF9C35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0286512"/>
        <c:axId val="1100279856"/>
      </c:barChart>
      <c:catAx>
        <c:axId val="110028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0279856"/>
        <c:crosses val="autoZero"/>
        <c:auto val="1"/>
        <c:lblAlgn val="ctr"/>
        <c:lblOffset val="100"/>
        <c:noMultiLvlLbl val="0"/>
      </c:catAx>
      <c:valAx>
        <c:axId val="110027985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10028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61413262970551E-2"/>
          <c:y val="9.3115432973624027E-2"/>
          <c:w val="0.96987717347405888"/>
          <c:h val="0.848583249191221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Таблица!$A$114:$A$119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Таблица!$B$114:$B$119</c:f>
              <c:numCache>
                <c:formatCode>0.00</c:formatCode>
                <c:ptCount val="6"/>
                <c:pt idx="0">
                  <c:v>3.5769828926905132</c:v>
                </c:pt>
                <c:pt idx="1">
                  <c:v>3.2659409020217729</c:v>
                </c:pt>
                <c:pt idx="2">
                  <c:v>21.61741835147745</c:v>
                </c:pt>
                <c:pt idx="3">
                  <c:v>44.479004665629859</c:v>
                </c:pt>
                <c:pt idx="4">
                  <c:v>22.861586314152412</c:v>
                </c:pt>
                <c:pt idx="5">
                  <c:v>4.1990668740279933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6-42C8-AA5C-F76372FA52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0268624"/>
        <c:axId val="1100278608"/>
      </c:barChart>
      <c:catAx>
        <c:axId val="110026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0278608"/>
        <c:crosses val="autoZero"/>
        <c:auto val="1"/>
        <c:lblAlgn val="ctr"/>
        <c:lblOffset val="100"/>
        <c:noMultiLvlLbl val="0"/>
      </c:catAx>
      <c:valAx>
        <c:axId val="11002786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10026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Таблица!$A$178</c:f>
              <c:strCache>
                <c:ptCount val="1"/>
                <c:pt idx="0">
                  <c:v>Используем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2A-4B40-A497-43D9798283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2A-4B40-A497-43D9798283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2A-4B40-A497-43D9798283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2A-4B40-A497-43D97982830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2A-4B40-A497-43D97982830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2A-4B40-A497-43D97982830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2A-4B40-A497-43D97982830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2A-4B40-A497-43D97982830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A-4B40-A497-43D979828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Таблица!$B$177:$N$177</c:f>
              <c:strCache>
                <c:ptCount val="13"/>
                <c:pt idx="0">
                  <c:v>Промышленная ипотека</c:v>
                </c:pt>
                <c:pt idx="1">
                  <c:v>Офсетный контракт</c:v>
                </c:pt>
                <c:pt idx="2">
                  <c:v>Специальный инвестиционный контракт 2.0</c:v>
                </c:pt>
                <c:pt idx="3">
                  <c:v>Фабрика проектного финансирования</c:v>
                </c:pt>
                <c:pt idx="4">
                  <c:v>Соглашение о защите и поощрении капиталовложений</c:v>
                </c:pt>
                <c:pt idx="5">
                  <c:v>Специальный инвестиционный контракт 1.0</c:v>
                </c:pt>
                <c:pt idx="6">
                  <c:v>Инвестиционная тарифная льгота</c:v>
                </c:pt>
                <c:pt idx="7">
                  <c:v>Кластерная инвестиционная платформа</c:v>
                </c:pt>
                <c:pt idx="8">
                  <c:v>льготные займы Фонда развития промышленности</c:v>
                </c:pt>
                <c:pt idx="9">
                  <c:v>Другой Инструмент</c:v>
                </c:pt>
                <c:pt idx="10">
                  <c:v>Инвестиционный налоговый вычет</c:v>
                </c:pt>
                <c:pt idx="11">
                  <c:v>Статус резидента ОЭЗ или ТОСЭР</c:v>
                </c:pt>
                <c:pt idx="12">
                  <c:v>Корпоративные программы повышения конкурентоспособности</c:v>
                </c:pt>
              </c:strCache>
            </c:strRef>
          </c:cat>
          <c:val>
            <c:numRef>
              <c:f>Таблица!$B$178:$N$178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4.3478260869565215</c:v>
                </c:pt>
                <c:pt idx="10">
                  <c:v>4.3478260869565215</c:v>
                </c:pt>
                <c:pt idx="11">
                  <c:v>4.3478260869565215</c:v>
                </c:pt>
                <c:pt idx="12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A-4B40-A497-43D97982830A}"/>
            </c:ext>
          </c:extLst>
        </c:ser>
        <c:ser>
          <c:idx val="1"/>
          <c:order val="1"/>
          <c:tx>
            <c:strRef>
              <c:f>Таблица!$A$179</c:f>
              <c:strCache>
                <c:ptCount val="1"/>
                <c:pt idx="0">
                  <c:v>Не используем, но планируем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2A-4B40-A497-43D979828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Таблица!$B$177:$N$177</c:f>
              <c:strCache>
                <c:ptCount val="13"/>
                <c:pt idx="0">
                  <c:v>Промышленная ипотека</c:v>
                </c:pt>
                <c:pt idx="1">
                  <c:v>Офсетный контракт</c:v>
                </c:pt>
                <c:pt idx="2">
                  <c:v>Специальный инвестиционный контракт 2.0</c:v>
                </c:pt>
                <c:pt idx="3">
                  <c:v>Фабрика проектного финансирования</c:v>
                </c:pt>
                <c:pt idx="4">
                  <c:v>Соглашение о защите и поощрении капиталовложений</c:v>
                </c:pt>
                <c:pt idx="5">
                  <c:v>Специальный инвестиционный контракт 1.0</c:v>
                </c:pt>
                <c:pt idx="6">
                  <c:v>Инвестиционная тарифная льгота</c:v>
                </c:pt>
                <c:pt idx="7">
                  <c:v>Кластерная инвестиционная платформа</c:v>
                </c:pt>
                <c:pt idx="8">
                  <c:v>льготные займы Фонда развития промышленности</c:v>
                </c:pt>
                <c:pt idx="9">
                  <c:v>Другой Инструмент</c:v>
                </c:pt>
                <c:pt idx="10">
                  <c:v>Инвестиционный налоговый вычет</c:v>
                </c:pt>
                <c:pt idx="11">
                  <c:v>Статус резидента ОЭЗ или ТОСЭР</c:v>
                </c:pt>
                <c:pt idx="12">
                  <c:v>Корпоративные программы повышения конкурентоспособности</c:v>
                </c:pt>
              </c:strCache>
            </c:strRef>
          </c:cat>
          <c:val>
            <c:numRef>
              <c:f>Таблица!$B$179:$N$179</c:f>
              <c:numCache>
                <c:formatCode>0.00</c:formatCode>
                <c:ptCount val="13"/>
                <c:pt idx="0">
                  <c:v>17.391304347826086</c:v>
                </c:pt>
                <c:pt idx="1">
                  <c:v>17.391304347826086</c:v>
                </c:pt>
                <c:pt idx="2">
                  <c:v>21.739130434782609</c:v>
                </c:pt>
                <c:pt idx="3">
                  <c:v>21.739130434782609</c:v>
                </c:pt>
                <c:pt idx="4">
                  <c:v>30.434782608695656</c:v>
                </c:pt>
                <c:pt idx="5">
                  <c:v>30.434782608695656</c:v>
                </c:pt>
                <c:pt idx="6">
                  <c:v>30.434782608695656</c:v>
                </c:pt>
                <c:pt idx="7">
                  <c:v>30.434782608695656</c:v>
                </c:pt>
                <c:pt idx="8">
                  <c:v>52.173913043478258</c:v>
                </c:pt>
                <c:pt idx="9">
                  <c:v>4.3478260869565215</c:v>
                </c:pt>
                <c:pt idx="10">
                  <c:v>17.391304347826086</c:v>
                </c:pt>
                <c:pt idx="11">
                  <c:v>21.739130434782609</c:v>
                </c:pt>
                <c:pt idx="12">
                  <c:v>26.086956521739129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A-4B40-A497-43D97982830A}"/>
            </c:ext>
          </c:extLst>
        </c:ser>
        <c:ser>
          <c:idx val="2"/>
          <c:order val="2"/>
          <c:tx>
            <c:strRef>
              <c:f>Таблица!$A$180</c:f>
              <c:strCache>
                <c:ptCount val="1"/>
                <c:pt idx="0">
                  <c:v>Не используем и не планируем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Таблица!$B$177:$N$177</c:f>
              <c:strCache>
                <c:ptCount val="13"/>
                <c:pt idx="0">
                  <c:v>Промышленная ипотека</c:v>
                </c:pt>
                <c:pt idx="1">
                  <c:v>Офсетный контракт</c:v>
                </c:pt>
                <c:pt idx="2">
                  <c:v>Специальный инвестиционный контракт 2.0</c:v>
                </c:pt>
                <c:pt idx="3">
                  <c:v>Фабрика проектного финансирования</c:v>
                </c:pt>
                <c:pt idx="4">
                  <c:v>Соглашение о защите и поощрении капиталовложений</c:v>
                </c:pt>
                <c:pt idx="5">
                  <c:v>Специальный инвестиционный контракт 1.0</c:v>
                </c:pt>
                <c:pt idx="6">
                  <c:v>Инвестиционная тарифная льгота</c:v>
                </c:pt>
                <c:pt idx="7">
                  <c:v>Кластерная инвестиционная платформа</c:v>
                </c:pt>
                <c:pt idx="8">
                  <c:v>льготные займы Фонда развития промышленности</c:v>
                </c:pt>
                <c:pt idx="9">
                  <c:v>Другой Инструмент</c:v>
                </c:pt>
                <c:pt idx="10">
                  <c:v>Инвестиционный налоговый вычет</c:v>
                </c:pt>
                <c:pt idx="11">
                  <c:v>Статус резидента ОЭЗ или ТОСЭР</c:v>
                </c:pt>
                <c:pt idx="12">
                  <c:v>Корпоративные программы повышения конкурентоспособности</c:v>
                </c:pt>
              </c:strCache>
            </c:strRef>
          </c:cat>
          <c:val>
            <c:numRef>
              <c:f>Таблица!$B$180:$N$180</c:f>
              <c:numCache>
                <c:formatCode>0.00</c:formatCode>
                <c:ptCount val="13"/>
                <c:pt idx="0">
                  <c:v>82.608695652173907</c:v>
                </c:pt>
                <c:pt idx="1">
                  <c:v>82.608695652173907</c:v>
                </c:pt>
                <c:pt idx="2">
                  <c:v>78.260869565217391</c:v>
                </c:pt>
                <c:pt idx="3">
                  <c:v>78.260869565217391</c:v>
                </c:pt>
                <c:pt idx="4">
                  <c:v>69.565217391304344</c:v>
                </c:pt>
                <c:pt idx="5">
                  <c:v>69.565217391304344</c:v>
                </c:pt>
                <c:pt idx="6">
                  <c:v>69.565217391304344</c:v>
                </c:pt>
                <c:pt idx="7">
                  <c:v>69.565217391304344</c:v>
                </c:pt>
                <c:pt idx="8">
                  <c:v>47.826086956521742</c:v>
                </c:pt>
                <c:pt idx="9">
                  <c:v>91.304347826086953</c:v>
                </c:pt>
                <c:pt idx="10">
                  <c:v>78.260869565217391</c:v>
                </c:pt>
                <c:pt idx="11">
                  <c:v>73.91304347826086</c:v>
                </c:pt>
                <c:pt idx="12">
                  <c:v>69.565217391304344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A-4B40-A497-43D9798283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1484000"/>
        <c:axId val="1451476928"/>
      </c:barChart>
      <c:catAx>
        <c:axId val="145148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1476928"/>
        <c:crosses val="autoZero"/>
        <c:auto val="1"/>
        <c:lblAlgn val="ctr"/>
        <c:lblOffset val="100"/>
        <c:noMultiLvlLbl val="0"/>
      </c:catAx>
      <c:valAx>
        <c:axId val="145147692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4514840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Таблица!$A$184:$A$189</c:f>
              <c:strCache>
                <c:ptCount val="6"/>
                <c:pt idx="0">
                  <c:v>Доступность мер поддержки </c:v>
                </c:pt>
                <c:pt idx="1">
                  <c:v>Недостаточно привлекательные условия в рамках Инструмента</c:v>
                </c:pt>
                <c:pt idx="2">
                  <c:v>Сложный механизм взаимодействия с государственными органами, регулирующими Инструмент</c:v>
                </c:pt>
                <c:pt idx="3">
                  <c:v>Сложный механизм отчетности</c:v>
                </c:pt>
                <c:pt idx="4">
                  <c:v>Недостаточная осведомленность об Инструменте</c:v>
                </c:pt>
                <c:pt idx="5">
                  <c:v>Избыточные и высокие требования государственных структур для предоставления поддержки</c:v>
                </c:pt>
              </c:strCache>
            </c:strRef>
          </c:cat>
          <c:val>
            <c:numRef>
              <c:f>Таблица!$B$184:$B$189</c:f>
              <c:numCache>
                <c:formatCode>0.00</c:formatCode>
                <c:ptCount val="6"/>
                <c:pt idx="0">
                  <c:v>17.391304347826086</c:v>
                </c:pt>
                <c:pt idx="1">
                  <c:v>26.086956521739129</c:v>
                </c:pt>
                <c:pt idx="2">
                  <c:v>30.434782608695656</c:v>
                </c:pt>
                <c:pt idx="3">
                  <c:v>30.434782608695656</c:v>
                </c:pt>
                <c:pt idx="4">
                  <c:v>34.782608695652172</c:v>
                </c:pt>
                <c:pt idx="5">
                  <c:v>39.130434782608695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9-43F4-8AC7-5673840429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0277776"/>
        <c:axId val="1100279440"/>
      </c:barChart>
      <c:catAx>
        <c:axId val="110027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0279440"/>
        <c:crosses val="autoZero"/>
        <c:auto val="1"/>
        <c:lblAlgn val="ctr"/>
        <c:lblOffset val="100"/>
        <c:noMultiLvlLbl val="0"/>
      </c:catAx>
      <c:valAx>
        <c:axId val="110027944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10027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95683410008523E-2"/>
          <c:y val="8.8297875322324873E-2"/>
          <c:w val="0.97300863317998298"/>
          <c:h val="0.81620928092065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'Эффективность мер 1'!$D$292</c:f>
              <c:strCache>
                <c:ptCount val="1"/>
                <c:pt idx="0">
                  <c:v>Программа по льготному лизингу оборудования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'Эффективность мер 1'!$C$293:$C$300</c:f>
              <c:strCache>
                <c:ptCount val="8"/>
                <c:pt idx="0">
                  <c:v>Модернизация производства</c:v>
                </c:pt>
                <c:pt idx="1">
                  <c:v>Создание новых рабочих мест</c:v>
                </c:pt>
                <c:pt idx="2">
                  <c:v>Увеличение выпуска продукции</c:v>
                </c:pt>
                <c:pt idx="3">
                  <c:v>Расширение производственных мощностей</c:v>
                </c:pt>
                <c:pt idx="4">
                  <c:v>Снижение издержек</c:v>
                </c:pt>
                <c:pt idx="5">
                  <c:v>Увеличение производительности труда</c:v>
                </c:pt>
                <c:pt idx="6">
                  <c:v>Внедрение новых технологий</c:v>
                </c:pt>
                <c:pt idx="7">
                  <c:v>Расширение рынков сбыта</c:v>
                </c:pt>
              </c:strCache>
            </c:strRef>
          </c:cat>
          <c:val>
            <c:numRef>
              <c:f>'Эффективность мер 1'!$D$293:$D$300</c:f>
              <c:numCache>
                <c:formatCode>0.0</c:formatCode>
                <c:ptCount val="8"/>
                <c:pt idx="0">
                  <c:v>56.338028169014088</c:v>
                </c:pt>
                <c:pt idx="1">
                  <c:v>43.661971830985912</c:v>
                </c:pt>
                <c:pt idx="2">
                  <c:v>47.887323943661968</c:v>
                </c:pt>
                <c:pt idx="3">
                  <c:v>32.394366197183103</c:v>
                </c:pt>
                <c:pt idx="4">
                  <c:v>23.943661971830984</c:v>
                </c:pt>
                <c:pt idx="5">
                  <c:v>22.535211267605636</c:v>
                </c:pt>
                <c:pt idx="6">
                  <c:v>26.760563380281688</c:v>
                </c:pt>
                <c:pt idx="7">
                  <c:v>12.676056338028168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3-4607-845B-92B792E37068}"/>
            </c:ext>
          </c:extLst>
        </c:ser>
        <c:ser>
          <c:idx val="1"/>
          <c:order val="1"/>
          <c:tx>
            <c:strRef>
              <c:f>'Эффективность мер 1'!$E$292</c:f>
              <c:strCache>
                <c:ptCount val="1"/>
                <c:pt idx="0">
                  <c:v>Программа льготного кредитования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'Эффективность мер 1'!$C$293:$C$300</c:f>
              <c:strCache>
                <c:ptCount val="8"/>
                <c:pt idx="0">
                  <c:v>Модернизация производства</c:v>
                </c:pt>
                <c:pt idx="1">
                  <c:v>Создание новых рабочих мест</c:v>
                </c:pt>
                <c:pt idx="2">
                  <c:v>Увеличение выпуска продукции</c:v>
                </c:pt>
                <c:pt idx="3">
                  <c:v>Расширение производственных мощностей</c:v>
                </c:pt>
                <c:pt idx="4">
                  <c:v>Снижение издержек</c:v>
                </c:pt>
                <c:pt idx="5">
                  <c:v>Увеличение производительности труда</c:v>
                </c:pt>
                <c:pt idx="6">
                  <c:v>Внедрение новых технологий</c:v>
                </c:pt>
                <c:pt idx="7">
                  <c:v>Расширение рынков сбыта</c:v>
                </c:pt>
              </c:strCache>
            </c:strRef>
          </c:cat>
          <c:val>
            <c:numRef>
              <c:f>'Эффективность мер 1'!$E$293:$E$300</c:f>
              <c:numCache>
                <c:formatCode>0.0</c:formatCode>
                <c:ptCount val="8"/>
                <c:pt idx="0">
                  <c:v>52.755905511811022</c:v>
                </c:pt>
                <c:pt idx="1">
                  <c:v>38.582677165354326</c:v>
                </c:pt>
                <c:pt idx="2">
                  <c:v>42.519685039370081</c:v>
                </c:pt>
                <c:pt idx="3">
                  <c:v>33.070866141732289</c:v>
                </c:pt>
                <c:pt idx="4">
                  <c:v>23.622047244094489</c:v>
                </c:pt>
                <c:pt idx="5">
                  <c:v>23.622047244094489</c:v>
                </c:pt>
                <c:pt idx="6">
                  <c:v>25.196850393700785</c:v>
                </c:pt>
                <c:pt idx="7">
                  <c:v>18.110236220472441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3-4607-845B-92B792E37068}"/>
            </c:ext>
          </c:extLst>
        </c:ser>
        <c:ser>
          <c:idx val="2"/>
          <c:order val="2"/>
          <c:tx>
            <c:strRef>
              <c:f>'Эффективность мер 1'!$F$292</c:f>
              <c:strCache>
                <c:ptCount val="1"/>
                <c:pt idx="0">
                  <c:v>Субсидии для предприятия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'Эффективность мер 1'!$C$293:$C$300</c:f>
              <c:strCache>
                <c:ptCount val="8"/>
                <c:pt idx="0">
                  <c:v>Модернизация производства</c:v>
                </c:pt>
                <c:pt idx="1">
                  <c:v>Создание новых рабочих мест</c:v>
                </c:pt>
                <c:pt idx="2">
                  <c:v>Увеличение выпуска продукции</c:v>
                </c:pt>
                <c:pt idx="3">
                  <c:v>Расширение производственных мощностей</c:v>
                </c:pt>
                <c:pt idx="4">
                  <c:v>Снижение издержек</c:v>
                </c:pt>
                <c:pt idx="5">
                  <c:v>Увеличение производительности труда</c:v>
                </c:pt>
                <c:pt idx="6">
                  <c:v>Внедрение новых технологий</c:v>
                </c:pt>
                <c:pt idx="7">
                  <c:v>Расширение рынков сбыта</c:v>
                </c:pt>
              </c:strCache>
            </c:strRef>
          </c:cat>
          <c:val>
            <c:numRef>
              <c:f>'Эффективность мер 1'!$F$293:$F$300</c:f>
              <c:numCache>
                <c:formatCode>0.0</c:formatCode>
                <c:ptCount val="8"/>
                <c:pt idx="0">
                  <c:v>43.29501915708812</c:v>
                </c:pt>
                <c:pt idx="1">
                  <c:v>39.080459770114942</c:v>
                </c:pt>
                <c:pt idx="2">
                  <c:v>40.229885057471265</c:v>
                </c:pt>
                <c:pt idx="3">
                  <c:v>21.839080459770116</c:v>
                </c:pt>
                <c:pt idx="4">
                  <c:v>21.072796934865899</c:v>
                </c:pt>
                <c:pt idx="5">
                  <c:v>19.157088122605366</c:v>
                </c:pt>
                <c:pt idx="6">
                  <c:v>16.85823754789272</c:v>
                </c:pt>
                <c:pt idx="7">
                  <c:v>15.325670498084291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E3-4607-845B-92B792E37068}"/>
            </c:ext>
          </c:extLst>
        </c:ser>
        <c:ser>
          <c:idx val="3"/>
          <c:order val="3"/>
          <c:tx>
            <c:strRef>
              <c:f>'Эффективность мер 1'!$G$292</c:f>
              <c:strCache>
                <c:ptCount val="1"/>
                <c:pt idx="0">
                  <c:v>Услуги центра "Мой бизнес"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'Эффективность мер 1'!$C$293:$C$300</c:f>
              <c:strCache>
                <c:ptCount val="8"/>
                <c:pt idx="0">
                  <c:v>Модернизация производства</c:v>
                </c:pt>
                <c:pt idx="1">
                  <c:v>Создание новых рабочих мест</c:v>
                </c:pt>
                <c:pt idx="2">
                  <c:v>Увеличение выпуска продукции</c:v>
                </c:pt>
                <c:pt idx="3">
                  <c:v>Расширение производственных мощностей</c:v>
                </c:pt>
                <c:pt idx="4">
                  <c:v>Снижение издержек</c:v>
                </c:pt>
                <c:pt idx="5">
                  <c:v>Увеличение производительности труда</c:v>
                </c:pt>
                <c:pt idx="6">
                  <c:v>Внедрение новых технологий</c:v>
                </c:pt>
                <c:pt idx="7">
                  <c:v>Расширение рынков сбыта</c:v>
                </c:pt>
              </c:strCache>
            </c:strRef>
          </c:cat>
          <c:val>
            <c:numRef>
              <c:f>'Эффективность мер 1'!$G$293:$G$300</c:f>
              <c:numCache>
                <c:formatCode>0.0</c:formatCode>
                <c:ptCount val="8"/>
                <c:pt idx="0">
                  <c:v>40.718562874251496</c:v>
                </c:pt>
                <c:pt idx="1">
                  <c:v>37.125748502994007</c:v>
                </c:pt>
                <c:pt idx="2">
                  <c:v>32.934131736526943</c:v>
                </c:pt>
                <c:pt idx="3">
                  <c:v>13.17365269461078</c:v>
                </c:pt>
                <c:pt idx="4">
                  <c:v>18.562874251497004</c:v>
                </c:pt>
                <c:pt idx="5">
                  <c:v>14.97005988023952</c:v>
                </c:pt>
                <c:pt idx="6">
                  <c:v>11.377245508982035</c:v>
                </c:pt>
                <c:pt idx="7">
                  <c:v>24.550898203592812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E3-4607-845B-92B792E37068}"/>
            </c:ext>
          </c:extLst>
        </c:ser>
        <c:ser>
          <c:idx val="4"/>
          <c:order val="4"/>
          <c:tx>
            <c:strRef>
              <c:f>'Эффективность мер 1'!$H$292</c:f>
              <c:strCache>
                <c:ptCount val="1"/>
                <c:pt idx="0">
                  <c:v>Мораторий на проверки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'Эффективность мер 1'!$C$293:$C$300</c:f>
              <c:strCache>
                <c:ptCount val="8"/>
                <c:pt idx="0">
                  <c:v>Модернизация производства</c:v>
                </c:pt>
                <c:pt idx="1">
                  <c:v>Создание новых рабочих мест</c:v>
                </c:pt>
                <c:pt idx="2">
                  <c:v>Увеличение выпуска продукции</c:v>
                </c:pt>
                <c:pt idx="3">
                  <c:v>Расширение производственных мощностей</c:v>
                </c:pt>
                <c:pt idx="4">
                  <c:v>Снижение издержек</c:v>
                </c:pt>
                <c:pt idx="5">
                  <c:v>Увеличение производительности труда</c:v>
                </c:pt>
                <c:pt idx="6">
                  <c:v>Внедрение новых технологий</c:v>
                </c:pt>
                <c:pt idx="7">
                  <c:v>Расширение рынков сбыта</c:v>
                </c:pt>
              </c:strCache>
            </c:strRef>
          </c:cat>
          <c:val>
            <c:numRef>
              <c:f>'Эффективность мер 1'!$H$293:$H$300</c:f>
              <c:numCache>
                <c:formatCode>0.0</c:formatCode>
                <c:ptCount val="8"/>
                <c:pt idx="0">
                  <c:v>37.068965517241381</c:v>
                </c:pt>
                <c:pt idx="1">
                  <c:v>31.896551724137932</c:v>
                </c:pt>
                <c:pt idx="2">
                  <c:v>22.413793103448278</c:v>
                </c:pt>
                <c:pt idx="3">
                  <c:v>18.96551724137931</c:v>
                </c:pt>
                <c:pt idx="4">
                  <c:v>25</c:v>
                </c:pt>
                <c:pt idx="5">
                  <c:v>12.931034482758621</c:v>
                </c:pt>
                <c:pt idx="6">
                  <c:v>12.931034482758621</c:v>
                </c:pt>
                <c:pt idx="7">
                  <c:v>13.793103448275861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E3-4607-845B-92B792E370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2251999"/>
        <c:axId val="1182251583"/>
      </c:barChart>
      <c:catAx>
        <c:axId val="118225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82251583"/>
        <c:crosses val="autoZero"/>
        <c:auto val="1"/>
        <c:lblAlgn val="ctr"/>
        <c:lblOffset val="100"/>
        <c:noMultiLvlLbl val="0"/>
      </c:catAx>
      <c:valAx>
        <c:axId val="118225158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8225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286537799795929"/>
          <c:y val="0.15044598109242607"/>
          <c:w val="0.4523825532596471"/>
          <c:h val="0.28751712276426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320"/>
            </a:lnSpc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Какими мерами региональной (муниципальной) поддержки воспользовались компании</a:t>
            </a:r>
            <a:r>
              <a:rPr lang="ru-RU" sz="1400" dirty="0" smtClean="0"/>
              <a:t>:</a:t>
            </a:r>
            <a:endParaRPr lang="ru-RU" sz="1400" dirty="0"/>
          </a:p>
        </c:rich>
      </c:tx>
      <c:layout>
        <c:manualLayout>
          <c:xMode val="edge"/>
          <c:yMode val="edge"/>
          <c:x val="0.13851153923407816"/>
          <c:y val="0"/>
        </c:manualLayout>
      </c:layout>
      <c:overlay val="0"/>
    </c:title>
    <c:autoTitleDeleted val="0"/>
    <c:view3D>
      <c:rotX val="30"/>
      <c:rotY val="124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ysClr val="window" lastClr="FFFFF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429-40B4-8ABE-7ABA7876BEA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5ABDC3"/>
                  </a:gs>
                  <a:gs pos="80000">
                    <a:srgbClr val="AFAFAF">
                      <a:shade val="93000"/>
                      <a:satMod val="130000"/>
                    </a:srgbClr>
                  </a:gs>
                  <a:gs pos="100000">
                    <a:srgbClr val="AFAFA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solidFill>
                  <a:sysClr val="window" lastClr="FFFFF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429-40B4-8ABE-7ABA7876BEA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rgbClr val="2481C3"/>
                  </a:gs>
                  <a:gs pos="80000">
                    <a:srgbClr val="5BBFC5">
                      <a:shade val="93000"/>
                      <a:satMod val="130000"/>
                    </a:srgbClr>
                  </a:gs>
                  <a:gs pos="100000">
                    <a:srgbClr val="5BBFC5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solidFill>
                  <a:sysClr val="window" lastClr="FFFFF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429-40B4-8ABE-7ABA7876BEA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rgbClr val="ADADAD"/>
                  </a:gs>
                  <a:gs pos="80000">
                    <a:srgbClr val="7B7B7B">
                      <a:shade val="93000"/>
                      <a:satMod val="130000"/>
                    </a:srgbClr>
                  </a:gs>
                  <a:gs pos="100000">
                    <a:srgbClr val="7B7B7B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solidFill>
                  <a:sysClr val="window" lastClr="FFFFF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429-40B4-8ABE-7ABA7876BEAB}"/>
              </c:ext>
            </c:extLst>
          </c:dPt>
          <c:dPt>
            <c:idx val="4"/>
            <c:bubble3D val="0"/>
            <c:spPr>
              <a:solidFill>
                <a:srgbClr val="ADADAD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429-40B4-8ABE-7ABA7876BEAB}"/>
              </c:ext>
            </c:extLst>
          </c:dPt>
          <c:dPt>
            <c:idx val="5"/>
            <c:bubble3D val="0"/>
            <c:spPr>
              <a:solidFill>
                <a:srgbClr val="246468"/>
              </a:solidFill>
              <a:ln>
                <a:solidFill>
                  <a:sysClr val="window" lastClr="FFFFF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3429-40B4-8ABE-7ABA7876BEAB}"/>
              </c:ext>
            </c:extLst>
          </c:dPt>
          <c:dLbls>
            <c:dLbl>
              <c:idx val="0"/>
              <c:layout>
                <c:manualLayout>
                  <c:x val="-1.4324416083903302E-2"/>
                  <c:y val="-1.6788146338990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29-40B4-8ABE-7ABA7876BEAB}"/>
                </c:ext>
              </c:extLst>
            </c:dLbl>
            <c:dLbl>
              <c:idx val="3"/>
              <c:layout>
                <c:manualLayout>
                  <c:x val="2.3710936269039955E-2"/>
                  <c:y val="3.59698572691004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429-40B4-8ABE-7ABA7876BEAB}"/>
                </c:ext>
              </c:extLst>
            </c:dLbl>
            <c:dLbl>
              <c:idx val="4"/>
              <c:layout>
                <c:manualLayout>
                  <c:x val="-1.4420421061184137E-2"/>
                  <c:y val="-3.6883697619696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429-40B4-8ABE-7ABA7876BEAB}"/>
                </c:ext>
              </c:extLst>
            </c:dLbl>
            <c:spPr>
              <a:solidFill>
                <a:schemeClr val="bg1"/>
              </a:solidFill>
              <a:ln w="53975"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Лист1!$F$135:$F$140</c:f>
              <c:strCache>
                <c:ptCount val="6"/>
                <c:pt idx="0">
                  <c:v>краевые субсидии (4%)</c:v>
                </c:pt>
                <c:pt idx="1">
                  <c:v>льготные ставки региональных (местных налогов) (12%)</c:v>
                </c:pt>
                <c:pt idx="2">
                  <c:v>льготные (субсидируемые краем) кредиты (займы), в т.ч. Агенства развития бизнеса (14%)</c:v>
                </c:pt>
                <c:pt idx="3">
                  <c:v>отсрочка (снижение) краевой (муниципальной) аренды (3%)</c:v>
                </c:pt>
                <c:pt idx="4">
                  <c:v>выплаты на работников МРОТ (1%)</c:v>
                </c:pt>
                <c:pt idx="5">
                  <c:v>не воспользовались (66%)</c:v>
                </c:pt>
              </c:strCache>
            </c:strRef>
          </c:cat>
          <c:val>
            <c:numRef>
              <c:f>Лист1!$G$135:$G$140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2</c:v>
                </c:pt>
                <c:pt idx="4">
                  <c:v>1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29-40B4-8ABE-7ABA7876B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ysClr val="window" lastClr="FFFFFF"/>
          </a:solidFill>
        </a:ln>
      </c:spPr>
    </c:plotArea>
    <c:legend>
      <c:legendPos val="r"/>
      <c:legendEntry>
        <c:idx val="5"/>
        <c:txPr>
          <a:bodyPr/>
          <a:lstStyle/>
          <a:p>
            <a:pPr>
              <a:defRPr sz="1200" u="sng"/>
            </a:pPr>
            <a:endParaRPr lang="ru-RU"/>
          </a:p>
        </c:txPr>
      </c:legendEntry>
      <c:layout>
        <c:manualLayout>
          <c:xMode val="edge"/>
          <c:yMode val="edge"/>
          <c:x val="0.59003447020333966"/>
          <c:y val="9.8864632670954064E-2"/>
          <c:w val="0.40779666718428287"/>
          <c:h val="0.8481903034490917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/>
              <a:t>Использование мер поддержки малого и среднего предпринимательства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FE-44E4-A008-5E8EDA3E86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FE-44E4-A008-5E8EDA3E86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FE-44E4-A008-5E8EDA3E86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FE-44E4-A008-5E8EDA3E86F3}"/>
              </c:ext>
            </c:extLst>
          </c:dPt>
          <c:dPt>
            <c:idx val="4"/>
            <c:bubble3D val="0"/>
            <c:spPr>
              <a:solidFill>
                <a:srgbClr val="DC782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DFE-44E4-A008-5E8EDA3E86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DFE-44E4-A008-5E8EDA3E86F3}"/>
              </c:ext>
            </c:extLst>
          </c:dPt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Лист2!$K$7:$K$12</c:f>
              <c:strCache>
                <c:ptCount val="6"/>
                <c:pt idx="0">
                  <c:v>Субсидии для предприятия </c:v>
                </c:pt>
                <c:pt idx="1">
                  <c:v>Услуги центра «Мой бизнес»</c:v>
                </c:pt>
                <c:pt idx="2">
                  <c:v>Программа льготного кредитования</c:v>
                </c:pt>
                <c:pt idx="3">
                  <c:v>Мораторий на проверки</c:v>
                </c:pt>
                <c:pt idx="4">
                  <c:v>Программы по льготному лизингу оборудования</c:v>
                </c:pt>
                <c:pt idx="5">
                  <c:v>Снижение страховых взносов</c:v>
                </c:pt>
              </c:strCache>
            </c:strRef>
          </c:cat>
          <c:val>
            <c:numRef>
              <c:f>Лист2!$L$7:$L$12</c:f>
              <c:numCache>
                <c:formatCode>0%</c:formatCode>
                <c:ptCount val="6"/>
                <c:pt idx="0">
                  <c:v>0.42</c:v>
                </c:pt>
                <c:pt idx="1">
                  <c:v>0.27</c:v>
                </c:pt>
                <c:pt idx="2">
                  <c:v>0.2</c:v>
                </c:pt>
                <c:pt idx="3">
                  <c:v>0.19</c:v>
                </c:pt>
                <c:pt idx="4">
                  <c:v>0.11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FE-44E4-A008-5E8EDA3E86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93927069583508"/>
          <c:y val="9.4137370760733252E-2"/>
          <c:w val="0.38227785136883247"/>
          <c:h val="0.64959857575824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6A6-4381-9D94-49F0060390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Таблица!$A$213:$A$231</c:f>
              <c:strCache>
                <c:ptCount val="19"/>
                <c:pt idx="0">
                  <c:v>Декриминализация деяний в сфере предпринимательской деятельности</c:v>
                </c:pt>
                <c:pt idx="1">
                  <c:v>Увеличение квот мигрантов</c:v>
                </c:pt>
                <c:pt idx="2">
                  <c:v>Выделение субсидий при трудоустройстве инвалидов сверх квот</c:v>
                </c:pt>
                <c:pt idx="3">
                  <c:v>Другое</c:v>
                </c:pt>
                <c:pt idx="4">
                  <c:v>Корректировка пороговых значений критериев отнесения хозяйствующих субъектов к субъектам МСП</c:v>
                </c:pt>
                <c:pt idx="5">
                  <c:v>Реализация программ развития («выращивания») поставщиков</c:v>
                </c:pt>
                <c:pt idx="6">
                  <c:v>Бесшовный переход налогоплательщиков от УСН на общую систему</c:v>
                </c:pt>
                <c:pt idx="7">
                  <c:v>Повышение уровня цифровизации </c:v>
                </c:pt>
                <c:pt idx="8">
                  <c:v>Расширение доступности программы промышленной ипотеки </c:v>
                </c:pt>
                <c:pt idx="9">
                  <c:v>Разработка комплексной федеральной программы для МСП</c:v>
                </c:pt>
                <c:pt idx="10">
                  <c:v>Освобождение от НДС и таможенных пошлин производимой продукции</c:v>
                </c:pt>
                <c:pt idx="11">
                  <c:v>Реализация принципа «сначала подумай о малом» (бизнесе)</c:v>
                </c:pt>
                <c:pt idx="12">
                  <c:v>Стандартизация услуг и мер поддержки</c:v>
                </c:pt>
                <c:pt idx="13">
                  <c:v>Повышение эффективности взаимодействия с банками</c:v>
                </c:pt>
                <c:pt idx="14">
                  <c:v>Стимулирование спроса на продукцию субъектов МСП</c:v>
                </c:pt>
                <c:pt idx="15">
                  <c:v>Совершенствование упрощенной системы налогообложения</c:v>
                </c:pt>
                <c:pt idx="16">
                  <c:v>Подговка кадров</c:v>
                </c:pt>
                <c:pt idx="17">
                  <c:v>Тарифы для жизнедеятельности бизнеса </c:v>
                </c:pt>
                <c:pt idx="18">
                  <c:v>Снижение налоговой нагрузки</c:v>
                </c:pt>
              </c:strCache>
            </c:strRef>
          </c:cat>
          <c:val>
            <c:numRef>
              <c:f>Таблица!$B$213:$B$231</c:f>
              <c:numCache>
                <c:formatCode>0.00</c:formatCode>
                <c:ptCount val="19"/>
                <c:pt idx="0">
                  <c:v>1.935483870967742</c:v>
                </c:pt>
                <c:pt idx="1">
                  <c:v>2.0967741935483875</c:v>
                </c:pt>
                <c:pt idx="2">
                  <c:v>2.5806451612903225</c:v>
                </c:pt>
                <c:pt idx="3">
                  <c:v>2.5806451612903225</c:v>
                </c:pt>
                <c:pt idx="4">
                  <c:v>3.064516129032258</c:v>
                </c:pt>
                <c:pt idx="5">
                  <c:v>4.1935483870967749</c:v>
                </c:pt>
                <c:pt idx="6">
                  <c:v>5</c:v>
                </c:pt>
                <c:pt idx="7">
                  <c:v>6.7741935483870979</c:v>
                </c:pt>
                <c:pt idx="8">
                  <c:v>8.3870967741935498</c:v>
                </c:pt>
                <c:pt idx="9">
                  <c:v>9.5161290322580641</c:v>
                </c:pt>
                <c:pt idx="10">
                  <c:v>10.967741935483872</c:v>
                </c:pt>
                <c:pt idx="11">
                  <c:v>11.451612903225806</c:v>
                </c:pt>
                <c:pt idx="12">
                  <c:v>19.838709677419356</c:v>
                </c:pt>
                <c:pt idx="13">
                  <c:v>20.806451612903228</c:v>
                </c:pt>
                <c:pt idx="14">
                  <c:v>23.70967741935484</c:v>
                </c:pt>
                <c:pt idx="15">
                  <c:v>30.483870967741932</c:v>
                </c:pt>
                <c:pt idx="16">
                  <c:v>31.612903225806448</c:v>
                </c:pt>
                <c:pt idx="17">
                  <c:v>40.322580645161288</c:v>
                </c:pt>
                <c:pt idx="18">
                  <c:v>72.258064516129025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A-46E3-82B4-89A17DDA05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00295248"/>
        <c:axId val="1100296496"/>
      </c:barChart>
      <c:catAx>
        <c:axId val="110029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0296496"/>
        <c:crosses val="autoZero"/>
        <c:auto val="1"/>
        <c:lblAlgn val="ctr"/>
        <c:lblOffset val="100"/>
        <c:noMultiLvlLbl val="0"/>
      </c:catAx>
      <c:valAx>
        <c:axId val="110029649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10029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Численность сотрудников </a:t>
            </a:r>
            <a:r>
              <a:rPr lang="ru-RU" b="1" dirty="0" smtClean="0"/>
              <a:t>компаний </a:t>
            </a:r>
            <a:r>
              <a:rPr lang="ru-RU" sz="1200" b="1" dirty="0" smtClean="0"/>
              <a:t>(% от числа опрошен.)</a:t>
            </a:r>
            <a:endParaRPr lang="ru-RU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5403930704261269E-16"/>
                  <c:y val="-6.3093196102595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82-4294-B615-6822794C6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Таблица!$A$14:$A$19</c:f>
              <c:strCache>
                <c:ptCount val="6"/>
                <c:pt idx="0">
                  <c:v>500 человек и более</c:v>
                </c:pt>
                <c:pt idx="1">
                  <c:v>251-499 человек</c:v>
                </c:pt>
                <c:pt idx="2">
                  <c:v>101-250 человек</c:v>
                </c:pt>
                <c:pt idx="3">
                  <c:v>ИП</c:v>
                </c:pt>
                <c:pt idx="4">
                  <c:v>16-100 человек</c:v>
                </c:pt>
                <c:pt idx="5">
                  <c:v>До 15 человек</c:v>
                </c:pt>
              </c:strCache>
            </c:strRef>
          </c:cat>
          <c:val>
            <c:numRef>
              <c:f>Таблица!$B$14:$B$19</c:f>
              <c:numCache>
                <c:formatCode>0.00</c:formatCode>
                <c:ptCount val="6"/>
                <c:pt idx="0">
                  <c:v>3.5769828926905132</c:v>
                </c:pt>
                <c:pt idx="1">
                  <c:v>4.0435458786936236</c:v>
                </c:pt>
                <c:pt idx="2">
                  <c:v>6.6874027993779155</c:v>
                </c:pt>
                <c:pt idx="3">
                  <c:v>17.107309486780714</c:v>
                </c:pt>
                <c:pt idx="4">
                  <c:v>20.995334370139972</c:v>
                </c:pt>
                <c:pt idx="5">
                  <c:v>47.589424572317263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2-4294-B615-6822794C61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54317215"/>
        <c:axId val="954312639"/>
      </c:barChart>
      <c:catAx>
        <c:axId val="954317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4312639"/>
        <c:crosses val="autoZero"/>
        <c:auto val="1"/>
        <c:lblAlgn val="ctr"/>
        <c:lblOffset val="100"/>
        <c:noMultiLvlLbl val="0"/>
      </c:catAx>
      <c:valAx>
        <c:axId val="954312639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5431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Таблица!$A$234:$A$240</c:f>
              <c:strCache>
                <c:ptCount val="7"/>
                <c:pt idx="0">
                  <c:v>Другое</c:v>
                </c:pt>
                <c:pt idx="1">
                  <c:v>Маржинальность Инструмента превышает издержки, затраченные на оформление заявки и администрирование Инструмента.</c:v>
                </c:pt>
                <c:pt idx="2">
                  <c:v>Минимизация возможных рисков и неблагоприятных последствий от применения Инструмента</c:v>
                </c:pt>
                <c:pt idx="3">
                  <c:v>Прозрачность и несложность механизма отчетности в ходе реализации Инструмента</c:v>
                </c:pt>
                <c:pt idx="4">
                  <c:v>Стабильное льготное финансирование</c:v>
                </c:pt>
                <c:pt idx="5">
                  <c:v>Гарантированный рынок сбыта</c:v>
                </c:pt>
                <c:pt idx="6">
                  <c:v>Простота оформления документов</c:v>
                </c:pt>
              </c:strCache>
            </c:strRef>
          </c:cat>
          <c:val>
            <c:numRef>
              <c:f>Таблица!$B$234:$B$240</c:f>
              <c:numCache>
                <c:formatCode>0.00</c:formatCode>
                <c:ptCount val="7"/>
                <c:pt idx="0">
                  <c:v>4.67741935483871</c:v>
                </c:pt>
                <c:pt idx="1">
                  <c:v>9.193548387096774</c:v>
                </c:pt>
                <c:pt idx="2">
                  <c:v>21.612903225806452</c:v>
                </c:pt>
                <c:pt idx="3">
                  <c:v>30.322580645161288</c:v>
                </c:pt>
                <c:pt idx="4">
                  <c:v>33.548387096774199</c:v>
                </c:pt>
                <c:pt idx="5">
                  <c:v>40.806451612903224</c:v>
                </c:pt>
                <c:pt idx="6">
                  <c:v>49.516129032258064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F-4AC6-AE1B-CCBA579C1B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97953824"/>
        <c:axId val="1097958816"/>
      </c:barChart>
      <c:catAx>
        <c:axId val="109795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97958816"/>
        <c:crosses val="autoZero"/>
        <c:auto val="1"/>
        <c:lblAlgn val="ctr"/>
        <c:lblOffset val="100"/>
        <c:noMultiLvlLbl val="0"/>
      </c:catAx>
      <c:valAx>
        <c:axId val="109795881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9795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26212449352625"/>
          <c:y val="0"/>
          <c:w val="0.48787702234457458"/>
          <c:h val="0.979798686755573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Таблица!$A$261:$A$266</c:f>
              <c:strCache>
                <c:ptCount val="6"/>
                <c:pt idx="0">
                  <c:v>Гранты на проведение обратного инжиниринга</c:v>
                </c:pt>
                <c:pt idx="1">
                  <c:v>Другое</c:v>
                </c:pt>
                <c:pt idx="2">
                  <c:v>Введение механизма льготного страхования технологических рисков производителей</c:v>
                </c:pt>
                <c:pt idx="3">
                  <c:v>Возмещение части стоимости покупателям первых партий продукции</c:v>
                </c:pt>
                <c:pt idx="4">
                  <c:v>Гранты на разработку или создание / расширение производства новой продукции</c:v>
                </c:pt>
                <c:pt idx="5">
                  <c:v>Субсидирование отдельных расходов производителям приоритетной продукции</c:v>
                </c:pt>
              </c:strCache>
            </c:strRef>
          </c:cat>
          <c:val>
            <c:numRef>
              <c:f>Таблица!$B$261:$B$266</c:f>
              <c:numCache>
                <c:formatCode>0.00</c:formatCode>
                <c:ptCount val="6"/>
                <c:pt idx="0">
                  <c:v>3.1104199066874028</c:v>
                </c:pt>
                <c:pt idx="1">
                  <c:v>8.2426127527216178</c:v>
                </c:pt>
                <c:pt idx="2">
                  <c:v>9.6423017107309477</c:v>
                </c:pt>
                <c:pt idx="3">
                  <c:v>25.038880248833596</c:v>
                </c:pt>
                <c:pt idx="4">
                  <c:v>26.127527216174183</c:v>
                </c:pt>
                <c:pt idx="5">
                  <c:v>27.838258164852252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9-436C-8237-7874B459DB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86847152"/>
        <c:axId val="1086845072"/>
      </c:barChart>
      <c:catAx>
        <c:axId val="108684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6845072"/>
        <c:crosses val="autoZero"/>
        <c:auto val="1"/>
        <c:lblAlgn val="ctr"/>
        <c:lblOffset val="100"/>
        <c:noMultiLvlLbl val="0"/>
      </c:catAx>
      <c:valAx>
        <c:axId val="1086845072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8684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85175722406167"/>
          <c:y val="2.122845433450999E-2"/>
          <c:w val="0.55714824277593833"/>
          <c:h val="0.78404933146324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'Вся линейка'!$IQ$661</c:f>
              <c:strCache>
                <c:ptCount val="1"/>
                <c:pt idx="0">
                  <c:v>Замещение крайне необходимо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5A-45A3-85CC-C1E1FEA38D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5A-45A3-85CC-C1E1FEA38D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5A-45A3-85CC-C1E1FEA38D94}"/>
                </c:ext>
              </c:extLst>
            </c:dLbl>
            <c:dLbl>
              <c:idx val="3"/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318-4FA0-B1B4-188489A6393F}"/>
                </c:ext>
              </c:extLst>
            </c:dLbl>
            <c:dLbl>
              <c:idx val="4"/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318-4FA0-B1B4-188489A6393F}"/>
                </c:ext>
              </c:extLst>
            </c:dLbl>
            <c:dLbl>
              <c:idx val="5"/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18-4FA0-B1B4-188489A6393F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линейка'!$IR$660:$IW$660</c:f>
              <c:strCache>
                <c:ptCount val="6"/>
                <c:pt idx="0">
                  <c:v>Услуги (инжиниринг, дизайн, обслуживание, ремонт)</c:v>
                </c:pt>
                <c:pt idx="1">
                  <c:v>Программного обеспечения</c:v>
                </c:pt>
                <c:pt idx="2">
                  <c:v>Сырьё</c:v>
                </c:pt>
                <c:pt idx="3">
                  <c:v>Материалы</c:v>
                </c:pt>
                <c:pt idx="4">
                  <c:v>Комплектующие, узлы</c:v>
                </c:pt>
                <c:pt idx="5">
                  <c:v>Машины и оборудование</c:v>
                </c:pt>
              </c:strCache>
            </c:strRef>
          </c:cat>
          <c:val>
            <c:numRef>
              <c:f>'Вся линейка'!$IR$661:$IW$661</c:f>
              <c:numCache>
                <c:formatCode>0.00</c:formatCode>
                <c:ptCount val="6"/>
                <c:pt idx="0">
                  <c:v>1.2441679626749611</c:v>
                </c:pt>
                <c:pt idx="1">
                  <c:v>1.3996889580093312</c:v>
                </c:pt>
                <c:pt idx="2">
                  <c:v>1.3996889580093312</c:v>
                </c:pt>
                <c:pt idx="3">
                  <c:v>2.1772939346811819</c:v>
                </c:pt>
                <c:pt idx="4">
                  <c:v>2.7993779160186625</c:v>
                </c:pt>
                <c:pt idx="5">
                  <c:v>4.1990668740279933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A-45A3-85CC-C1E1FEA38D94}"/>
            </c:ext>
          </c:extLst>
        </c:ser>
        <c:ser>
          <c:idx val="1"/>
          <c:order val="1"/>
          <c:tx>
            <c:strRef>
              <c:f>'Вся линейка'!$IQ$662</c:f>
              <c:strCache>
                <c:ptCount val="1"/>
                <c:pt idx="0">
                  <c:v>Потребность низкая, замещение желательно, но не критично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линейка'!$IR$660:$IW$660</c:f>
              <c:strCache>
                <c:ptCount val="6"/>
                <c:pt idx="0">
                  <c:v>Услуги (инжиниринг, дизайн, обслуживание, ремонт)</c:v>
                </c:pt>
                <c:pt idx="1">
                  <c:v>Программного обеспечения</c:v>
                </c:pt>
                <c:pt idx="2">
                  <c:v>Сырьё</c:v>
                </c:pt>
                <c:pt idx="3">
                  <c:v>Материалы</c:v>
                </c:pt>
                <c:pt idx="4">
                  <c:v>Комплектующие, узлы</c:v>
                </c:pt>
                <c:pt idx="5">
                  <c:v>Машины и оборудование</c:v>
                </c:pt>
              </c:strCache>
            </c:strRef>
          </c:cat>
          <c:val>
            <c:numRef>
              <c:f>'Вся линейка'!$IR$662:$IW$662</c:f>
              <c:numCache>
                <c:formatCode>0.00</c:formatCode>
                <c:ptCount val="6"/>
                <c:pt idx="0">
                  <c:v>19.751166407465007</c:v>
                </c:pt>
                <c:pt idx="1">
                  <c:v>22.861586314152412</c:v>
                </c:pt>
                <c:pt idx="2">
                  <c:v>19.284603421461895</c:v>
                </c:pt>
                <c:pt idx="3">
                  <c:v>27.216174183514774</c:v>
                </c:pt>
                <c:pt idx="4">
                  <c:v>25.505443234836704</c:v>
                </c:pt>
                <c:pt idx="5">
                  <c:v>27.682737169517885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5A-45A3-85CC-C1E1FEA38D94}"/>
            </c:ext>
          </c:extLst>
        </c:ser>
        <c:ser>
          <c:idx val="2"/>
          <c:order val="2"/>
          <c:tx>
            <c:strRef>
              <c:f>'Вся линейка'!$IQ$663</c:f>
              <c:strCache>
                <c:ptCount val="1"/>
                <c:pt idx="0">
                  <c:v>Потребность высокая, замещение необходимо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линейка'!$IR$660:$IW$660</c:f>
              <c:strCache>
                <c:ptCount val="6"/>
                <c:pt idx="0">
                  <c:v>Услуги (инжиниринг, дизайн, обслуживание, ремонт)</c:v>
                </c:pt>
                <c:pt idx="1">
                  <c:v>Программного обеспечения</c:v>
                </c:pt>
                <c:pt idx="2">
                  <c:v>Сырьё</c:v>
                </c:pt>
                <c:pt idx="3">
                  <c:v>Материалы</c:v>
                </c:pt>
                <c:pt idx="4">
                  <c:v>Комплектующие, узлы</c:v>
                </c:pt>
                <c:pt idx="5">
                  <c:v>Машины и оборудование</c:v>
                </c:pt>
              </c:strCache>
            </c:strRef>
          </c:cat>
          <c:val>
            <c:numRef>
              <c:f>'Вся линейка'!$IR$663:$IW$663</c:f>
              <c:numCache>
                <c:formatCode>0.00</c:formatCode>
                <c:ptCount val="6"/>
                <c:pt idx="0">
                  <c:v>7.1539657853810263</c:v>
                </c:pt>
                <c:pt idx="1">
                  <c:v>11.81959564541213</c:v>
                </c:pt>
                <c:pt idx="2">
                  <c:v>9.0202177293934671</c:v>
                </c:pt>
                <c:pt idx="3">
                  <c:v>12.441679626749611</c:v>
                </c:pt>
                <c:pt idx="4">
                  <c:v>16.796267496111973</c:v>
                </c:pt>
                <c:pt idx="5">
                  <c:v>20.217729393468119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5A-45A3-85CC-C1E1FEA38D94}"/>
            </c:ext>
          </c:extLst>
        </c:ser>
        <c:ser>
          <c:idx val="3"/>
          <c:order val="3"/>
          <c:tx>
            <c:strRef>
              <c:f>'Вся линейка'!$IQ$664</c:f>
              <c:strCache>
                <c:ptCount val="1"/>
                <c:pt idx="0">
                  <c:v>Не актуально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линейка'!$IR$660:$IW$660</c:f>
              <c:strCache>
                <c:ptCount val="6"/>
                <c:pt idx="0">
                  <c:v>Услуги (инжиниринг, дизайн, обслуживание, ремонт)</c:v>
                </c:pt>
                <c:pt idx="1">
                  <c:v>Программного обеспечения</c:v>
                </c:pt>
                <c:pt idx="2">
                  <c:v>Сырьё</c:v>
                </c:pt>
                <c:pt idx="3">
                  <c:v>Материалы</c:v>
                </c:pt>
                <c:pt idx="4">
                  <c:v>Комплектующие, узлы</c:v>
                </c:pt>
                <c:pt idx="5">
                  <c:v>Машины и оборудование</c:v>
                </c:pt>
              </c:strCache>
            </c:strRef>
          </c:cat>
          <c:val>
            <c:numRef>
              <c:f>'Вся линейка'!$IR$664:$IW$664</c:f>
              <c:numCache>
                <c:formatCode>0.00</c:formatCode>
                <c:ptCount val="6"/>
                <c:pt idx="0">
                  <c:v>71.85069984447901</c:v>
                </c:pt>
                <c:pt idx="1">
                  <c:v>63.919129082426132</c:v>
                </c:pt>
                <c:pt idx="2">
                  <c:v>70.295489891135304</c:v>
                </c:pt>
                <c:pt idx="3">
                  <c:v>58.164852255054434</c:v>
                </c:pt>
                <c:pt idx="4">
                  <c:v>54.898911353032666</c:v>
                </c:pt>
                <c:pt idx="5">
                  <c:v>47.900466562986004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5A-45A3-85CC-C1E1FEA38D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73901392"/>
        <c:axId val="1873902224"/>
      </c:barChart>
      <c:catAx>
        <c:axId val="1873901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3902224"/>
        <c:crosses val="autoZero"/>
        <c:auto val="1"/>
        <c:lblAlgn val="ctr"/>
        <c:lblOffset val="100"/>
        <c:noMultiLvlLbl val="0"/>
      </c:catAx>
      <c:valAx>
        <c:axId val="187390222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87390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25162366102116E-2"/>
          <c:y val="0.16966521936079493"/>
          <c:w val="0.97194967526779574"/>
          <c:h val="0.73240076967744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'Вся линейка'!$IQ$661</c:f>
              <c:strCache>
                <c:ptCount val="1"/>
                <c:pt idx="0">
                  <c:v>Замещение крайне необходимо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линейка'!$IR$660:$IW$660</c:f>
              <c:strCache>
                <c:ptCount val="6"/>
                <c:pt idx="0">
                  <c:v>Машины и оборудование</c:v>
                </c:pt>
                <c:pt idx="1">
                  <c:v>Комплектующие, узлы</c:v>
                </c:pt>
                <c:pt idx="2">
                  <c:v>Материалы</c:v>
                </c:pt>
                <c:pt idx="3">
                  <c:v>Программного обеспечения</c:v>
                </c:pt>
                <c:pt idx="4">
                  <c:v>Сырьё</c:v>
                </c:pt>
                <c:pt idx="5">
                  <c:v>Услуги (инжиниринг, дизайн, обслуживание, ремонт)</c:v>
                </c:pt>
              </c:strCache>
            </c:strRef>
          </c:cat>
          <c:val>
            <c:numRef>
              <c:f>'Вся линейка'!$IR$661:$IW$661</c:f>
              <c:numCache>
                <c:formatCode>0.00</c:formatCode>
                <c:ptCount val="6"/>
                <c:pt idx="0">
                  <c:v>4.1990668740279933</c:v>
                </c:pt>
                <c:pt idx="1">
                  <c:v>2.7993779160186625</c:v>
                </c:pt>
                <c:pt idx="2">
                  <c:v>2.1772939346811819</c:v>
                </c:pt>
                <c:pt idx="3">
                  <c:v>1.3996889580093312</c:v>
                </c:pt>
                <c:pt idx="4">
                  <c:v>1.3996889580093312</c:v>
                </c:pt>
                <c:pt idx="5">
                  <c:v>1.2441679626749611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5-4E9B-A670-0F0972D07A66}"/>
            </c:ext>
          </c:extLst>
        </c:ser>
        <c:ser>
          <c:idx val="1"/>
          <c:order val="1"/>
          <c:tx>
            <c:strRef>
              <c:f>'Вся линейка'!$IQ$662</c:f>
              <c:strCache>
                <c:ptCount val="1"/>
                <c:pt idx="0">
                  <c:v>Потребность высокая, замещение необходимо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линейка'!$IR$660:$IW$660</c:f>
              <c:strCache>
                <c:ptCount val="6"/>
                <c:pt idx="0">
                  <c:v>Машины и оборудование</c:v>
                </c:pt>
                <c:pt idx="1">
                  <c:v>Комплектующие, узлы</c:v>
                </c:pt>
                <c:pt idx="2">
                  <c:v>Материалы</c:v>
                </c:pt>
                <c:pt idx="3">
                  <c:v>Программного обеспечения</c:v>
                </c:pt>
                <c:pt idx="4">
                  <c:v>Сырьё</c:v>
                </c:pt>
                <c:pt idx="5">
                  <c:v>Услуги (инжиниринг, дизайн, обслуживание, ремонт)</c:v>
                </c:pt>
              </c:strCache>
            </c:strRef>
          </c:cat>
          <c:val>
            <c:numRef>
              <c:f>'Вся линейка'!$IR$662:$IW$662</c:f>
              <c:numCache>
                <c:formatCode>0.00</c:formatCode>
                <c:ptCount val="6"/>
                <c:pt idx="0">
                  <c:v>20.217729393468119</c:v>
                </c:pt>
                <c:pt idx="1">
                  <c:v>16.796267496111973</c:v>
                </c:pt>
                <c:pt idx="2">
                  <c:v>12.441679626749611</c:v>
                </c:pt>
                <c:pt idx="3">
                  <c:v>11.81959564541213</c:v>
                </c:pt>
                <c:pt idx="4">
                  <c:v>9.0202177293934671</c:v>
                </c:pt>
                <c:pt idx="5">
                  <c:v>7.1539657853810263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5-4E9B-A670-0F0972D07A66}"/>
            </c:ext>
          </c:extLst>
        </c:ser>
        <c:ser>
          <c:idx val="2"/>
          <c:order val="2"/>
          <c:tx>
            <c:strRef>
              <c:f>'Вся линейка'!$IQ$663</c:f>
              <c:strCache>
                <c:ptCount val="1"/>
                <c:pt idx="0">
                  <c:v>Потребность низкая, замещение желательно, но не критично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линейка'!$IR$660:$IW$660</c:f>
              <c:strCache>
                <c:ptCount val="6"/>
                <c:pt idx="0">
                  <c:v>Машины и оборудование</c:v>
                </c:pt>
                <c:pt idx="1">
                  <c:v>Комплектующие, узлы</c:v>
                </c:pt>
                <c:pt idx="2">
                  <c:v>Материалы</c:v>
                </c:pt>
                <c:pt idx="3">
                  <c:v>Программного обеспечения</c:v>
                </c:pt>
                <c:pt idx="4">
                  <c:v>Сырьё</c:v>
                </c:pt>
                <c:pt idx="5">
                  <c:v>Услуги (инжиниринг, дизайн, обслуживание, ремонт)</c:v>
                </c:pt>
              </c:strCache>
            </c:strRef>
          </c:cat>
          <c:val>
            <c:numRef>
              <c:f>'Вся линейка'!$IR$663:$IW$663</c:f>
              <c:numCache>
                <c:formatCode>0.00</c:formatCode>
                <c:ptCount val="6"/>
                <c:pt idx="0">
                  <c:v>27.682737169517885</c:v>
                </c:pt>
                <c:pt idx="1">
                  <c:v>25.505443234836704</c:v>
                </c:pt>
                <c:pt idx="2">
                  <c:v>27.216174183514774</c:v>
                </c:pt>
                <c:pt idx="3">
                  <c:v>22.861586314152412</c:v>
                </c:pt>
                <c:pt idx="4">
                  <c:v>19.284603421461895</c:v>
                </c:pt>
                <c:pt idx="5">
                  <c:v>19.751166407465007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25-4E9B-A670-0F0972D07A66}"/>
            </c:ext>
          </c:extLst>
        </c:ser>
        <c:ser>
          <c:idx val="3"/>
          <c:order val="3"/>
          <c:tx>
            <c:strRef>
              <c:f>'Вся линейка'!$IQ$664</c:f>
              <c:strCache>
                <c:ptCount val="1"/>
                <c:pt idx="0">
                  <c:v>Не актуально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линейка'!$IR$660:$IW$660</c:f>
              <c:strCache>
                <c:ptCount val="6"/>
                <c:pt idx="0">
                  <c:v>Машины и оборудование</c:v>
                </c:pt>
                <c:pt idx="1">
                  <c:v>Комплектующие, узлы</c:v>
                </c:pt>
                <c:pt idx="2">
                  <c:v>Материалы</c:v>
                </c:pt>
                <c:pt idx="3">
                  <c:v>Программного обеспечения</c:v>
                </c:pt>
                <c:pt idx="4">
                  <c:v>Сырьё</c:v>
                </c:pt>
                <c:pt idx="5">
                  <c:v>Услуги (инжиниринг, дизайн, обслуживание, ремонт)</c:v>
                </c:pt>
              </c:strCache>
            </c:strRef>
          </c:cat>
          <c:val>
            <c:numRef>
              <c:f>'Вся линейка'!$IR$664:$IW$664</c:f>
              <c:numCache>
                <c:formatCode>0.00</c:formatCode>
                <c:ptCount val="6"/>
                <c:pt idx="0">
                  <c:v>47.900466562986004</c:v>
                </c:pt>
                <c:pt idx="1">
                  <c:v>54.898911353032666</c:v>
                </c:pt>
                <c:pt idx="2">
                  <c:v>58.164852255054434</c:v>
                </c:pt>
                <c:pt idx="3">
                  <c:v>63.919129082426132</c:v>
                </c:pt>
                <c:pt idx="4">
                  <c:v>70.295489891135304</c:v>
                </c:pt>
                <c:pt idx="5">
                  <c:v>71.85069984447901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25-4E9B-A670-0F0972D07A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9884927"/>
        <c:axId val="1039885343"/>
      </c:barChart>
      <c:catAx>
        <c:axId val="103988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9885343"/>
        <c:crosses val="autoZero"/>
        <c:auto val="1"/>
        <c:lblAlgn val="ctr"/>
        <c:lblOffset val="100"/>
        <c:noMultiLvlLbl val="0"/>
      </c:catAx>
      <c:valAx>
        <c:axId val="1039885343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039884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3556109406156873E-2"/>
          <c:w val="0.74281057604891387"/>
          <c:h val="0.18734456137675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9056762722975722E-16"/>
                  <c:y val="-5.85775742233798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25240288330654E-2"/>
                      <c:h val="0.113519607238127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050-4472-9AB3-FF64949C2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Таблица!$A$275:$A$279</c:f>
              <c:strCache>
                <c:ptCount val="5"/>
                <c:pt idx="0">
                  <c:v>Да, принимаем участие и получаем поддержку</c:v>
                </c:pt>
                <c:pt idx="1">
                  <c:v>Да,учитываем положения и используем </c:v>
                </c:pt>
                <c:pt idx="2">
                  <c:v>Да, но не учитываем </c:v>
                </c:pt>
                <c:pt idx="3">
                  <c:v>Затруднились ответить</c:v>
                </c:pt>
                <c:pt idx="4">
                  <c:v>Нет, не известно</c:v>
                </c:pt>
              </c:strCache>
            </c:strRef>
          </c:cat>
          <c:val>
            <c:numRef>
              <c:f>Таблица!$B$275:$B$279</c:f>
              <c:numCache>
                <c:formatCode>0.00</c:formatCode>
                <c:ptCount val="5"/>
                <c:pt idx="0">
                  <c:v>2.7993779160186625</c:v>
                </c:pt>
                <c:pt idx="1">
                  <c:v>5.132192846034215</c:v>
                </c:pt>
                <c:pt idx="2">
                  <c:v>5.132192846034215</c:v>
                </c:pt>
                <c:pt idx="3">
                  <c:v>30.171073094867808</c:v>
                </c:pt>
                <c:pt idx="4">
                  <c:v>56.765163297045099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7-41D8-B88A-DE90616749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63681536"/>
        <c:axId val="1063680288"/>
      </c:barChart>
      <c:catAx>
        <c:axId val="106368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3680288"/>
        <c:crosses val="autoZero"/>
        <c:auto val="1"/>
        <c:lblAlgn val="ctr"/>
        <c:lblOffset val="100"/>
        <c:noMultiLvlLbl val="0"/>
      </c:catAx>
      <c:valAx>
        <c:axId val="106368028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6368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Наличие стратегии </a:t>
            </a:r>
            <a:r>
              <a:rPr lang="ru-RU" b="1" dirty="0" err="1"/>
              <a:t>импортозамещения</a:t>
            </a:r>
            <a:r>
              <a:rPr lang="ru-RU" b="1" dirty="0"/>
              <a:t> и/или иного документа, предусматривающего внедрение российских технологий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Таблица!$A$282:$A$286</c:f>
              <c:strCache>
                <c:ptCount val="5"/>
                <c:pt idx="0">
                  <c:v>Атлас импортозамещения / Реестр импортозамещения</c:v>
                </c:pt>
                <c:pt idx="1">
                  <c:v>Да, в формате утверждённого документа</c:v>
                </c:pt>
                <c:pt idx="2">
                  <c:v>Затрудняюсь ответить</c:v>
                </c:pt>
                <c:pt idx="3">
                  <c:v>Стратегия планируется к разработке</c:v>
                </c:pt>
                <c:pt idx="4">
                  <c:v>Стратегия реализуется без утверждения формализованного документа</c:v>
                </c:pt>
              </c:strCache>
            </c:strRef>
          </c:cat>
          <c:val>
            <c:numRef>
              <c:f>Таблица!$B$282:$B$286</c:f>
              <c:numCache>
                <c:formatCode>0.00</c:formatCode>
                <c:ptCount val="5"/>
                <c:pt idx="0">
                  <c:v>0.15552099533437014</c:v>
                </c:pt>
                <c:pt idx="1">
                  <c:v>3.421461897356143</c:v>
                </c:pt>
                <c:pt idx="2">
                  <c:v>4.3545878693623639</c:v>
                </c:pt>
                <c:pt idx="3">
                  <c:v>5.598755832037325</c:v>
                </c:pt>
                <c:pt idx="4">
                  <c:v>6.9984447900466566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B-4D0E-8E53-7151EA8AA8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97306368"/>
        <c:axId val="1097303456"/>
      </c:barChart>
      <c:catAx>
        <c:axId val="10973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97303456"/>
        <c:crosses val="autoZero"/>
        <c:auto val="1"/>
        <c:lblAlgn val="ctr"/>
        <c:lblOffset val="100"/>
        <c:noMultiLvlLbl val="0"/>
      </c:catAx>
      <c:valAx>
        <c:axId val="109730345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973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/>
              <a:t>Наличие утвержденного плана/программы </a:t>
            </a:r>
            <a:r>
              <a:rPr lang="ru-RU" sz="1800" b="1" dirty="0" err="1"/>
              <a:t>импортозамещения</a:t>
            </a:r>
            <a:r>
              <a:rPr lang="ru-RU" sz="1800" b="1" dirty="0"/>
              <a:t> в отраслях деятельности компаний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Таблица!$A$275:$A$277</c:f>
              <c:strCache>
                <c:ptCount val="3"/>
                <c:pt idx="0">
                  <c:v>Да, принимаем участие и получаем поддержку</c:v>
                </c:pt>
                <c:pt idx="1">
                  <c:v>Да, учитываем положения и используем </c:v>
                </c:pt>
                <c:pt idx="2">
                  <c:v>Да, но не учитываем </c:v>
                </c:pt>
              </c:strCache>
            </c:strRef>
          </c:cat>
          <c:val>
            <c:numRef>
              <c:f>Таблица!$B$275:$B$277</c:f>
              <c:numCache>
                <c:formatCode>0.00</c:formatCode>
                <c:ptCount val="3"/>
                <c:pt idx="0">
                  <c:v>2.7993779160186625</c:v>
                </c:pt>
                <c:pt idx="1">
                  <c:v>5.132192846034215</c:v>
                </c:pt>
                <c:pt idx="2">
                  <c:v>5.132192846034215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2-4FE3-B784-27EB2C6136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63681536"/>
        <c:axId val="1063680288"/>
      </c:barChart>
      <c:catAx>
        <c:axId val="106368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3680288"/>
        <c:crosses val="autoZero"/>
        <c:auto val="1"/>
        <c:lblAlgn val="ctr"/>
        <c:lblOffset val="100"/>
        <c:noMultiLvlLbl val="0"/>
      </c:catAx>
      <c:valAx>
        <c:axId val="106368028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6368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73352883910146"/>
          <c:y val="2.116178663041644E-2"/>
          <c:w val="0.53226647116089854"/>
          <c:h val="0.87953899115991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'Вся линейка'!$IY$663</c:f>
              <c:strCache>
                <c:ptCount val="1"/>
                <c:pt idx="0">
                  <c:v>В части закупки сырья, материалов, комплектующих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линейка'!$IZ$662:$JJ$662</c:f>
              <c:strCache>
                <c:ptCount val="11"/>
                <c:pt idx="0">
                  <c:v>Проблем не было</c:v>
                </c:pt>
                <c:pt idx="1">
                  <c:v>Другая проблема</c:v>
                </c:pt>
                <c:pt idx="2">
                  <c:v>Российские аналоги уступают импортным по качеству</c:v>
                </c:pt>
                <c:pt idx="3">
                  <c:v>Отсутствует подтверждение отечественного производства</c:v>
                </c:pt>
                <c:pt idx="4">
                  <c:v>Российских аналогов нет </c:v>
                </c:pt>
                <c:pt idx="5">
                  <c:v>Российские аналоги дороже </c:v>
                </c:pt>
                <c:pt idx="6">
                  <c:v>Нет информации о российских аналогах</c:v>
                </c:pt>
                <c:pt idx="7">
                  <c:v>Информация об аналогах разрознена</c:v>
                </c:pt>
                <c:pt idx="8">
                  <c:v>Нет информации о компонентах закупки </c:v>
                </c:pt>
                <c:pt idx="9">
                  <c:v>В аналагах импортные сырьё/материалы/оборудование</c:v>
                </c:pt>
                <c:pt idx="10">
                  <c:v>Нет единого каталога </c:v>
                </c:pt>
              </c:strCache>
            </c:strRef>
          </c:cat>
          <c:val>
            <c:numRef>
              <c:f>'Вся линейка'!$IZ$663:$JJ$663</c:f>
              <c:numCache>
                <c:formatCode>0.00</c:formatCode>
                <c:ptCount val="11"/>
                <c:pt idx="0">
                  <c:v>34.836702954898911</c:v>
                </c:pt>
                <c:pt idx="1">
                  <c:v>37.325038880248833</c:v>
                </c:pt>
                <c:pt idx="2">
                  <c:v>37.636080870917574</c:v>
                </c:pt>
                <c:pt idx="3">
                  <c:v>39.657853810264385</c:v>
                </c:pt>
                <c:pt idx="4">
                  <c:v>39.968895800933126</c:v>
                </c:pt>
                <c:pt idx="5">
                  <c:v>41.213063763608091</c:v>
                </c:pt>
                <c:pt idx="6">
                  <c:v>41.524105754276832</c:v>
                </c:pt>
                <c:pt idx="7">
                  <c:v>42.923794712286153</c:v>
                </c:pt>
                <c:pt idx="8">
                  <c:v>43.07931570762053</c:v>
                </c:pt>
                <c:pt idx="9">
                  <c:v>44.479004665629859</c:v>
                </c:pt>
                <c:pt idx="10">
                  <c:v>46.189735614307928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E-4040-833C-283BDCAC84DE}"/>
            </c:ext>
          </c:extLst>
        </c:ser>
        <c:ser>
          <c:idx val="1"/>
          <c:order val="1"/>
          <c:tx>
            <c:strRef>
              <c:f>'Вся линейка'!$IY$664</c:f>
              <c:strCache>
                <c:ptCount val="1"/>
                <c:pt idx="0">
                  <c:v>В части закупки оборудования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линейка'!$IZ$662:$JJ$662</c:f>
              <c:strCache>
                <c:ptCount val="11"/>
                <c:pt idx="0">
                  <c:v>Проблем не было</c:v>
                </c:pt>
                <c:pt idx="1">
                  <c:v>Другая проблема</c:v>
                </c:pt>
                <c:pt idx="2">
                  <c:v>Российские аналоги уступают импортным по качеству</c:v>
                </c:pt>
                <c:pt idx="3">
                  <c:v>Отсутствует подтверждение отечественного производства</c:v>
                </c:pt>
                <c:pt idx="4">
                  <c:v>Российских аналогов нет </c:v>
                </c:pt>
                <c:pt idx="5">
                  <c:v>Российские аналоги дороже </c:v>
                </c:pt>
                <c:pt idx="6">
                  <c:v>Нет информации о российских аналогах</c:v>
                </c:pt>
                <c:pt idx="7">
                  <c:v>Информация об аналогах разрознена</c:v>
                </c:pt>
                <c:pt idx="8">
                  <c:v>Нет информации о компонентах закупки </c:v>
                </c:pt>
                <c:pt idx="9">
                  <c:v>В аналагах импортные сырьё/материалы/оборудование</c:v>
                </c:pt>
                <c:pt idx="10">
                  <c:v>Нет единого каталога </c:v>
                </c:pt>
              </c:strCache>
            </c:strRef>
          </c:cat>
          <c:val>
            <c:numRef>
              <c:f>'Вся линейка'!$IZ$664:$JJ$664</c:f>
              <c:numCache>
                <c:formatCode>0.00</c:formatCode>
                <c:ptCount val="11"/>
                <c:pt idx="0">
                  <c:v>23.950233281493002</c:v>
                </c:pt>
                <c:pt idx="1">
                  <c:v>31.259720062208395</c:v>
                </c:pt>
                <c:pt idx="2">
                  <c:v>38.880248833592532</c:v>
                </c:pt>
                <c:pt idx="3">
                  <c:v>31.88180404354588</c:v>
                </c:pt>
                <c:pt idx="4">
                  <c:v>36.54743390357698</c:v>
                </c:pt>
                <c:pt idx="5">
                  <c:v>36.858475894245721</c:v>
                </c:pt>
                <c:pt idx="6">
                  <c:v>30.326594090202175</c:v>
                </c:pt>
                <c:pt idx="7">
                  <c:v>32.037325038880248</c:v>
                </c:pt>
                <c:pt idx="8">
                  <c:v>32.037325038880248</c:v>
                </c:pt>
                <c:pt idx="9">
                  <c:v>30.948678071539661</c:v>
                </c:pt>
                <c:pt idx="10">
                  <c:v>29.237947122861584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3E-4040-833C-283BDCAC84DE}"/>
            </c:ext>
          </c:extLst>
        </c:ser>
        <c:ser>
          <c:idx val="2"/>
          <c:order val="2"/>
          <c:tx>
            <c:strRef>
              <c:f>'Вся линейка'!$IY$665</c:f>
              <c:strCache>
                <c:ptCount val="1"/>
                <c:pt idx="0">
                  <c:v>В части закупки ПО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линейка'!$IZ$662:$JJ$662</c:f>
              <c:strCache>
                <c:ptCount val="11"/>
                <c:pt idx="0">
                  <c:v>Проблем не было</c:v>
                </c:pt>
                <c:pt idx="1">
                  <c:v>Другая проблема</c:v>
                </c:pt>
                <c:pt idx="2">
                  <c:v>Российские аналоги уступают импортным по качеству</c:v>
                </c:pt>
                <c:pt idx="3">
                  <c:v>Отсутствует подтверждение отечественного производства</c:v>
                </c:pt>
                <c:pt idx="4">
                  <c:v>Российских аналогов нет </c:v>
                </c:pt>
                <c:pt idx="5">
                  <c:v>Российские аналоги дороже </c:v>
                </c:pt>
                <c:pt idx="6">
                  <c:v>Нет информации о российских аналогах</c:v>
                </c:pt>
                <c:pt idx="7">
                  <c:v>Информация об аналогах разрознена</c:v>
                </c:pt>
                <c:pt idx="8">
                  <c:v>Нет информации о компонентах закупки </c:v>
                </c:pt>
                <c:pt idx="9">
                  <c:v>В аналагах импортные сырьё/материалы/оборудование</c:v>
                </c:pt>
                <c:pt idx="10">
                  <c:v>Нет единого каталога </c:v>
                </c:pt>
              </c:strCache>
            </c:strRef>
          </c:cat>
          <c:val>
            <c:numRef>
              <c:f>'Вся линейка'!$IZ$665:$JJ$665</c:f>
              <c:numCache>
                <c:formatCode>0.00</c:formatCode>
                <c:ptCount val="11"/>
                <c:pt idx="0">
                  <c:v>18.973561430793158</c:v>
                </c:pt>
                <c:pt idx="1">
                  <c:v>18.973561430793158</c:v>
                </c:pt>
                <c:pt idx="2">
                  <c:v>14.152410575427682</c:v>
                </c:pt>
                <c:pt idx="3">
                  <c:v>16.640746500777606</c:v>
                </c:pt>
                <c:pt idx="4">
                  <c:v>14.930015552099535</c:v>
                </c:pt>
                <c:pt idx="5">
                  <c:v>12.597200622083982</c:v>
                </c:pt>
                <c:pt idx="6">
                  <c:v>17.262830482115085</c:v>
                </c:pt>
                <c:pt idx="7">
                  <c:v>13.841368584758943</c:v>
                </c:pt>
                <c:pt idx="8">
                  <c:v>14.152410575427682</c:v>
                </c:pt>
                <c:pt idx="9">
                  <c:v>14.152410575427682</c:v>
                </c:pt>
                <c:pt idx="10">
                  <c:v>12.441679626749611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3E-4040-833C-283BDCAC84DE}"/>
            </c:ext>
          </c:extLst>
        </c:ser>
        <c:ser>
          <c:idx val="3"/>
          <c:order val="3"/>
          <c:tx>
            <c:strRef>
              <c:f>'Вся линейка'!$IY$666</c:f>
              <c:strCache>
                <c:ptCount val="1"/>
                <c:pt idx="0">
                  <c:v>В части услуг (инжиниринг, дизайн, обслуживание, ремонт)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'Вся линейка'!$IZ$662:$JJ$662</c:f>
              <c:strCache>
                <c:ptCount val="11"/>
                <c:pt idx="0">
                  <c:v>Проблем не было</c:v>
                </c:pt>
                <c:pt idx="1">
                  <c:v>Другая проблема</c:v>
                </c:pt>
                <c:pt idx="2">
                  <c:v>Российские аналоги уступают импортным по качеству</c:v>
                </c:pt>
                <c:pt idx="3">
                  <c:v>Отсутствует подтверждение отечественного производства</c:v>
                </c:pt>
                <c:pt idx="4">
                  <c:v>Российских аналогов нет </c:v>
                </c:pt>
                <c:pt idx="5">
                  <c:v>Российские аналоги дороже </c:v>
                </c:pt>
                <c:pt idx="6">
                  <c:v>Нет информации о российских аналогах</c:v>
                </c:pt>
                <c:pt idx="7">
                  <c:v>Информация об аналогах разрознена</c:v>
                </c:pt>
                <c:pt idx="8">
                  <c:v>Нет информации о компонентах закупки </c:v>
                </c:pt>
                <c:pt idx="9">
                  <c:v>В аналагах импортные сырьё/материалы/оборудование</c:v>
                </c:pt>
                <c:pt idx="10">
                  <c:v>Нет единого каталога </c:v>
                </c:pt>
              </c:strCache>
            </c:strRef>
          </c:cat>
          <c:val>
            <c:numRef>
              <c:f>'Вся линейка'!$IZ$666:$JJ$666</c:f>
              <c:numCache>
                <c:formatCode>0.00</c:formatCode>
                <c:ptCount val="11"/>
                <c:pt idx="0">
                  <c:v>18.351477449455679</c:v>
                </c:pt>
                <c:pt idx="1">
                  <c:v>8.3981337480559866</c:v>
                </c:pt>
                <c:pt idx="2">
                  <c:v>5.598755832037325</c:v>
                </c:pt>
                <c:pt idx="3">
                  <c:v>7.7760497667185069</c:v>
                </c:pt>
                <c:pt idx="4">
                  <c:v>4.9766718506998444</c:v>
                </c:pt>
                <c:pt idx="5">
                  <c:v>5.598755832037325</c:v>
                </c:pt>
                <c:pt idx="6">
                  <c:v>6.5318818040435458</c:v>
                </c:pt>
                <c:pt idx="7">
                  <c:v>7.1539657853810263</c:v>
                </c:pt>
                <c:pt idx="8">
                  <c:v>6.6874027993779155</c:v>
                </c:pt>
                <c:pt idx="9">
                  <c:v>6.2208398133748055</c:v>
                </c:pt>
                <c:pt idx="10">
                  <c:v>8.0870917573872472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3E-4040-833C-283BDCAC84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6847984"/>
        <c:axId val="1086849648"/>
      </c:barChart>
      <c:catAx>
        <c:axId val="1086847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6849648"/>
        <c:crosses val="autoZero"/>
        <c:auto val="1"/>
        <c:lblAlgn val="ctr"/>
        <c:lblOffset val="100"/>
        <c:noMultiLvlLbl val="0"/>
      </c:catAx>
      <c:valAx>
        <c:axId val="108684964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8684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431193512882969E-2"/>
          <c:y val="0.88915798508283395"/>
          <c:w val="0.96651059224387759"/>
          <c:h val="9.9299222209666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Таблица!$A$296:$A$301</c:f>
              <c:strCache>
                <c:ptCount val="6"/>
                <c:pt idx="0">
                  <c:v>Не сформированы планы/стратегии по решению задачи наращивания компетенций</c:v>
                </c:pt>
                <c:pt idx="1">
                  <c:v>Отсутствие комптенций компенсируются наймом и привлечением необходимых специалистов</c:v>
                </c:pt>
                <c:pt idx="2">
                  <c:v>Планируется решить проблемы нехватки компетнций</c:v>
                </c:pt>
                <c:pt idx="3">
                  <c:v>У компании есть все необходимые компетенции</c:v>
                </c:pt>
                <c:pt idx="4">
                  <c:v>Компания не планирует проекты по импортозамещению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Таблица!$B$296:$B$301</c:f>
              <c:numCache>
                <c:formatCode>0.00</c:formatCode>
                <c:ptCount val="6"/>
                <c:pt idx="0">
                  <c:v>2.6438569206842923</c:v>
                </c:pt>
                <c:pt idx="1">
                  <c:v>4.1990668740279933</c:v>
                </c:pt>
                <c:pt idx="2">
                  <c:v>4.3545878693623639</c:v>
                </c:pt>
                <c:pt idx="3">
                  <c:v>10.730948678071538</c:v>
                </c:pt>
                <c:pt idx="4">
                  <c:v>36.858475894245721</c:v>
                </c:pt>
                <c:pt idx="5">
                  <c:v>41.213063763608091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F-4623-8874-3ACB192139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17890384"/>
        <c:axId val="1017892048"/>
      </c:barChart>
      <c:catAx>
        <c:axId val="101789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7892048"/>
        <c:crosses val="autoZero"/>
        <c:auto val="1"/>
        <c:lblAlgn val="ctr"/>
        <c:lblOffset val="100"/>
        <c:noMultiLvlLbl val="0"/>
      </c:catAx>
      <c:valAx>
        <c:axId val="101789204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17890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Таблица!$A$304:$A$308</c:f>
              <c:strCache>
                <c:ptCount val="5"/>
                <c:pt idx="0">
                  <c:v>Другое</c:v>
                </c:pt>
                <c:pt idx="1">
                  <c:v>Действие авторских прав на технологии разработчиков из «недружественных» стран</c:v>
                </c:pt>
                <c:pt idx="2">
                  <c:v>Замещение всех возможных позиций уже достигнуто в предыдущие годы</c:v>
                </c:pt>
                <c:pt idx="3">
                  <c:v>Нехватка научно-технологической базы в России по производству комплектующих</c:v>
                </c:pt>
                <c:pt idx="4">
                  <c:v>Отсутствие спроса российских компаний на комплектующие</c:v>
                </c:pt>
              </c:strCache>
            </c:strRef>
          </c:cat>
          <c:val>
            <c:numRef>
              <c:f>Таблица!$B$304:$B$308</c:f>
              <c:numCache>
                <c:formatCode>0.00</c:formatCode>
                <c:ptCount val="5"/>
                <c:pt idx="0">
                  <c:v>9.3312597200622083</c:v>
                </c:pt>
                <c:pt idx="1">
                  <c:v>18.506998444790046</c:v>
                </c:pt>
                <c:pt idx="2">
                  <c:v>22.3950233281493</c:v>
                </c:pt>
                <c:pt idx="3">
                  <c:v>32.348367029548989</c:v>
                </c:pt>
                <c:pt idx="4">
                  <c:v>35.303265940902023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B-4AB7-A7D0-7F1E8CD9E2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86846320"/>
        <c:axId val="1086851312"/>
      </c:barChart>
      <c:catAx>
        <c:axId val="108684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6851312"/>
        <c:crosses val="autoZero"/>
        <c:auto val="1"/>
        <c:lblAlgn val="ctr"/>
        <c:lblOffset val="100"/>
        <c:noMultiLvlLbl val="0"/>
      </c:catAx>
      <c:valAx>
        <c:axId val="1086851312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8684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/>
              <a:t>Наиболее значимые проблемы </a:t>
            </a:r>
            <a:r>
              <a:rPr lang="ru-RU" sz="2000" b="1" dirty="0" smtClean="0"/>
              <a:t>компаний </a:t>
            </a:r>
            <a:r>
              <a:rPr lang="ru-RU" sz="1800" b="1" i="0" baseline="0" dirty="0" smtClean="0">
                <a:effectLst/>
              </a:rPr>
              <a:t>(% от числа опрошен.)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Таблица!$A$144:$A$167</c:f>
              <c:strCache>
                <c:ptCount val="24"/>
                <c:pt idx="0">
                  <c:v>Избыточный валютный контроль</c:v>
                </c:pt>
                <c:pt idx="1">
                  <c:v>Таможенные барьеры</c:v>
                </c:pt>
                <c:pt idx="2">
                  <c:v>Другое</c:v>
                </c:pt>
                <c:pt idx="3">
                  <c:v>Шоковый переход с упрощенного на общий режим налогообложения</c:v>
                </c:pt>
                <c:pt idx="4">
                  <c:v>Невозможность защитить свои права</c:v>
                </c:pt>
                <c:pt idx="5">
                  <c:v>Риски уголовного преследования</c:v>
                </c:pt>
                <c:pt idx="6">
                  <c:v>Недостаточная цифровизация процессов взаимодействия с госорганами</c:v>
                </c:pt>
                <c:pt idx="7">
                  <c:v>Высокая конкуренция, в том числе с организациями госсектора</c:v>
                </c:pt>
                <c:pt idx="8">
                  <c:v>Невозможность получить поддержку из-за потери статуса предпринимателя</c:v>
                </c:pt>
                <c:pt idx="9">
                  <c:v>Сложности с поиском поставщиков</c:v>
                </c:pt>
                <c:pt idx="10">
                  <c:v>Риски блокировки счетов</c:v>
                </c:pt>
                <c:pt idx="11">
                  <c:v>Неплатежи/задержки платежей со стороны заказчиков</c:v>
                </c:pt>
                <c:pt idx="12">
                  <c:v>Сложности с логистикой</c:v>
                </c:pt>
                <c:pt idx="13">
                  <c:v>Высокий уровень фискальной нагрузки</c:v>
                </c:pt>
                <c:pt idx="14">
                  <c:v>Новый порядок уплаты налогов</c:v>
                </c:pt>
                <c:pt idx="15">
                  <c:v>Отсутствие гарантий / предсказуемости спроса на продукцию</c:v>
                </c:pt>
                <c:pt idx="16">
                  <c:v>Недостаточность инструментов поддержки для среднего бизнеса</c:v>
                </c:pt>
                <c:pt idx="17">
                  <c:v>Проблемы с получением поддержки</c:v>
                </c:pt>
                <c:pt idx="18">
                  <c:v>Недоступность заемных финансовых средств</c:v>
                </c:pt>
                <c:pt idx="19">
                  <c:v>Проверки</c:v>
                </c:pt>
                <c:pt idx="20">
                  <c:v>Снижение спроса на продукцию</c:v>
                </c:pt>
                <c:pt idx="21">
                  <c:v>Рост тарифов субъектов естественных монополий</c:v>
                </c:pt>
                <c:pt idx="22">
                  <c:v>Избыточные требования к отчетности при ведении бизнеса</c:v>
                </c:pt>
                <c:pt idx="23">
                  <c:v>Дефицит кадров нужной квалификации</c:v>
                </c:pt>
              </c:strCache>
            </c:strRef>
          </c:cat>
          <c:val>
            <c:numRef>
              <c:f>Таблица!$B$144:$B$167</c:f>
              <c:numCache>
                <c:formatCode>0.00</c:formatCode>
                <c:ptCount val="24"/>
                <c:pt idx="0">
                  <c:v>1.8662519440124419</c:v>
                </c:pt>
                <c:pt idx="1">
                  <c:v>2.3328149300155521</c:v>
                </c:pt>
                <c:pt idx="2">
                  <c:v>2.9548989113530326</c:v>
                </c:pt>
                <c:pt idx="3">
                  <c:v>3.2659409020217729</c:v>
                </c:pt>
                <c:pt idx="4">
                  <c:v>4.1990668740279933</c:v>
                </c:pt>
                <c:pt idx="5">
                  <c:v>4.3545878693623639</c:v>
                </c:pt>
                <c:pt idx="6">
                  <c:v>5.598755832037325</c:v>
                </c:pt>
                <c:pt idx="7">
                  <c:v>5.7542768273716955</c:v>
                </c:pt>
                <c:pt idx="8">
                  <c:v>6.6874027993779155</c:v>
                </c:pt>
                <c:pt idx="9">
                  <c:v>6.8429237947122861</c:v>
                </c:pt>
                <c:pt idx="10">
                  <c:v>7.7760497667185069</c:v>
                </c:pt>
                <c:pt idx="11">
                  <c:v>11.041990668740279</c:v>
                </c:pt>
                <c:pt idx="12">
                  <c:v>11.81959564541213</c:v>
                </c:pt>
                <c:pt idx="13">
                  <c:v>12.597200622083982</c:v>
                </c:pt>
                <c:pt idx="14">
                  <c:v>13.996889580093313</c:v>
                </c:pt>
                <c:pt idx="15">
                  <c:v>15.707620528771384</c:v>
                </c:pt>
                <c:pt idx="16">
                  <c:v>17.729393468118197</c:v>
                </c:pt>
                <c:pt idx="17">
                  <c:v>19.59564541213064</c:v>
                </c:pt>
                <c:pt idx="18">
                  <c:v>21.150855365474339</c:v>
                </c:pt>
                <c:pt idx="19">
                  <c:v>21.772939346811821</c:v>
                </c:pt>
                <c:pt idx="20">
                  <c:v>21.772939346811821</c:v>
                </c:pt>
                <c:pt idx="21">
                  <c:v>23.639191290824261</c:v>
                </c:pt>
                <c:pt idx="22">
                  <c:v>34.214618973561429</c:v>
                </c:pt>
                <c:pt idx="23">
                  <c:v>63.919129082426132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C-46E8-ADDF-30BBE1DA3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68275008"/>
        <c:axId val="1068262944"/>
      </c:barChart>
      <c:catAx>
        <c:axId val="106827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8262944"/>
        <c:crosses val="autoZero"/>
        <c:auto val="1"/>
        <c:lblAlgn val="ctr"/>
        <c:lblOffset val="100"/>
        <c:noMultiLvlLbl val="0"/>
      </c:catAx>
      <c:valAx>
        <c:axId val="106826294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682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Таблица!$A$318:$A$324</c:f>
              <c:strCache>
                <c:ptCount val="7"/>
                <c:pt idx="0">
                  <c:v>Заключение специальных инвестиционных контрактов</c:v>
                </c:pt>
                <c:pt idx="1">
                  <c:v>Снятие административных барьеров</c:v>
                </c:pt>
                <c:pt idx="2">
                  <c:v>Снижение административной нагрузки, отмета проверок</c:v>
                </c:pt>
                <c:pt idx="3">
                  <c:v>Снижение фискальной нагрузки в части налога на прибыль</c:v>
                </c:pt>
                <c:pt idx="4">
                  <c:v>Предоставление грантовой поддержки</c:v>
                </c:pt>
                <c:pt idx="5">
                  <c:v>Снижение ставки страховых взносов</c:v>
                </c:pt>
                <c:pt idx="6">
                  <c:v>Предоставление льготных кредитов и займов</c:v>
                </c:pt>
              </c:strCache>
            </c:strRef>
          </c:cat>
          <c:val>
            <c:numRef>
              <c:f>Таблица!$B$318:$B$324</c:f>
              <c:numCache>
                <c:formatCode>0.00</c:formatCode>
                <c:ptCount val="7"/>
                <c:pt idx="0">
                  <c:v>8.7091757387247277</c:v>
                </c:pt>
                <c:pt idx="1">
                  <c:v>14.463452566096425</c:v>
                </c:pt>
                <c:pt idx="2">
                  <c:v>24.727838258164851</c:v>
                </c:pt>
                <c:pt idx="3">
                  <c:v>28.149300155520997</c:v>
                </c:pt>
                <c:pt idx="4">
                  <c:v>31.259720062208395</c:v>
                </c:pt>
                <c:pt idx="5">
                  <c:v>43.07931570762053</c:v>
                </c:pt>
                <c:pt idx="6">
                  <c:v>52.255054432348366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7-448E-B9CC-7404A81E25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86850896"/>
        <c:axId val="1086847568"/>
      </c:barChart>
      <c:catAx>
        <c:axId val="108685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6847568"/>
        <c:crosses val="autoZero"/>
        <c:auto val="1"/>
        <c:lblAlgn val="ctr"/>
        <c:lblOffset val="100"/>
        <c:noMultiLvlLbl val="0"/>
      </c:catAx>
      <c:valAx>
        <c:axId val="108684756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8685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Таблица!$A$342:$A$350</c:f>
              <c:strCache>
                <c:ptCount val="9"/>
                <c:pt idx="0">
                  <c:v>Риски, связанные с внешней кооперацией, в том числе утраты разработанных технологий и потери рынков</c:v>
                </c:pt>
                <c:pt idx="1">
                  <c:v>Другое</c:v>
                </c:pt>
                <c:pt idx="2">
                  <c:v>Жесткий экспортный контроль и возможные ограничения поставок</c:v>
                </c:pt>
                <c:pt idx="3">
                  <c:v>Отсутствие контактов с зарубежными компаниями и отсутствие помощи государства в их налаживании</c:v>
                </c:pt>
                <c:pt idx="4">
                  <c:v>Высокие затраты для организации сервисных центров/оказания сервисных услуг за рубежом</c:v>
                </c:pt>
                <c:pt idx="5">
                  <c:v>Проблемы сертификации и лицензирования на внешних рынках</c:v>
                </c:pt>
                <c:pt idx="6">
                  <c:v>Высокая стоимость выхода на внешние рынки с высокотехнологичной продукцией</c:v>
                </c:pt>
                <c:pt idx="7">
                  <c:v>Сложности с логистикой (на территории России и за ее пределами)</c:v>
                </c:pt>
                <c:pt idx="8">
                  <c:v>Недостаточная защищенность интеллектуальных прав российских компаний</c:v>
                </c:pt>
              </c:strCache>
            </c:strRef>
          </c:cat>
          <c:val>
            <c:numRef>
              <c:f>Таблица!$B$342:$B$350</c:f>
              <c:numCache>
                <c:formatCode>0.00</c:formatCode>
                <c:ptCount val="9"/>
                <c:pt idx="0">
                  <c:v>3.2659409020217729</c:v>
                </c:pt>
                <c:pt idx="1">
                  <c:v>3.421461897356143</c:v>
                </c:pt>
                <c:pt idx="2">
                  <c:v>3.7325038880248838</c:v>
                </c:pt>
                <c:pt idx="3">
                  <c:v>4.3545878693623639</c:v>
                </c:pt>
                <c:pt idx="4">
                  <c:v>4.8211508553654738</c:v>
                </c:pt>
                <c:pt idx="5">
                  <c:v>6.0653188180404358</c:v>
                </c:pt>
                <c:pt idx="6">
                  <c:v>6.5318818040435458</c:v>
                </c:pt>
                <c:pt idx="7">
                  <c:v>6.6874027993779155</c:v>
                </c:pt>
                <c:pt idx="8">
                  <c:v>7.309486780715396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3-463B-819B-98FC91A07C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66243472"/>
        <c:axId val="1066245552"/>
      </c:barChart>
      <c:catAx>
        <c:axId val="106624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6245552"/>
        <c:crosses val="autoZero"/>
        <c:auto val="1"/>
        <c:lblAlgn val="ctr"/>
        <c:lblOffset val="100"/>
        <c:noMultiLvlLbl val="0"/>
      </c:catAx>
      <c:valAx>
        <c:axId val="1066245552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6624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Таблица!$A$354:$A$361</c:f>
              <c:strCache>
                <c:ptCount val="8"/>
                <c:pt idx="0">
                  <c:v>Услуги международного факторинга</c:v>
                </c:pt>
                <c:pt idx="1">
                  <c:v>Другое</c:v>
                </c:pt>
                <c:pt idx="2">
                  <c:v>Софинансирование строительства транспортно-логистической инфраструктуры</c:v>
                </c:pt>
                <c:pt idx="3">
                  <c:v>Поддержка участия в выставочно-ярмарочных мероприятиях</c:v>
                </c:pt>
                <c:pt idx="4">
                  <c:v>Частичная компенсация расходов компании</c:v>
                </c:pt>
                <c:pt idx="5">
                  <c:v>Налоговые льготы</c:v>
                </c:pt>
                <c:pt idx="6">
                  <c:v>Льготный кредит</c:v>
                </c:pt>
                <c:pt idx="7">
                  <c:v>Компания не экспортирует и не планирует вести экспортную деятельность</c:v>
                </c:pt>
              </c:strCache>
            </c:strRef>
          </c:cat>
          <c:val>
            <c:numRef>
              <c:f>Таблица!$B$354:$B$361</c:f>
              <c:numCache>
                <c:formatCode>0.00</c:formatCode>
                <c:ptCount val="8"/>
                <c:pt idx="0">
                  <c:v>5.4432348367029553</c:v>
                </c:pt>
                <c:pt idx="1">
                  <c:v>5.598755832037325</c:v>
                </c:pt>
                <c:pt idx="2">
                  <c:v>6.2208398133748055</c:v>
                </c:pt>
                <c:pt idx="3">
                  <c:v>8.0870917573872472</c:v>
                </c:pt>
                <c:pt idx="4">
                  <c:v>18.506998444790046</c:v>
                </c:pt>
                <c:pt idx="5">
                  <c:v>23.950233281493002</c:v>
                </c:pt>
                <c:pt idx="6">
                  <c:v>24.727838258164851</c:v>
                </c:pt>
                <c:pt idx="7">
                  <c:v>47.589424572317263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0-4578-8F48-C1CE9926D7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89564320"/>
        <c:axId val="989561408"/>
      </c:barChart>
      <c:catAx>
        <c:axId val="98956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9561408"/>
        <c:crosses val="autoZero"/>
        <c:auto val="1"/>
        <c:lblAlgn val="ctr"/>
        <c:lblOffset val="100"/>
        <c:noMultiLvlLbl val="0"/>
      </c:catAx>
      <c:valAx>
        <c:axId val="98956140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8956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Таблица!$A$364:$A$367</c:f>
              <c:strCache>
                <c:ptCount val="4"/>
                <c:pt idx="0">
                  <c:v>Система поддержки не эффективна</c:v>
                </c:pt>
                <c:pt idx="1">
                  <c:v>Система требует изменений с учетом серьезных изменений внешних условий</c:v>
                </c:pt>
                <c:pt idx="2">
                  <c:v>Государственная поддержка в целом эффективна, но нужны незначительные корректировки</c:v>
                </c:pt>
                <c:pt idx="3">
                  <c:v>Система поддержки эффективна</c:v>
                </c:pt>
              </c:strCache>
            </c:strRef>
          </c:cat>
          <c:val>
            <c:numRef>
              <c:f>Таблица!$B$364:$B$367</c:f>
              <c:numCache>
                <c:formatCode>0.00</c:formatCode>
                <c:ptCount val="4"/>
                <c:pt idx="0">
                  <c:v>18.195956454121305</c:v>
                </c:pt>
                <c:pt idx="1">
                  <c:v>31.88180404354588</c:v>
                </c:pt>
                <c:pt idx="2">
                  <c:v>32.503888024883359</c:v>
                </c:pt>
                <c:pt idx="3">
                  <c:v>17.418351477449455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3-4AD2-87E7-D7746CFA26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232224"/>
        <c:axId val="978233472"/>
      </c:barChart>
      <c:catAx>
        <c:axId val="9782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8233472"/>
        <c:crosses val="autoZero"/>
        <c:auto val="1"/>
        <c:lblAlgn val="ctr"/>
        <c:lblOffset val="100"/>
        <c:noMultiLvlLbl val="0"/>
      </c:catAx>
      <c:valAx>
        <c:axId val="9782334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9782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Таблица!$A$370:$A$377</c:f>
              <c:strCache>
                <c:ptCount val="8"/>
                <c:pt idx="0">
                  <c:v>Другое</c:v>
                </c:pt>
                <c:pt idx="1">
                  <c:v>Создание бизнесом  отраслевых НИИ (собственные исследования) </c:v>
                </c:pt>
                <c:pt idx="2">
                  <c:v>Разработка механизмов ГЧП для интеграции бизнеса, образования и науки </c:v>
                </c:pt>
                <c:pt idx="3">
                  <c:v>Государство обеспечивает прикладными исследованиями </c:v>
                </c:pt>
                <c:pt idx="4">
                  <c:v>Поддержка государством бизнеса для создания отраслевых центов с НИИ и вузами</c:v>
                </c:pt>
                <c:pt idx="5">
                  <c:v>Создание государством самостоятельной отрасли исследований и разработок</c:v>
                </c:pt>
                <c:pt idx="6">
                  <c:v>Государство формирует и реализует проекты, обеспечивающие спрос и развитие новых рынков </c:v>
                </c:pt>
                <c:pt idx="7">
                  <c:v>Повышение качества подготовки инженерных кадров </c:v>
                </c:pt>
              </c:strCache>
            </c:strRef>
          </c:cat>
          <c:val>
            <c:numRef>
              <c:f>Таблица!$B$370:$B$377</c:f>
              <c:numCache>
                <c:formatCode>0.00</c:formatCode>
                <c:ptCount val="8"/>
                <c:pt idx="0">
                  <c:v>6.9984447900466566</c:v>
                </c:pt>
                <c:pt idx="1">
                  <c:v>13.21928460342146</c:v>
                </c:pt>
                <c:pt idx="2">
                  <c:v>20.217729393468119</c:v>
                </c:pt>
                <c:pt idx="3">
                  <c:v>20.684292379471227</c:v>
                </c:pt>
                <c:pt idx="4">
                  <c:v>22.083981337480559</c:v>
                </c:pt>
                <c:pt idx="5">
                  <c:v>31.415241057542769</c:v>
                </c:pt>
                <c:pt idx="6">
                  <c:v>32.65940902021773</c:v>
                </c:pt>
                <c:pt idx="7">
                  <c:v>49.922239502332815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1-48D8-885B-05EAD6491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9090768"/>
        <c:axId val="1089091600"/>
      </c:barChart>
      <c:catAx>
        <c:axId val="108909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9091600"/>
        <c:crosses val="autoZero"/>
        <c:auto val="1"/>
        <c:lblAlgn val="ctr"/>
        <c:lblOffset val="100"/>
        <c:noMultiLvlLbl val="0"/>
      </c:catAx>
      <c:valAx>
        <c:axId val="1089091600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8909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 какими </a:t>
            </a:r>
            <a:r>
              <a:rPr lang="ru-RU" sz="1600" dirty="0" smtClean="0"/>
              <a:t>трудностями</a:t>
            </a:r>
          </a:p>
          <a:p>
            <a:pPr>
              <a:defRPr sz="1600"/>
            </a:pPr>
            <a:r>
              <a:rPr lang="ru-RU" sz="1600" dirty="0" smtClean="0"/>
              <a:t> </a:t>
            </a:r>
            <a:r>
              <a:rPr lang="ru-RU" sz="1600" dirty="0"/>
              <a:t>сталкивается </a:t>
            </a:r>
            <a:r>
              <a:rPr lang="ru-RU" sz="1600" dirty="0" smtClean="0"/>
              <a:t>компания </a:t>
            </a:r>
          </a:p>
          <a:p>
            <a:pPr>
              <a:defRPr sz="1600"/>
            </a:pPr>
            <a:r>
              <a:rPr lang="ru-RU" sz="1600" b="1" i="0" u="none" strike="noStrike" baseline="0" dirty="0" smtClean="0">
                <a:effectLst/>
              </a:rPr>
              <a:t>(% от числа опрошен.)</a:t>
            </a:r>
            <a:r>
              <a:rPr lang="ru-RU" sz="1600" dirty="0" smtClean="0"/>
              <a:t> </a:t>
            </a:r>
            <a:endParaRPr lang="ru-RU" sz="16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5B0-4EB9-9887-6E116F30333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5B0-4EB9-9887-6E116F30333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5B0-4EB9-9887-6E116F30333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5B0-4EB9-9887-6E116F30333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45B0-4EB9-9887-6E116F30333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45B0-4EB9-9887-6E116F303331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45B0-4EB9-9887-6E116F303331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45B0-4EB9-9887-6E116F303331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45B0-4EB9-9887-6E116F30333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Лист1!$D$194:$D$202</c:f>
              <c:strCache>
                <c:ptCount val="9"/>
                <c:pt idx="0">
                  <c:v>с неплатежами со стороны муниципальных и гос. заказчиков</c:v>
                </c:pt>
                <c:pt idx="1">
                  <c:v>отключением или угрозой отключения от снабжения электроэнергией или другими коммунальными услугами</c:v>
                </c:pt>
                <c:pt idx="2">
                  <c:v>с невозможность бесперебойного снабжения производства/торговли материалами/товарами</c:v>
                </c:pt>
                <c:pt idx="3">
                  <c:v>с невозможностью выполнять обязательства перед банками и лизинговыми компаниями</c:v>
                </c:pt>
                <c:pt idx="4">
                  <c:v>с невозможностью оплачивать коммунальные платежи</c:v>
                </c:pt>
                <c:pt idx="5">
                  <c:v>с неплатежами со стороны контрагентов по уже отгруженным товарам и оказанным услугам</c:v>
                </c:pt>
                <c:pt idx="6">
                  <c:v>с невозможностью платить налог на имущество или платежи по договору аренды</c:v>
                </c:pt>
                <c:pt idx="7">
                  <c:v>спрос так и не восстановился по сравнению с моментом начала пандемии COVID-19</c:v>
                </c:pt>
                <c:pt idx="8">
                  <c:v>с невозможностью платить заработную плату сотрудникам и налоги ФОТ</c:v>
                </c:pt>
              </c:strCache>
            </c:strRef>
          </c:cat>
          <c:val>
            <c:numRef>
              <c:f>Лист1!$E$194:$E$202</c:f>
              <c:numCache>
                <c:formatCode>General</c:formatCode>
                <c:ptCount val="9"/>
                <c:pt idx="0">
                  <c:v>10</c:v>
                </c:pt>
                <c:pt idx="1">
                  <c:v>13</c:v>
                </c:pt>
                <c:pt idx="2">
                  <c:v>17</c:v>
                </c:pt>
                <c:pt idx="3">
                  <c:v>20</c:v>
                </c:pt>
                <c:pt idx="4">
                  <c:v>21</c:v>
                </c:pt>
                <c:pt idx="5">
                  <c:v>23</c:v>
                </c:pt>
                <c:pt idx="6">
                  <c:v>29</c:v>
                </c:pt>
                <c:pt idx="7">
                  <c:v>33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5B0-4EB9-9887-6E116F303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063872"/>
        <c:axId val="446016896"/>
      </c:barChart>
      <c:catAx>
        <c:axId val="418063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46016896"/>
        <c:crosses val="autoZero"/>
        <c:auto val="1"/>
        <c:lblAlgn val="ctr"/>
        <c:lblOffset val="100"/>
        <c:noMultiLvlLbl val="0"/>
      </c:catAx>
      <c:valAx>
        <c:axId val="44601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806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Таблица!$H$91</c:f>
              <c:strCache>
                <c:ptCount val="1"/>
                <c:pt idx="0">
                  <c:v>В ближайшем будущем (3-5 лет)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Таблица!$I$90:$W$90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Усилим собственную деятельность в области исследований и разработок</c:v>
                </c:pt>
                <c:pt idx="9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0">
                  <c:v>Усилим и расширим деятельность в области инжиниринга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Усилим собственные сервисные подразделения для сопровождения технологических процессов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Таблица!$I$91:$W$91</c:f>
              <c:numCache>
                <c:formatCode>0.00</c:formatCode>
                <c:ptCount val="15"/>
                <c:pt idx="0">
                  <c:v>4.6656298600311041</c:v>
                </c:pt>
                <c:pt idx="1">
                  <c:v>5.598755832037325</c:v>
                </c:pt>
                <c:pt idx="2">
                  <c:v>5.9097978227060652</c:v>
                </c:pt>
                <c:pt idx="3">
                  <c:v>6.8429237947122861</c:v>
                </c:pt>
                <c:pt idx="4">
                  <c:v>8.0870917573872472</c:v>
                </c:pt>
                <c:pt idx="5">
                  <c:v>13.374805598755831</c:v>
                </c:pt>
                <c:pt idx="6">
                  <c:v>13.374805598755831</c:v>
                </c:pt>
                <c:pt idx="7">
                  <c:v>13.841368584758943</c:v>
                </c:pt>
                <c:pt idx="8">
                  <c:v>14.463452566096425</c:v>
                </c:pt>
                <c:pt idx="9">
                  <c:v>17.418351477449455</c:v>
                </c:pt>
                <c:pt idx="10">
                  <c:v>19.129082426127528</c:v>
                </c:pt>
                <c:pt idx="11">
                  <c:v>22.55054432348367</c:v>
                </c:pt>
                <c:pt idx="12">
                  <c:v>37.325038880248833</c:v>
                </c:pt>
                <c:pt idx="13">
                  <c:v>43.390357698289264</c:v>
                </c:pt>
                <c:pt idx="14">
                  <c:v>48.833592534992228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6-4F7D-AFF6-A0F1FD8A2FBD}"/>
            </c:ext>
          </c:extLst>
        </c:ser>
        <c:ser>
          <c:idx val="1"/>
          <c:order val="1"/>
          <c:tx>
            <c:strRef>
              <c:f>Таблица!$H$92</c:f>
              <c:strCache>
                <c:ptCount val="1"/>
                <c:pt idx="0">
                  <c:v>В отдаленном будущем (6-10 лет)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6-4F7D-AFF6-A0F1FD8A2F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6-4F7D-AFF6-A0F1FD8A2F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6-4F7D-AFF6-A0F1FD8A2FB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6-4F7D-AFF6-A0F1FD8A2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Таблица!$I$90:$W$90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Усилим собственную деятельность в области исследований и разработок</c:v>
                </c:pt>
                <c:pt idx="9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0">
                  <c:v>Усилим и расширим деятельность в области инжиниринга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Усилим собственные сервисные подразделения для сопровождения технологических процессов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Таблица!$I$92:$W$92</c:f>
              <c:numCache>
                <c:formatCode>0.00</c:formatCode>
                <c:ptCount val="15"/>
                <c:pt idx="0">
                  <c:v>4.1990668740279933</c:v>
                </c:pt>
                <c:pt idx="1">
                  <c:v>3.7325038880248838</c:v>
                </c:pt>
                <c:pt idx="2">
                  <c:v>4.0435458786936236</c:v>
                </c:pt>
                <c:pt idx="3">
                  <c:v>4.3545878693623639</c:v>
                </c:pt>
                <c:pt idx="4">
                  <c:v>3.8880248833592534</c:v>
                </c:pt>
                <c:pt idx="5">
                  <c:v>4.3545878693623639</c:v>
                </c:pt>
                <c:pt idx="6">
                  <c:v>5.7542768273716955</c:v>
                </c:pt>
                <c:pt idx="7">
                  <c:v>8.2426127527216178</c:v>
                </c:pt>
                <c:pt idx="8">
                  <c:v>5.132192846034215</c:v>
                </c:pt>
                <c:pt idx="9">
                  <c:v>6.0653188180404358</c:v>
                </c:pt>
                <c:pt idx="10">
                  <c:v>7.6205287713841372</c:v>
                </c:pt>
                <c:pt idx="11">
                  <c:v>5.9097978227060652</c:v>
                </c:pt>
                <c:pt idx="12">
                  <c:v>8.2426127527216178</c:v>
                </c:pt>
                <c:pt idx="13">
                  <c:v>8.3981337480559866</c:v>
                </c:pt>
                <c:pt idx="14">
                  <c:v>6.0653188180404358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6-4F7D-AFF6-A0F1FD8A2FBD}"/>
            </c:ext>
          </c:extLst>
        </c:ser>
        <c:ser>
          <c:idx val="2"/>
          <c:order val="2"/>
          <c:tx>
            <c:strRef>
              <c:f>Таблица!$H$93</c:f>
              <c:strCache>
                <c:ptCount val="1"/>
                <c:pt idx="0">
                  <c:v>Не планируем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Таблица!$I$90:$W$90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Усилим собственную деятельность в области исследований и разработок</c:v>
                </c:pt>
                <c:pt idx="9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0">
                  <c:v>Усилим и расширим деятельность в области инжиниринга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Усилим собственные сервисные подразделения для сопровождения технологических процессов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Таблица!$I$93:$W$93</c:f>
              <c:numCache>
                <c:formatCode>0.00</c:formatCode>
                <c:ptCount val="15"/>
                <c:pt idx="0">
                  <c:v>91.135303265940905</c:v>
                </c:pt>
                <c:pt idx="1">
                  <c:v>90.668740279937794</c:v>
                </c:pt>
                <c:pt idx="2">
                  <c:v>90.046656298600311</c:v>
                </c:pt>
                <c:pt idx="3">
                  <c:v>88.802488335925347</c:v>
                </c:pt>
                <c:pt idx="4">
                  <c:v>88.024883359253508</c:v>
                </c:pt>
                <c:pt idx="5">
                  <c:v>82.27060653188181</c:v>
                </c:pt>
                <c:pt idx="6">
                  <c:v>80.870917573872475</c:v>
                </c:pt>
                <c:pt idx="7">
                  <c:v>77.916018662519434</c:v>
                </c:pt>
                <c:pt idx="8">
                  <c:v>80.404354587869364</c:v>
                </c:pt>
                <c:pt idx="9">
                  <c:v>76.516329704510113</c:v>
                </c:pt>
                <c:pt idx="10">
                  <c:v>73.250388802488331</c:v>
                </c:pt>
                <c:pt idx="11">
                  <c:v>71.539657853810269</c:v>
                </c:pt>
                <c:pt idx="12">
                  <c:v>54.432348367029547</c:v>
                </c:pt>
                <c:pt idx="13">
                  <c:v>48.211508553654738</c:v>
                </c:pt>
                <c:pt idx="14">
                  <c:v>45.101088646967341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6-4F7D-AFF6-A0F1FD8A2F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8727295"/>
        <c:axId val="1288735615"/>
      </c:barChart>
      <c:catAx>
        <c:axId val="1288727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8735615"/>
        <c:crosses val="autoZero"/>
        <c:auto val="1"/>
        <c:lblAlgn val="ctr"/>
        <c:lblOffset val="100"/>
        <c:noMultiLvlLbl val="0"/>
      </c:catAx>
      <c:valAx>
        <c:axId val="1288735615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28872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83664569338881"/>
          <c:y val="1.6106964253953734E-2"/>
          <c:w val="0.50416335430661119"/>
          <c:h val="0.914561976029189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'до 15 чел'!$A$36</c:f>
              <c:strCache>
                <c:ptCount val="1"/>
                <c:pt idx="0">
                  <c:v>В ближайшем будущем (3-5 лет)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15 чел'!$B$35:$P$35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Усилим собственную деятельность в области исследований и разработок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Расширим собственные мощности в области исследований и разработок, увеличим число внешних заказов</c:v>
                </c:pt>
                <c:pt idx="9">
                  <c:v>Усилим и расширим деятельность в области инжиниринга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Усилим собственные сервисные подразделения для сопровождения технологических процессов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'до 15 чел'!$B$36:$P$36</c:f>
              <c:numCache>
                <c:formatCode>0.00</c:formatCode>
                <c:ptCount val="15"/>
                <c:pt idx="0">
                  <c:v>6.2091503267973858</c:v>
                </c:pt>
                <c:pt idx="1">
                  <c:v>7.18954248366013</c:v>
                </c:pt>
                <c:pt idx="2">
                  <c:v>7.5163398692810457</c:v>
                </c:pt>
                <c:pt idx="3">
                  <c:v>8.4967320261437909</c:v>
                </c:pt>
                <c:pt idx="4">
                  <c:v>9.477124183006536</c:v>
                </c:pt>
                <c:pt idx="5">
                  <c:v>13.725490196078432</c:v>
                </c:pt>
                <c:pt idx="6">
                  <c:v>14.37908496732026</c:v>
                </c:pt>
                <c:pt idx="7">
                  <c:v>14.37908496732026</c:v>
                </c:pt>
                <c:pt idx="8">
                  <c:v>14.705882352941178</c:v>
                </c:pt>
                <c:pt idx="9">
                  <c:v>16.33986928104575</c:v>
                </c:pt>
                <c:pt idx="10">
                  <c:v>16.33986928104575</c:v>
                </c:pt>
                <c:pt idx="11">
                  <c:v>23.52941176470588</c:v>
                </c:pt>
                <c:pt idx="12">
                  <c:v>31.699346405228756</c:v>
                </c:pt>
                <c:pt idx="13">
                  <c:v>44.117647058823529</c:v>
                </c:pt>
                <c:pt idx="14">
                  <c:v>48.692810457516337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9-4872-9A69-2830E2507D18}"/>
            </c:ext>
          </c:extLst>
        </c:ser>
        <c:ser>
          <c:idx val="1"/>
          <c:order val="1"/>
          <c:tx>
            <c:strRef>
              <c:f>'до 15 чел'!$A$37</c:f>
              <c:strCache>
                <c:ptCount val="1"/>
                <c:pt idx="0">
                  <c:v>В отдаленном будущем (6-10 лет)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9-4872-9A69-2830E2507D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C9-4872-9A69-2830E2507D1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C9-4872-9A69-2830E2507D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C9-4872-9A69-2830E2507D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C9-4872-9A69-2830E2507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15 чел'!$B$35:$P$35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Усилим собственную деятельность в области исследований и разработок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Расширим собственные мощности в области исследований и разработок, увеличим число внешних заказов</c:v>
                </c:pt>
                <c:pt idx="9">
                  <c:v>Усилим и расширим деятельность в области инжиниринга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Усилим собственные сервисные подразделения для сопровождения технологических процессов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'до 15 чел'!$B$37:$P$37</c:f>
              <c:numCache>
                <c:formatCode>0.00</c:formatCode>
                <c:ptCount val="15"/>
                <c:pt idx="0">
                  <c:v>2.2875816993464051</c:v>
                </c:pt>
                <c:pt idx="1">
                  <c:v>1.9607843137254901</c:v>
                </c:pt>
                <c:pt idx="2">
                  <c:v>2.6143790849673203</c:v>
                </c:pt>
                <c:pt idx="3">
                  <c:v>3.2679738562091507</c:v>
                </c:pt>
                <c:pt idx="4">
                  <c:v>2.6143790849673203</c:v>
                </c:pt>
                <c:pt idx="5">
                  <c:v>3.594771241830065</c:v>
                </c:pt>
                <c:pt idx="6">
                  <c:v>3.2679738562091507</c:v>
                </c:pt>
                <c:pt idx="7">
                  <c:v>5.5555555555555554</c:v>
                </c:pt>
                <c:pt idx="8">
                  <c:v>3.594771241830065</c:v>
                </c:pt>
                <c:pt idx="9">
                  <c:v>5.2287581699346406</c:v>
                </c:pt>
                <c:pt idx="10">
                  <c:v>4.2483660130718954</c:v>
                </c:pt>
                <c:pt idx="11">
                  <c:v>4.5751633986928102</c:v>
                </c:pt>
                <c:pt idx="12">
                  <c:v>8.4967320261437909</c:v>
                </c:pt>
                <c:pt idx="13">
                  <c:v>8.8235294117647065</c:v>
                </c:pt>
                <c:pt idx="14">
                  <c:v>6.2091503267973858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C9-4872-9A69-2830E2507D18}"/>
            </c:ext>
          </c:extLst>
        </c:ser>
        <c:ser>
          <c:idx val="2"/>
          <c:order val="2"/>
          <c:tx>
            <c:strRef>
              <c:f>'до 15 чел'!$A$38</c:f>
              <c:strCache>
                <c:ptCount val="1"/>
                <c:pt idx="0">
                  <c:v>Не планируем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 15 чел'!$B$35:$P$35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Усилим собственную деятельность в области исследований и разработок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Расширим собственные мощности в области исследований и разработок, увеличим число внешних заказов</c:v>
                </c:pt>
                <c:pt idx="9">
                  <c:v>Усилим и расширим деятельность в области инжиниринга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Усилим собственные сервисные подразделения для сопровождения технологических процессов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'до 15 чел'!$B$38:$P$38</c:f>
              <c:numCache>
                <c:formatCode>0.00</c:formatCode>
                <c:ptCount val="15"/>
                <c:pt idx="0">
                  <c:v>91.503267973856211</c:v>
                </c:pt>
                <c:pt idx="1">
                  <c:v>90.849673202614383</c:v>
                </c:pt>
                <c:pt idx="2">
                  <c:v>89.869281045751634</c:v>
                </c:pt>
                <c:pt idx="3">
                  <c:v>88.235294117647058</c:v>
                </c:pt>
                <c:pt idx="4">
                  <c:v>87.908496732026137</c:v>
                </c:pt>
                <c:pt idx="5">
                  <c:v>82.679738562091501</c:v>
                </c:pt>
                <c:pt idx="6">
                  <c:v>82.35294117647058</c:v>
                </c:pt>
                <c:pt idx="7">
                  <c:v>80.06535947712419</c:v>
                </c:pt>
                <c:pt idx="8">
                  <c:v>81.699346405228752</c:v>
                </c:pt>
                <c:pt idx="9">
                  <c:v>78.431372549019613</c:v>
                </c:pt>
                <c:pt idx="10">
                  <c:v>79.411764705882348</c:v>
                </c:pt>
                <c:pt idx="11">
                  <c:v>71.895424836601308</c:v>
                </c:pt>
                <c:pt idx="12">
                  <c:v>59.803921568627452</c:v>
                </c:pt>
                <c:pt idx="13">
                  <c:v>47.058823529411761</c:v>
                </c:pt>
                <c:pt idx="14">
                  <c:v>45.098039215686278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C9-4872-9A69-2830E2507D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0978992"/>
        <c:axId val="490976368"/>
      </c:barChart>
      <c:catAx>
        <c:axId val="49097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0976368"/>
        <c:crosses val="autoZero"/>
        <c:auto val="1"/>
        <c:lblAlgn val="ctr"/>
        <c:lblOffset val="100"/>
        <c:noMultiLvlLbl val="0"/>
      </c:catAx>
      <c:valAx>
        <c:axId val="49097636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49097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'16-100'!$A$26</c:f>
              <c:strCache>
                <c:ptCount val="1"/>
                <c:pt idx="0">
                  <c:v>В ближайшем будущем (3-5 лет)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'16-100'!$B$25:$P$25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собственную технологическую компанию, инжиниринговые центры</c:v>
                </c:pt>
                <c:pt idx="2">
                  <c:v>Создадим совместно с университетом и/ или НИИ инжиниринговые центры, технологическую компанию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Усилим собственную деятельность в области исследований и разработок</c:v>
                </c:pt>
                <c:pt idx="9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0">
                  <c:v>Усилим и расширим деятельность в области инжиниринга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Будем выстраивать новую логистику в целях поддержки и развития существующей технологической базы</c:v>
                </c:pt>
                <c:pt idx="13">
                  <c:v>Усилим собственные сервисные подразделения для сопровождения технологических процессов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'16-100'!$B$26:$P$26</c:f>
              <c:numCache>
                <c:formatCode>0.00</c:formatCode>
                <c:ptCount val="15"/>
                <c:pt idx="0">
                  <c:v>4.4444444444444446</c:v>
                </c:pt>
                <c:pt idx="1">
                  <c:v>5.1851851851851851</c:v>
                </c:pt>
                <c:pt idx="2">
                  <c:v>5.9259259259259265</c:v>
                </c:pt>
                <c:pt idx="3">
                  <c:v>6.666666666666667</c:v>
                </c:pt>
                <c:pt idx="4">
                  <c:v>9.6296296296296298</c:v>
                </c:pt>
                <c:pt idx="5">
                  <c:v>14.074074074074074</c:v>
                </c:pt>
                <c:pt idx="6">
                  <c:v>15.555555555555555</c:v>
                </c:pt>
                <c:pt idx="7">
                  <c:v>17.037037037037038</c:v>
                </c:pt>
                <c:pt idx="8">
                  <c:v>20.74074074074074</c:v>
                </c:pt>
                <c:pt idx="9">
                  <c:v>22.962962962962962</c:v>
                </c:pt>
                <c:pt idx="10">
                  <c:v>26.666666666666668</c:v>
                </c:pt>
                <c:pt idx="11">
                  <c:v>27.407407407407408</c:v>
                </c:pt>
                <c:pt idx="12">
                  <c:v>51.111111111111107</c:v>
                </c:pt>
                <c:pt idx="13">
                  <c:v>53.333333333333336</c:v>
                </c:pt>
                <c:pt idx="14">
                  <c:v>55.555555555555557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6-4305-8E73-BD74510BBF12}"/>
            </c:ext>
          </c:extLst>
        </c:ser>
        <c:ser>
          <c:idx val="1"/>
          <c:order val="1"/>
          <c:tx>
            <c:strRef>
              <c:f>'16-100'!$A$27</c:f>
              <c:strCache>
                <c:ptCount val="1"/>
                <c:pt idx="0">
                  <c:v>В отдаленном будущем (6-10 лет)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'16-100'!$B$25:$P$25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собственную технологическую компанию, инжиниринговые центры</c:v>
                </c:pt>
                <c:pt idx="2">
                  <c:v>Создадим совместно с университетом и/ или НИИ инжиниринговые центры, технологическую компанию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Усилим собственную деятельность в области исследований и разработок</c:v>
                </c:pt>
                <c:pt idx="9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0">
                  <c:v>Усилим и расширим деятельность в области инжиниринга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Будем выстраивать новую логистику в целях поддержки и развития существующей технологической базы</c:v>
                </c:pt>
                <c:pt idx="13">
                  <c:v>Усилим собственные сервисные подразделения для сопровождения технологических процессов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'16-100'!$B$27:$P$27</c:f>
              <c:numCache>
                <c:formatCode>0.00</c:formatCode>
                <c:ptCount val="15"/>
                <c:pt idx="0">
                  <c:v>7.4074074074074066</c:v>
                </c:pt>
                <c:pt idx="1">
                  <c:v>8.8888888888888893</c:v>
                </c:pt>
                <c:pt idx="2">
                  <c:v>7.4074074074074066</c:v>
                </c:pt>
                <c:pt idx="3">
                  <c:v>5.9259259259259265</c:v>
                </c:pt>
                <c:pt idx="4">
                  <c:v>4.4444444444444446</c:v>
                </c:pt>
                <c:pt idx="5">
                  <c:v>4.4444444444444446</c:v>
                </c:pt>
                <c:pt idx="6">
                  <c:v>10.37037037037037</c:v>
                </c:pt>
                <c:pt idx="7">
                  <c:v>11.851851851851853</c:v>
                </c:pt>
                <c:pt idx="8">
                  <c:v>7.4074074074074066</c:v>
                </c:pt>
                <c:pt idx="9">
                  <c:v>8.1481481481481488</c:v>
                </c:pt>
                <c:pt idx="10">
                  <c:v>9.6296296296296298</c:v>
                </c:pt>
                <c:pt idx="11">
                  <c:v>8.1481481481481488</c:v>
                </c:pt>
                <c:pt idx="12">
                  <c:v>8.1481481481481488</c:v>
                </c:pt>
                <c:pt idx="13">
                  <c:v>8.1481481481481488</c:v>
                </c:pt>
                <c:pt idx="14">
                  <c:v>7.4074074074074066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6-4305-8E73-BD74510BBF12}"/>
            </c:ext>
          </c:extLst>
        </c:ser>
        <c:ser>
          <c:idx val="2"/>
          <c:order val="2"/>
          <c:tx>
            <c:strRef>
              <c:f>'16-100'!$A$28</c:f>
              <c:strCache>
                <c:ptCount val="1"/>
                <c:pt idx="0">
                  <c:v>Не планируем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'16-100'!$B$25:$P$25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собственную технологическую компанию, инжиниринговые центры</c:v>
                </c:pt>
                <c:pt idx="2">
                  <c:v>Создадим совместно с университетом и/ или НИИ инжиниринговые центры, технологическую компанию</c:v>
                </c:pt>
                <c:pt idx="3">
                  <c:v>Создадим совместные центры исследований и разработок совместно с частными компаниями и организациями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объемы и глубину собственной исследовательской деятельности</c:v>
                </c:pt>
                <c:pt idx="7">
                  <c:v>Примем участие в государственных программах и проектах по созданию технологического суверенитета</c:v>
                </c:pt>
                <c:pt idx="8">
                  <c:v>Усилим собственную деятельность в области исследований и разработок</c:v>
                </c:pt>
                <c:pt idx="9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0">
                  <c:v>Усилим и расширим деятельность в области инжиниринга</c:v>
                </c:pt>
                <c:pt idx="11">
                  <c:v>Расширим собственное производство оборудования, узлов и деталей, технологических процессов</c:v>
                </c:pt>
                <c:pt idx="12">
                  <c:v>Будем выстраивать новую логистику в целях поддержки и развития существующей технологической базы</c:v>
                </c:pt>
                <c:pt idx="13">
                  <c:v>Усилим собственные сервисные подразделения для сопровождения технологических процессов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'16-100'!$B$28:$P$28</c:f>
              <c:numCache>
                <c:formatCode>0.00</c:formatCode>
                <c:ptCount val="15"/>
                <c:pt idx="0">
                  <c:v>88.148148148148152</c:v>
                </c:pt>
                <c:pt idx="1">
                  <c:v>85.925925925925924</c:v>
                </c:pt>
                <c:pt idx="2">
                  <c:v>86.666666666666671</c:v>
                </c:pt>
                <c:pt idx="3">
                  <c:v>87.407407407407405</c:v>
                </c:pt>
                <c:pt idx="4">
                  <c:v>85.925925925925924</c:v>
                </c:pt>
                <c:pt idx="5">
                  <c:v>81.481481481481481</c:v>
                </c:pt>
                <c:pt idx="6">
                  <c:v>74.074074074074076</c:v>
                </c:pt>
                <c:pt idx="7">
                  <c:v>71.111111111111114</c:v>
                </c:pt>
                <c:pt idx="8">
                  <c:v>71.851851851851862</c:v>
                </c:pt>
                <c:pt idx="9">
                  <c:v>68.888888888888886</c:v>
                </c:pt>
                <c:pt idx="10">
                  <c:v>63.703703703703709</c:v>
                </c:pt>
                <c:pt idx="11">
                  <c:v>64.444444444444443</c:v>
                </c:pt>
                <c:pt idx="12">
                  <c:v>40.74074074074074</c:v>
                </c:pt>
                <c:pt idx="13">
                  <c:v>38.518518518518519</c:v>
                </c:pt>
                <c:pt idx="14">
                  <c:v>37.037037037037038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6-4305-8E73-BD74510BBF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0775200"/>
        <c:axId val="490778808"/>
      </c:barChart>
      <c:catAx>
        <c:axId val="49077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0778808"/>
        <c:crosses val="autoZero"/>
        <c:auto val="1"/>
        <c:lblAlgn val="ctr"/>
        <c:lblOffset val="100"/>
        <c:noMultiLvlLbl val="0"/>
      </c:catAx>
      <c:valAx>
        <c:axId val="49077880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4907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'101-500'!$A$79</c:f>
              <c:strCache>
                <c:ptCount val="1"/>
                <c:pt idx="0">
                  <c:v>В ближайшем будущем (3-5 лет)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'101-500'!$B$78:$P$78</c:f>
              <c:strCache>
                <c:ptCount val="15"/>
                <c:pt idx="0">
                  <c:v>Создадим собственную технологическую компанию, инжиниринговые центры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совместные центры исследований и разработок совместно с частными компаниями и организациями</c:v>
                </c:pt>
                <c:pt idx="3">
                  <c:v>Значительно увеличим число размещаемых заказов на исследования и разработки</c:v>
                </c:pt>
                <c:pt idx="4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5">
                  <c:v>Расширим объемы и глубину собственной исследовательской деятельности</c:v>
                </c:pt>
                <c:pt idx="6">
                  <c:v>Расширим собственные мощности в области исследований и разработок, увеличим число внешних заказов</c:v>
                </c:pt>
                <c:pt idx="7">
                  <c:v>Усилим собственную деятельность в области исследований и разработок</c:v>
                </c:pt>
                <c:pt idx="8">
                  <c:v>Примем участие в государственных программах и проектах по созданию технологического суверенитета</c:v>
                </c:pt>
                <c:pt idx="9">
                  <c:v>Расширим собственное производство оборудования, узлов и деталей, технологических процессов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Усилим и расширим деятельность в области инжиниринга</c:v>
                </c:pt>
                <c:pt idx="12">
                  <c:v>Будем выстраивать новую логистику в целях поддержки и развития существующей технологической базы</c:v>
                </c:pt>
                <c:pt idx="13">
                  <c:v>Усилим собственные сервисные подразделения для сопровождения технологических процессов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'101-500'!$B$79:$P$79</c:f>
              <c:numCache>
                <c:formatCode>0.00</c:formatCode>
                <c:ptCount val="15"/>
                <c:pt idx="0">
                  <c:v>2.8985507246376812</c:v>
                </c:pt>
                <c:pt idx="1">
                  <c:v>2.8985507246376812</c:v>
                </c:pt>
                <c:pt idx="2">
                  <c:v>2.8985507246376812</c:v>
                </c:pt>
                <c:pt idx="3">
                  <c:v>4.3478260869565215</c:v>
                </c:pt>
                <c:pt idx="4">
                  <c:v>4.3478260869565215</c:v>
                </c:pt>
                <c:pt idx="5">
                  <c:v>5.7971014492753623</c:v>
                </c:pt>
                <c:pt idx="6">
                  <c:v>8.695652173913043</c:v>
                </c:pt>
                <c:pt idx="7">
                  <c:v>11.594202898550725</c:v>
                </c:pt>
                <c:pt idx="8">
                  <c:v>13.043478260869565</c:v>
                </c:pt>
                <c:pt idx="9">
                  <c:v>17.391304347826086</c:v>
                </c:pt>
                <c:pt idx="10">
                  <c:v>24.637681159420293</c:v>
                </c:pt>
                <c:pt idx="11">
                  <c:v>28.985507246376812</c:v>
                </c:pt>
                <c:pt idx="12">
                  <c:v>46.376811594202898</c:v>
                </c:pt>
                <c:pt idx="13">
                  <c:v>52.173913043478258</c:v>
                </c:pt>
                <c:pt idx="14">
                  <c:v>60.869565217391312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1-4869-90CA-0E61E771EA83}"/>
            </c:ext>
          </c:extLst>
        </c:ser>
        <c:ser>
          <c:idx val="1"/>
          <c:order val="1"/>
          <c:tx>
            <c:strRef>
              <c:f>'101-500'!$A$80</c:f>
              <c:strCache>
                <c:ptCount val="1"/>
                <c:pt idx="0">
                  <c:v>В отдаленном будущем (6-10 лет)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1-4869-90CA-0E61E771EA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51-4869-90CA-0E61E771EA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1-4869-90CA-0E61E771EA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1-4869-90CA-0E61E771EA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1-4869-90CA-0E61E771E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'101-500'!$B$78:$P$78</c:f>
              <c:strCache>
                <c:ptCount val="15"/>
                <c:pt idx="0">
                  <c:v>Создадим собственную технологическую компанию, инжиниринговые центры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совместные центры исследований и разработок совместно с частными компаниями и организациями</c:v>
                </c:pt>
                <c:pt idx="3">
                  <c:v>Значительно увеличим число размещаемых заказов на исследования и разработки</c:v>
                </c:pt>
                <c:pt idx="4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5">
                  <c:v>Расширим объемы и глубину собственной исследовательской деятельности</c:v>
                </c:pt>
                <c:pt idx="6">
                  <c:v>Расширим собственные мощности в области исследований и разработок, увеличим число внешних заказов</c:v>
                </c:pt>
                <c:pt idx="7">
                  <c:v>Усилим собственную деятельность в области исследований и разработок</c:v>
                </c:pt>
                <c:pt idx="8">
                  <c:v>Примем участие в государственных программах и проектах по созданию технологического суверенитета</c:v>
                </c:pt>
                <c:pt idx="9">
                  <c:v>Расширим собственное производство оборудования, узлов и деталей, технологических процессов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Усилим и расширим деятельность в области инжиниринга</c:v>
                </c:pt>
                <c:pt idx="12">
                  <c:v>Будем выстраивать новую логистику в целях поддержки и развития существующей технологической базы</c:v>
                </c:pt>
                <c:pt idx="13">
                  <c:v>Усилим собственные сервисные подразделения для сопровождения технологических процессов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'101-500'!$B$80:$P$80</c:f>
              <c:numCache>
                <c:formatCode>0.00</c:formatCode>
                <c:ptCount val="15"/>
                <c:pt idx="0">
                  <c:v>4.3478260869565215</c:v>
                </c:pt>
                <c:pt idx="1">
                  <c:v>2.8985507246376812</c:v>
                </c:pt>
                <c:pt idx="2">
                  <c:v>4.3478260869565215</c:v>
                </c:pt>
                <c:pt idx="3">
                  <c:v>5.7971014492753623</c:v>
                </c:pt>
                <c:pt idx="4">
                  <c:v>4.3478260869565215</c:v>
                </c:pt>
                <c:pt idx="5">
                  <c:v>10.144927536231885</c:v>
                </c:pt>
                <c:pt idx="6">
                  <c:v>7.2463768115942031</c:v>
                </c:pt>
                <c:pt idx="7">
                  <c:v>10.144927536231885</c:v>
                </c:pt>
                <c:pt idx="8">
                  <c:v>13.043478260869565</c:v>
                </c:pt>
                <c:pt idx="9">
                  <c:v>8.695652173913043</c:v>
                </c:pt>
                <c:pt idx="10">
                  <c:v>11.594202898550725</c:v>
                </c:pt>
                <c:pt idx="11">
                  <c:v>20.289855072463769</c:v>
                </c:pt>
                <c:pt idx="12">
                  <c:v>11.594202898550725</c:v>
                </c:pt>
                <c:pt idx="13">
                  <c:v>11.594202898550725</c:v>
                </c:pt>
                <c:pt idx="14">
                  <c:v>7.2463768115942031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1-4869-90CA-0E61E771EA83}"/>
            </c:ext>
          </c:extLst>
        </c:ser>
        <c:ser>
          <c:idx val="2"/>
          <c:order val="2"/>
          <c:tx>
            <c:strRef>
              <c:f>'101-500'!$A$81</c:f>
              <c:strCache>
                <c:ptCount val="1"/>
                <c:pt idx="0">
                  <c:v>Не планируем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'101-500'!$B$78:$P$78</c:f>
              <c:strCache>
                <c:ptCount val="15"/>
                <c:pt idx="0">
                  <c:v>Создадим собственную технологическую компанию, инжиниринговые центры</c:v>
                </c:pt>
                <c:pt idx="1">
                  <c:v>Создадим совместно с университетом и/ или НИИ инжиниринговые центры, технологическую компанию</c:v>
                </c:pt>
                <c:pt idx="2">
                  <c:v>Создадим совместные центры исследований и разработок совместно с частными компаниями и организациями</c:v>
                </c:pt>
                <c:pt idx="3">
                  <c:v>Значительно увеличим число размещаемых заказов на исследования и разработки</c:v>
                </c:pt>
                <c:pt idx="4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5">
                  <c:v>Расширим объемы и глубину собственной исследовательской деятельности</c:v>
                </c:pt>
                <c:pt idx="6">
                  <c:v>Расширим собственные мощности в области исследований и разработок, увеличим число внешних заказов</c:v>
                </c:pt>
                <c:pt idx="7">
                  <c:v>Усилим собственную деятельность в области исследований и разработок</c:v>
                </c:pt>
                <c:pt idx="8">
                  <c:v>Примем участие в государственных программах и проектах по созданию технологического суверенитета</c:v>
                </c:pt>
                <c:pt idx="9">
                  <c:v>Расширим собственное производство оборудования, узлов и деталей, технологических процессов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Усилим и расширим деятельность в области инжиниринга</c:v>
                </c:pt>
                <c:pt idx="12">
                  <c:v>Будем выстраивать новую логистику в целях поддержки и развития существующей технологической базы</c:v>
                </c:pt>
                <c:pt idx="13">
                  <c:v>Усилим собственные сервисные подразделения для сопровождения технологических процессов</c:v>
                </c:pt>
                <c:pt idx="14">
                  <c:v>Выжидание и сокращение издержек</c:v>
                </c:pt>
              </c:strCache>
            </c:strRef>
          </c:cat>
          <c:val>
            <c:numRef>
              <c:f>'101-500'!$B$81:$P$81</c:f>
              <c:numCache>
                <c:formatCode>0.00</c:formatCode>
                <c:ptCount val="15"/>
                <c:pt idx="0">
                  <c:v>92.753623188405797</c:v>
                </c:pt>
                <c:pt idx="1">
                  <c:v>94.20289855072464</c:v>
                </c:pt>
                <c:pt idx="2">
                  <c:v>92.753623188405797</c:v>
                </c:pt>
                <c:pt idx="3">
                  <c:v>89.85507246376811</c:v>
                </c:pt>
                <c:pt idx="4">
                  <c:v>91.304347826086953</c:v>
                </c:pt>
                <c:pt idx="5">
                  <c:v>84.05797101449275</c:v>
                </c:pt>
                <c:pt idx="6">
                  <c:v>84.05797101449275</c:v>
                </c:pt>
                <c:pt idx="7">
                  <c:v>78.260869565217391</c:v>
                </c:pt>
                <c:pt idx="8">
                  <c:v>73.91304347826086</c:v>
                </c:pt>
                <c:pt idx="9">
                  <c:v>73.91304347826086</c:v>
                </c:pt>
                <c:pt idx="10">
                  <c:v>63.768115942028977</c:v>
                </c:pt>
                <c:pt idx="11">
                  <c:v>50.724637681159422</c:v>
                </c:pt>
                <c:pt idx="12">
                  <c:v>42.028985507246375</c:v>
                </c:pt>
                <c:pt idx="13">
                  <c:v>36.231884057971016</c:v>
                </c:pt>
                <c:pt idx="14">
                  <c:v>31.884057971014489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51-4869-90CA-0E61E771EA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8492648"/>
        <c:axId val="428496256"/>
      </c:barChart>
      <c:catAx>
        <c:axId val="428492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8496256"/>
        <c:crosses val="autoZero"/>
        <c:auto val="1"/>
        <c:lblAlgn val="ctr"/>
        <c:lblOffset val="100"/>
        <c:noMultiLvlLbl val="0"/>
      </c:catAx>
      <c:valAx>
        <c:axId val="42849625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42849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33732006498999"/>
          <c:y val="3.276310487129161E-2"/>
          <c:w val="0.49566267993500995"/>
          <c:h val="0.899155376704539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'500 &lt;'!$A$33</c:f>
              <c:strCache>
                <c:ptCount val="1"/>
                <c:pt idx="0">
                  <c:v>В ближайшем будущем (3-5 лет)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'500 &lt;'!$B$32:$P$32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совместные центры исследований и разработок совместно с частными компаниями и организациями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совместно с университетом и/ или НИИ инжиниринговые центры, технологическую компанию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собственное производство оборудования, узлов и деталей, технологических процессов</c:v>
                </c:pt>
                <c:pt idx="7">
                  <c:v>Расширим объемы и глубину собственной исследовательской деятельности</c:v>
                </c:pt>
                <c:pt idx="8">
                  <c:v>Примем участие в государственных программах и проектах по созданию технологического суверенитета</c:v>
                </c:pt>
                <c:pt idx="9">
                  <c:v>Усилим собственную деятельность в области исследований и разработок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Выжидание и сокращение издержек</c:v>
                </c:pt>
                <c:pt idx="12">
                  <c:v>Усилим и расширим деятельность в области инжиниринга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Усилим собственные сервисные подразделения для сопровождения технологических процессов</c:v>
                </c:pt>
              </c:strCache>
            </c:strRef>
          </c:cat>
          <c:val>
            <c:numRef>
              <c:f>'500 &lt;'!$B$33:$P$33</c:f>
              <c:numCache>
                <c:formatCode>0.00</c:formatCode>
                <c:ptCount val="15"/>
                <c:pt idx="0">
                  <c:v>4.3478260869565215</c:v>
                </c:pt>
                <c:pt idx="1">
                  <c:v>8.695652173913043</c:v>
                </c:pt>
                <c:pt idx="2">
                  <c:v>13.043478260869565</c:v>
                </c:pt>
                <c:pt idx="3">
                  <c:v>13.043478260869565</c:v>
                </c:pt>
                <c:pt idx="4">
                  <c:v>13.043478260869565</c:v>
                </c:pt>
                <c:pt idx="5">
                  <c:v>30.434782608695656</c:v>
                </c:pt>
                <c:pt idx="6">
                  <c:v>34.782608695652172</c:v>
                </c:pt>
                <c:pt idx="7">
                  <c:v>34.782608695652172</c:v>
                </c:pt>
                <c:pt idx="8">
                  <c:v>34.782608695652172</c:v>
                </c:pt>
                <c:pt idx="9">
                  <c:v>39.130434782608695</c:v>
                </c:pt>
                <c:pt idx="10">
                  <c:v>43.478260869565219</c:v>
                </c:pt>
                <c:pt idx="11">
                  <c:v>52.173913043478258</c:v>
                </c:pt>
                <c:pt idx="12">
                  <c:v>52.173913043478258</c:v>
                </c:pt>
                <c:pt idx="13">
                  <c:v>73.91304347826086</c:v>
                </c:pt>
                <c:pt idx="14">
                  <c:v>73.91304347826086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9-4F67-8E6B-0AE8578C08B6}"/>
            </c:ext>
          </c:extLst>
        </c:ser>
        <c:ser>
          <c:idx val="1"/>
          <c:order val="1"/>
          <c:tx>
            <c:strRef>
              <c:f>'500 &lt;'!$A$34</c:f>
              <c:strCache>
                <c:ptCount val="1"/>
                <c:pt idx="0">
                  <c:v>В отдаленном будущем (6-10 лет)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19-4F67-8E6B-0AE8578C08B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19-4F67-8E6B-0AE8578C08B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19-4F67-8E6B-0AE8578C08B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19-4F67-8E6B-0AE8578C08B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19-4F67-8E6B-0AE8578C0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'500 &lt;'!$B$32:$P$32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совместные центры исследований и разработок совместно с частными компаниями и организациями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совместно с университетом и/ или НИИ инжиниринговые центры, технологическую компанию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собственное производство оборудования, узлов и деталей, технологических процессов</c:v>
                </c:pt>
                <c:pt idx="7">
                  <c:v>Расширим объемы и глубину собственной исследовательской деятельности</c:v>
                </c:pt>
                <c:pt idx="8">
                  <c:v>Примем участие в государственных программах и проектах по созданию технологического суверенитета</c:v>
                </c:pt>
                <c:pt idx="9">
                  <c:v>Усилим собственную деятельность в области исследований и разработок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Выжидание и сокращение издержек</c:v>
                </c:pt>
                <c:pt idx="12">
                  <c:v>Усилим и расширим деятельность в области инжиниринга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Усилим собственные сервисные подразделения для сопровождения технологических процессов</c:v>
                </c:pt>
              </c:strCache>
            </c:strRef>
          </c:cat>
          <c:val>
            <c:numRef>
              <c:f>'500 &lt;'!$B$34:$P$34</c:f>
              <c:numCache>
                <c:formatCode>0.00</c:formatCode>
                <c:ptCount val="15"/>
                <c:pt idx="0">
                  <c:v>13.043478260869565</c:v>
                </c:pt>
                <c:pt idx="1">
                  <c:v>13.043478260869565</c:v>
                </c:pt>
                <c:pt idx="2">
                  <c:v>0</c:v>
                </c:pt>
                <c:pt idx="3">
                  <c:v>13.043478260869565</c:v>
                </c:pt>
                <c:pt idx="4">
                  <c:v>17.391304347826086</c:v>
                </c:pt>
                <c:pt idx="5">
                  <c:v>4.3478260869565215</c:v>
                </c:pt>
                <c:pt idx="6">
                  <c:v>0</c:v>
                </c:pt>
                <c:pt idx="7">
                  <c:v>8.695652173913043</c:v>
                </c:pt>
                <c:pt idx="8">
                  <c:v>17.391304347826086</c:v>
                </c:pt>
                <c:pt idx="9">
                  <c:v>0</c:v>
                </c:pt>
                <c:pt idx="10">
                  <c:v>8.695652173913043</c:v>
                </c:pt>
                <c:pt idx="11">
                  <c:v>0</c:v>
                </c:pt>
                <c:pt idx="12">
                  <c:v>8.695652173913043</c:v>
                </c:pt>
                <c:pt idx="13">
                  <c:v>0</c:v>
                </c:pt>
                <c:pt idx="14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19-4F67-8E6B-0AE8578C08B6}"/>
            </c:ext>
          </c:extLst>
        </c:ser>
        <c:ser>
          <c:idx val="2"/>
          <c:order val="2"/>
          <c:tx>
            <c:strRef>
              <c:f>'500 &lt;'!$A$35</c:f>
              <c:strCache>
                <c:ptCount val="1"/>
                <c:pt idx="0">
                  <c:v>Не планируем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'500 &lt;'!$B$32:$P$32</c:f>
              <c:strCache>
                <c:ptCount val="15"/>
                <c:pt idx="0">
                  <c:v>Создадим совместные центры исследований и разработок (отраслевые институты) с государственными университетами / НИИ</c:v>
                </c:pt>
                <c:pt idx="1">
                  <c:v>Создадим совместные центры исследований и разработок совместно с частными компаниями и организациями</c:v>
                </c:pt>
                <c:pt idx="2">
                  <c:v>Создадим собственную технологическую компанию, инжиниринговые центры</c:v>
                </c:pt>
                <c:pt idx="3">
                  <c:v>Создадим совместно с университетом и/ или НИИ инжиниринговые центры, технологическую компанию</c:v>
                </c:pt>
                <c:pt idx="4">
                  <c:v>Значительно увеличим число размещаемых заказов на исследования и разработки</c:v>
                </c:pt>
                <c:pt idx="5">
                  <c:v>Расширим собственные мощности в области исследований и разработок, увеличим число внешних заказов</c:v>
                </c:pt>
                <c:pt idx="6">
                  <c:v>Расширим собственное производство оборудования, узлов и деталей, технологических процессов</c:v>
                </c:pt>
                <c:pt idx="7">
                  <c:v>Расширим объемы и глубину собственной исследовательской деятельности</c:v>
                </c:pt>
                <c:pt idx="8">
                  <c:v>Примем участие в государственных программах и проектах по созданию технологического суверенитета</c:v>
                </c:pt>
                <c:pt idx="9">
                  <c:v>Усилим собственную деятельность в области исследований и разработок</c:v>
                </c:pt>
                <c:pt idx="10">
                  <c:v>Увеличим объемы и направления сотрудничества с профильными технологическими компаниями и/ или инжиниринговыми центрами</c:v>
                </c:pt>
                <c:pt idx="11">
                  <c:v>Выжидание и сокращение издержек</c:v>
                </c:pt>
                <c:pt idx="12">
                  <c:v>Усилим и расширим деятельность в области инжиниринга</c:v>
                </c:pt>
                <c:pt idx="13">
                  <c:v>Будем выстраивать новую логистику в целях поддержки и развития существующей технологической базы</c:v>
                </c:pt>
                <c:pt idx="14">
                  <c:v>Усилим собственные сервисные подразделения для сопровождения технологических процессов</c:v>
                </c:pt>
              </c:strCache>
            </c:strRef>
          </c:cat>
          <c:val>
            <c:numRef>
              <c:f>'500 &lt;'!$B$35:$P$35</c:f>
              <c:numCache>
                <c:formatCode>0.00</c:formatCode>
                <c:ptCount val="15"/>
                <c:pt idx="0">
                  <c:v>82.608695652173907</c:v>
                </c:pt>
                <c:pt idx="1">
                  <c:v>78.260869565217391</c:v>
                </c:pt>
                <c:pt idx="2">
                  <c:v>86.956521739130437</c:v>
                </c:pt>
                <c:pt idx="3">
                  <c:v>73.91304347826086</c:v>
                </c:pt>
                <c:pt idx="4">
                  <c:v>69.565217391304344</c:v>
                </c:pt>
                <c:pt idx="5">
                  <c:v>65.217391304347828</c:v>
                </c:pt>
                <c:pt idx="6">
                  <c:v>65.217391304347828</c:v>
                </c:pt>
                <c:pt idx="7">
                  <c:v>56.521739130434781</c:v>
                </c:pt>
                <c:pt idx="8">
                  <c:v>47.826086956521742</c:v>
                </c:pt>
                <c:pt idx="9">
                  <c:v>60.869565217391312</c:v>
                </c:pt>
                <c:pt idx="10">
                  <c:v>47.826086956521742</c:v>
                </c:pt>
                <c:pt idx="11">
                  <c:v>47.826086956521742</c:v>
                </c:pt>
                <c:pt idx="12">
                  <c:v>39.130434782608695</c:v>
                </c:pt>
                <c:pt idx="13">
                  <c:v>26.086956521739129</c:v>
                </c:pt>
                <c:pt idx="14">
                  <c:v>21.739130434782609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9-4F67-8E6B-0AE8578C08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8982648"/>
        <c:axId val="478977072"/>
      </c:barChart>
      <c:catAx>
        <c:axId val="478982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8977072"/>
        <c:crosses val="autoZero"/>
        <c:auto val="1"/>
        <c:lblAlgn val="ctr"/>
        <c:lblOffset val="100"/>
        <c:noMultiLvlLbl val="0"/>
      </c:catAx>
      <c:valAx>
        <c:axId val="478977072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47898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Таблица!$A$243:$A$244</cx:f>
        <cx:lvl ptCount="2">
          <cx:pt idx="0">Чрезмерный объем в отчетности за расходованием финансовых средств</cx:pt>
          <cx:pt idx="1">Постоянный контроль за целевым использованием выделенных мер поддержки</cx:pt>
        </cx:lvl>
      </cx:strDim>
      <cx:numDim type="size">
        <cx:f dir="row">Таблица!$B$243:$B$244</cx:f>
        <cx:lvl ptCount="2" formatCode="General">
          <cx:pt idx="0">75</cx:pt>
          <cx:pt idx="1">44.354838709677416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92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 для обращения за мерами поддержки</a:t>
            </a:r>
          </a:p>
        </cx:rich>
      </cx:tx>
    </cx:title>
    <cx:plotArea>
      <cx:plotAreaRegion>
        <cx:series layoutId="treemap" uniqueId="{807746C4-AF85-4C1A-92A2-1E7AA9F25749}">
          <cx:dataLabels>
            <cx:visibility seriesName="0" categoryName="1" value="0"/>
            <cx:dataLabel idx="0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Чрезмерный объем в отчетности за расходованием финансовых средств</a:t>
                  </a:r>
                </a:p>
              </cx:txPr>
            </cx:dataLabel>
            <cx:dataLabel idx="1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Постоянный контроль за целевым использованием выделенных мер поддержки</a:t>
                  </a:r>
                </a:p>
              </cx:txPr>
            </cx:dataLabel>
          </cx:dataLabels>
          <cx:dataId val="0"/>
          <cx:layoutPr>
            <cx:parentLabelLayout val="banner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46287-A6ED-46C0-BADC-EADE94DC579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5F2E2-B93B-4293-AD63-8542F44FD108}">
      <dgm:prSet custT="1"/>
      <dgm:spPr/>
      <dgm:t>
        <a:bodyPr/>
        <a:lstStyle/>
        <a:p>
          <a:pPr rtl="0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 исследования: 11.03.24 по 22.04.24</a:t>
          </a:r>
        </a:p>
      </dgm:t>
    </dgm:pt>
    <dgm:pt modelId="{FBC9D154-5212-404F-A104-97372F78EBAE}" type="parTrans" cxnId="{827DC31D-E51A-490D-99CC-838B80DF054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945B3-5978-49F1-AFAA-CF9324392012}" type="sibTrans" cxnId="{827DC31D-E51A-490D-99CC-838B80DF054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FFF2F-44D7-418B-8625-C3CC4799033C}">
      <dgm:prSet custT="1"/>
      <dgm:spPr/>
      <dgm:t>
        <a:bodyPr/>
        <a:lstStyle/>
        <a:p>
          <a:pPr rtl="0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Метод: онлайн-опрос, раздаточная анкета </a:t>
          </a:r>
        </a:p>
      </dgm:t>
    </dgm:pt>
    <dgm:pt modelId="{1709A90A-3C02-42D2-9233-3583B924F6BC}" type="parTrans" cxnId="{D18DD12E-9248-4FA7-BF98-BCDB20B8F3B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9F19C-DDEC-4E22-AB1D-466F0208A745}" type="sibTrans" cxnId="{D18DD12E-9248-4FA7-BF98-BCDB20B8F3B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97200-0F7A-4755-9DA4-59F687A3C7DB}">
      <dgm:prSet custT="1"/>
      <dgm:spPr/>
      <dgm:t>
        <a:bodyPr/>
        <a:lstStyle/>
        <a:p>
          <a:pPr rtl="0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Эксперты: организации малого, среднего и крупного бизнеса Красноярского края</a:t>
          </a:r>
        </a:p>
      </dgm:t>
    </dgm:pt>
    <dgm:pt modelId="{42450A70-5B7B-49A1-9F7F-E4048950A923}" type="parTrans" cxnId="{A2AF7553-F122-4251-8F4D-E3C7C59CF7E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57923-4D69-4C7E-9BEC-A117357A0AC5}" type="sibTrans" cxnId="{A2AF7553-F122-4251-8F4D-E3C7C59CF7E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9C4C-528D-486D-9162-D05FCA2F46E4}">
      <dgm:prSet custT="1"/>
      <dgm:spPr/>
      <dgm:t>
        <a:bodyPr/>
        <a:lstStyle/>
        <a:p>
          <a:pPr rtl="0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выборки – 643 человек </a:t>
          </a:r>
        </a:p>
        <a:p>
          <a:pPr rtl="0"/>
          <a:r>
            <a: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621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</a:p>
      </dgm:t>
    </dgm:pt>
    <dgm:pt modelId="{149575E7-C406-4412-A33C-7C880EF5F6C3}" type="parTrans" cxnId="{7DD3508E-B57D-412A-94B3-0C1DAA3302C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88B94-DA8F-4739-9DB1-F73987ED4FB3}" type="sibTrans" cxnId="{7DD3508E-B57D-412A-94B3-0C1DAA3302C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A0374-6BC8-42F5-A224-BC07ABDC9700}" type="pres">
      <dgm:prSet presAssocID="{79E46287-A6ED-46C0-BADC-EADE94DC579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5F30F-8A4B-496A-8E0C-80777C9270A1}" type="pres">
      <dgm:prSet presAssocID="{5A05F2E2-B93B-4293-AD63-8542F44FD108}" presName="circle1" presStyleLbl="node1" presStyleIdx="0" presStyleCnt="4"/>
      <dgm:spPr>
        <a:solidFill>
          <a:srgbClr val="49AFB5"/>
        </a:solidFill>
      </dgm:spPr>
    </dgm:pt>
    <dgm:pt modelId="{4DD352D2-F15B-4A23-8A34-C3ED7CF41082}" type="pres">
      <dgm:prSet presAssocID="{5A05F2E2-B93B-4293-AD63-8542F44FD108}" presName="space" presStyleCnt="0"/>
      <dgm:spPr/>
    </dgm:pt>
    <dgm:pt modelId="{614211EE-F18A-4D75-B548-3035B4D08053}" type="pres">
      <dgm:prSet presAssocID="{5A05F2E2-B93B-4293-AD63-8542F44FD108}" presName="rect1" presStyleLbl="alignAcc1" presStyleIdx="0" presStyleCnt="4" custLinFactNeighborX="25606" custLinFactNeighborY="29593"/>
      <dgm:spPr/>
      <dgm:t>
        <a:bodyPr/>
        <a:lstStyle/>
        <a:p>
          <a:endParaRPr lang="ru-RU"/>
        </a:p>
      </dgm:t>
    </dgm:pt>
    <dgm:pt modelId="{8E30F117-9D90-4481-81CE-A09BF08C32C8}" type="pres">
      <dgm:prSet presAssocID="{F26FFF2F-44D7-418B-8625-C3CC4799033C}" presName="vertSpace2" presStyleLbl="node1" presStyleIdx="0" presStyleCnt="4"/>
      <dgm:spPr/>
    </dgm:pt>
    <dgm:pt modelId="{BFEB505E-494A-4A04-BCD5-1DDB9182689B}" type="pres">
      <dgm:prSet presAssocID="{F26FFF2F-44D7-418B-8625-C3CC4799033C}" presName="circle2" presStyleLbl="node1" presStyleIdx="1" presStyleCnt="4"/>
      <dgm:spPr>
        <a:solidFill>
          <a:srgbClr val="49AFB5"/>
        </a:solidFill>
      </dgm:spPr>
    </dgm:pt>
    <dgm:pt modelId="{397AB2BE-CD1E-40BA-B987-2C93BE00BAA1}" type="pres">
      <dgm:prSet presAssocID="{F26FFF2F-44D7-418B-8625-C3CC4799033C}" presName="rect2" presStyleLbl="alignAcc1" presStyleIdx="1" presStyleCnt="4"/>
      <dgm:spPr/>
      <dgm:t>
        <a:bodyPr/>
        <a:lstStyle/>
        <a:p>
          <a:endParaRPr lang="ru-RU"/>
        </a:p>
      </dgm:t>
    </dgm:pt>
    <dgm:pt modelId="{BB8867E7-4230-4571-A117-E7CB8F341CC8}" type="pres">
      <dgm:prSet presAssocID="{1FC97200-0F7A-4755-9DA4-59F687A3C7DB}" presName="vertSpace3" presStyleLbl="node1" presStyleIdx="1" presStyleCnt="4"/>
      <dgm:spPr/>
    </dgm:pt>
    <dgm:pt modelId="{A67D36DE-46AC-4A3C-9D6C-FE8341580F02}" type="pres">
      <dgm:prSet presAssocID="{1FC97200-0F7A-4755-9DA4-59F687A3C7DB}" presName="circle3" presStyleLbl="node1" presStyleIdx="2" presStyleCnt="4"/>
      <dgm:spPr>
        <a:solidFill>
          <a:srgbClr val="49AFB5"/>
        </a:solidFill>
      </dgm:spPr>
    </dgm:pt>
    <dgm:pt modelId="{E3880798-CB63-4F30-8EC2-786629BA34AA}" type="pres">
      <dgm:prSet presAssocID="{1FC97200-0F7A-4755-9DA4-59F687A3C7DB}" presName="rect3" presStyleLbl="alignAcc1" presStyleIdx="2" presStyleCnt="4" custScaleY="115896"/>
      <dgm:spPr/>
      <dgm:t>
        <a:bodyPr/>
        <a:lstStyle/>
        <a:p>
          <a:endParaRPr lang="ru-RU"/>
        </a:p>
      </dgm:t>
    </dgm:pt>
    <dgm:pt modelId="{FA3AF393-D387-4E2E-B040-20B10EB2FF8B}" type="pres">
      <dgm:prSet presAssocID="{4DD39C4C-528D-486D-9162-D05FCA2F46E4}" presName="vertSpace4" presStyleLbl="node1" presStyleIdx="2" presStyleCnt="4"/>
      <dgm:spPr/>
    </dgm:pt>
    <dgm:pt modelId="{98A6B72E-2151-47BD-84D1-9E2B688CBCC1}" type="pres">
      <dgm:prSet presAssocID="{4DD39C4C-528D-486D-9162-D05FCA2F46E4}" presName="circle4" presStyleLbl="node1" presStyleIdx="3" presStyleCnt="4"/>
      <dgm:spPr>
        <a:solidFill>
          <a:srgbClr val="49AFB5"/>
        </a:solidFill>
      </dgm:spPr>
    </dgm:pt>
    <dgm:pt modelId="{91E93220-F89D-4F81-85D2-BF34EC09C941}" type="pres">
      <dgm:prSet presAssocID="{4DD39C4C-528D-486D-9162-D05FCA2F46E4}" presName="rect4" presStyleLbl="alignAcc1" presStyleIdx="3" presStyleCnt="4"/>
      <dgm:spPr/>
      <dgm:t>
        <a:bodyPr/>
        <a:lstStyle/>
        <a:p>
          <a:endParaRPr lang="ru-RU"/>
        </a:p>
      </dgm:t>
    </dgm:pt>
    <dgm:pt modelId="{83AB65AD-F6C2-4765-BE1D-540E3A9BA8BE}" type="pres">
      <dgm:prSet presAssocID="{5A05F2E2-B93B-4293-AD63-8542F44FD10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75E2F-49BF-465A-A192-54630216B0EA}" type="pres">
      <dgm:prSet presAssocID="{F26FFF2F-44D7-418B-8625-C3CC4799033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27F0D-2F17-4B30-8B54-008FF258754F}" type="pres">
      <dgm:prSet presAssocID="{1FC97200-0F7A-4755-9DA4-59F687A3C7D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27A8C-B7A0-4D98-BD78-B7D71E31BAC5}" type="pres">
      <dgm:prSet presAssocID="{4DD39C4C-528D-486D-9162-D05FCA2F46E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DC31D-E51A-490D-99CC-838B80DF054C}" srcId="{79E46287-A6ED-46C0-BADC-EADE94DC5791}" destId="{5A05F2E2-B93B-4293-AD63-8542F44FD108}" srcOrd="0" destOrd="0" parTransId="{FBC9D154-5212-404F-A104-97372F78EBAE}" sibTransId="{F85945B3-5978-49F1-AFAA-CF9324392012}"/>
    <dgm:cxn modelId="{7E48BC48-2FBD-4BBA-8C6F-77C8637A2064}" type="presOf" srcId="{4DD39C4C-528D-486D-9162-D05FCA2F46E4}" destId="{DDB27A8C-B7A0-4D98-BD78-B7D71E31BAC5}" srcOrd="1" destOrd="0" presId="urn:microsoft.com/office/officeart/2005/8/layout/target3"/>
    <dgm:cxn modelId="{DD664D12-A3BD-4E87-940E-734D11CEA083}" type="presOf" srcId="{5A05F2E2-B93B-4293-AD63-8542F44FD108}" destId="{83AB65AD-F6C2-4765-BE1D-540E3A9BA8BE}" srcOrd="1" destOrd="0" presId="urn:microsoft.com/office/officeart/2005/8/layout/target3"/>
    <dgm:cxn modelId="{CA8DF02A-000D-48A3-866E-C0D8A2707895}" type="presOf" srcId="{5A05F2E2-B93B-4293-AD63-8542F44FD108}" destId="{614211EE-F18A-4D75-B548-3035B4D08053}" srcOrd="0" destOrd="0" presId="urn:microsoft.com/office/officeart/2005/8/layout/target3"/>
    <dgm:cxn modelId="{3612B9E6-54CB-49CE-A08B-CD53ABDED133}" type="presOf" srcId="{F26FFF2F-44D7-418B-8625-C3CC4799033C}" destId="{DCC75E2F-49BF-465A-A192-54630216B0EA}" srcOrd="1" destOrd="0" presId="urn:microsoft.com/office/officeart/2005/8/layout/target3"/>
    <dgm:cxn modelId="{D18DD12E-9248-4FA7-BF98-BCDB20B8F3BE}" srcId="{79E46287-A6ED-46C0-BADC-EADE94DC5791}" destId="{F26FFF2F-44D7-418B-8625-C3CC4799033C}" srcOrd="1" destOrd="0" parTransId="{1709A90A-3C02-42D2-9233-3583B924F6BC}" sibTransId="{0149F19C-DDEC-4E22-AB1D-466F0208A745}"/>
    <dgm:cxn modelId="{A2AF7553-F122-4251-8F4D-E3C7C59CF7E7}" srcId="{79E46287-A6ED-46C0-BADC-EADE94DC5791}" destId="{1FC97200-0F7A-4755-9DA4-59F687A3C7DB}" srcOrd="2" destOrd="0" parTransId="{42450A70-5B7B-49A1-9F7F-E4048950A923}" sibTransId="{DC457923-4D69-4C7E-9BEC-A117357A0AC5}"/>
    <dgm:cxn modelId="{74AA429F-798B-4C90-9C0A-B1FE5B721F0F}" type="presOf" srcId="{1FC97200-0F7A-4755-9DA4-59F687A3C7DB}" destId="{99127F0D-2F17-4B30-8B54-008FF258754F}" srcOrd="1" destOrd="0" presId="urn:microsoft.com/office/officeart/2005/8/layout/target3"/>
    <dgm:cxn modelId="{8E745FAB-EA10-4C8C-A445-132753FD2C00}" type="presOf" srcId="{79E46287-A6ED-46C0-BADC-EADE94DC5791}" destId="{1E9A0374-6BC8-42F5-A224-BC07ABDC9700}" srcOrd="0" destOrd="0" presId="urn:microsoft.com/office/officeart/2005/8/layout/target3"/>
    <dgm:cxn modelId="{7D728FB7-47AA-4A5B-AA94-C45BAD8C544E}" type="presOf" srcId="{F26FFF2F-44D7-418B-8625-C3CC4799033C}" destId="{397AB2BE-CD1E-40BA-B987-2C93BE00BAA1}" srcOrd="0" destOrd="0" presId="urn:microsoft.com/office/officeart/2005/8/layout/target3"/>
    <dgm:cxn modelId="{3370BFA8-2593-4DD2-B02E-99F42A87AD6B}" type="presOf" srcId="{4DD39C4C-528D-486D-9162-D05FCA2F46E4}" destId="{91E93220-F89D-4F81-85D2-BF34EC09C941}" srcOrd="0" destOrd="0" presId="urn:microsoft.com/office/officeart/2005/8/layout/target3"/>
    <dgm:cxn modelId="{5CE96D14-1C94-4417-B7D6-8EAE91EA0244}" type="presOf" srcId="{1FC97200-0F7A-4755-9DA4-59F687A3C7DB}" destId="{E3880798-CB63-4F30-8EC2-786629BA34AA}" srcOrd="0" destOrd="0" presId="urn:microsoft.com/office/officeart/2005/8/layout/target3"/>
    <dgm:cxn modelId="{7DD3508E-B57D-412A-94B3-0C1DAA3302CE}" srcId="{79E46287-A6ED-46C0-BADC-EADE94DC5791}" destId="{4DD39C4C-528D-486D-9162-D05FCA2F46E4}" srcOrd="3" destOrd="0" parTransId="{149575E7-C406-4412-A33C-7C880EF5F6C3}" sibTransId="{48A88B94-DA8F-4739-9DB1-F73987ED4FB3}"/>
    <dgm:cxn modelId="{8120C96B-FE1A-49FC-88F3-7C97E53416AD}" type="presParOf" srcId="{1E9A0374-6BC8-42F5-A224-BC07ABDC9700}" destId="{D895F30F-8A4B-496A-8E0C-80777C9270A1}" srcOrd="0" destOrd="0" presId="urn:microsoft.com/office/officeart/2005/8/layout/target3"/>
    <dgm:cxn modelId="{014BE0F8-FB3B-4BCF-8F11-4ABDC427F96D}" type="presParOf" srcId="{1E9A0374-6BC8-42F5-A224-BC07ABDC9700}" destId="{4DD352D2-F15B-4A23-8A34-C3ED7CF41082}" srcOrd="1" destOrd="0" presId="urn:microsoft.com/office/officeart/2005/8/layout/target3"/>
    <dgm:cxn modelId="{4EB43D16-B791-4404-A42A-6484CFBF8BBE}" type="presParOf" srcId="{1E9A0374-6BC8-42F5-A224-BC07ABDC9700}" destId="{614211EE-F18A-4D75-B548-3035B4D08053}" srcOrd="2" destOrd="0" presId="urn:microsoft.com/office/officeart/2005/8/layout/target3"/>
    <dgm:cxn modelId="{C2FE2B93-2443-4593-976D-6F35DF8A13A2}" type="presParOf" srcId="{1E9A0374-6BC8-42F5-A224-BC07ABDC9700}" destId="{8E30F117-9D90-4481-81CE-A09BF08C32C8}" srcOrd="3" destOrd="0" presId="urn:microsoft.com/office/officeart/2005/8/layout/target3"/>
    <dgm:cxn modelId="{898D3503-846C-4FBB-BD21-D1FF9F8D54C1}" type="presParOf" srcId="{1E9A0374-6BC8-42F5-A224-BC07ABDC9700}" destId="{BFEB505E-494A-4A04-BCD5-1DDB9182689B}" srcOrd="4" destOrd="0" presId="urn:microsoft.com/office/officeart/2005/8/layout/target3"/>
    <dgm:cxn modelId="{1DCB7B92-6AB6-4FB4-BC87-A2E227647AD7}" type="presParOf" srcId="{1E9A0374-6BC8-42F5-A224-BC07ABDC9700}" destId="{397AB2BE-CD1E-40BA-B987-2C93BE00BAA1}" srcOrd="5" destOrd="0" presId="urn:microsoft.com/office/officeart/2005/8/layout/target3"/>
    <dgm:cxn modelId="{902E3DA4-38C8-4366-9860-30D095868A51}" type="presParOf" srcId="{1E9A0374-6BC8-42F5-A224-BC07ABDC9700}" destId="{BB8867E7-4230-4571-A117-E7CB8F341CC8}" srcOrd="6" destOrd="0" presId="urn:microsoft.com/office/officeart/2005/8/layout/target3"/>
    <dgm:cxn modelId="{B3C2D187-AECF-4E2B-9B21-A20B2454F8D5}" type="presParOf" srcId="{1E9A0374-6BC8-42F5-A224-BC07ABDC9700}" destId="{A67D36DE-46AC-4A3C-9D6C-FE8341580F02}" srcOrd="7" destOrd="0" presId="urn:microsoft.com/office/officeart/2005/8/layout/target3"/>
    <dgm:cxn modelId="{31F88963-4059-4342-B47F-4D6BEF48F176}" type="presParOf" srcId="{1E9A0374-6BC8-42F5-A224-BC07ABDC9700}" destId="{E3880798-CB63-4F30-8EC2-786629BA34AA}" srcOrd="8" destOrd="0" presId="urn:microsoft.com/office/officeart/2005/8/layout/target3"/>
    <dgm:cxn modelId="{2067910D-9FE3-4336-9427-FB790A567C62}" type="presParOf" srcId="{1E9A0374-6BC8-42F5-A224-BC07ABDC9700}" destId="{FA3AF393-D387-4E2E-B040-20B10EB2FF8B}" srcOrd="9" destOrd="0" presId="urn:microsoft.com/office/officeart/2005/8/layout/target3"/>
    <dgm:cxn modelId="{A19CFF4F-5180-4270-801D-037A19DA2593}" type="presParOf" srcId="{1E9A0374-6BC8-42F5-A224-BC07ABDC9700}" destId="{98A6B72E-2151-47BD-84D1-9E2B688CBCC1}" srcOrd="10" destOrd="0" presId="urn:microsoft.com/office/officeart/2005/8/layout/target3"/>
    <dgm:cxn modelId="{5FB91582-61DC-45ED-BB54-8342BD2280CD}" type="presParOf" srcId="{1E9A0374-6BC8-42F5-A224-BC07ABDC9700}" destId="{91E93220-F89D-4F81-85D2-BF34EC09C941}" srcOrd="11" destOrd="0" presId="urn:microsoft.com/office/officeart/2005/8/layout/target3"/>
    <dgm:cxn modelId="{F684D972-373A-4352-B3C3-A8DF9F79A5AC}" type="presParOf" srcId="{1E9A0374-6BC8-42F5-A224-BC07ABDC9700}" destId="{83AB65AD-F6C2-4765-BE1D-540E3A9BA8BE}" srcOrd="12" destOrd="0" presId="urn:microsoft.com/office/officeart/2005/8/layout/target3"/>
    <dgm:cxn modelId="{0FABE2FD-B1DE-4B3D-8C7B-AFF5D94B14B7}" type="presParOf" srcId="{1E9A0374-6BC8-42F5-A224-BC07ABDC9700}" destId="{DCC75E2F-49BF-465A-A192-54630216B0EA}" srcOrd="13" destOrd="0" presId="urn:microsoft.com/office/officeart/2005/8/layout/target3"/>
    <dgm:cxn modelId="{FF402D63-D273-4894-96FE-37D86C9C368F}" type="presParOf" srcId="{1E9A0374-6BC8-42F5-A224-BC07ABDC9700}" destId="{99127F0D-2F17-4B30-8B54-008FF258754F}" srcOrd="14" destOrd="0" presId="urn:microsoft.com/office/officeart/2005/8/layout/target3"/>
    <dgm:cxn modelId="{08881234-85A6-463A-9DDA-52CB5291334C}" type="presParOf" srcId="{1E9A0374-6BC8-42F5-A224-BC07ABDC9700}" destId="{DDB27A8C-B7A0-4D98-BD78-B7D71E31BAC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2D325-186C-4BD8-A847-D88DFE2BFD0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9E7DF95-6904-429C-A1D8-BE51C9B14FB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условиях дефицита кадров, роста требований и тарифов, снижения спроса и доступных инвестиций доминирует краткосрочное планирование, слабое понимание отдаленного будущего (6-10 лет)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6E203-3F9E-49F1-8F60-1C10C4EF9D5A}" type="parTrans" cxnId="{9197CCB1-6C2C-4A44-99A5-B85E817E4C9F}">
      <dgm:prSet/>
      <dgm:spPr/>
      <dgm:t>
        <a:bodyPr/>
        <a:lstStyle/>
        <a:p>
          <a:endParaRPr lang="ru-RU" sz="1200"/>
        </a:p>
      </dgm:t>
    </dgm:pt>
    <dgm:pt modelId="{A9190DA6-E2DB-4FF3-8057-30501BF303CC}" type="sibTrans" cxnId="{9197CCB1-6C2C-4A44-99A5-B85E817E4C9F}">
      <dgm:prSet/>
      <dgm:spPr/>
      <dgm:t>
        <a:bodyPr/>
        <a:lstStyle/>
        <a:p>
          <a:endParaRPr lang="ru-RU" sz="1200"/>
        </a:p>
      </dgm:t>
    </dgm:pt>
    <dgm:pt modelId="{78881930-E941-499D-9DF5-D52BC053457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Бизнес отмечает рост внимания Правительства Красноярского края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своим проблемам: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инфраструктуры поддержки, сырьевых ресурсов,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институтов развития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2E77C-0244-4BB4-96AF-C9647E8F2DF3}" type="parTrans" cxnId="{59854FF5-B47B-4009-A590-92AFB58FE015}">
      <dgm:prSet/>
      <dgm:spPr/>
      <dgm:t>
        <a:bodyPr/>
        <a:lstStyle/>
        <a:p>
          <a:endParaRPr lang="ru-RU" sz="1200"/>
        </a:p>
      </dgm:t>
    </dgm:pt>
    <dgm:pt modelId="{C89BDF1B-6E77-4A51-88CB-4EFA9521BBC0}" type="sibTrans" cxnId="{59854FF5-B47B-4009-A590-92AFB58FE015}">
      <dgm:prSet/>
      <dgm:spPr/>
      <dgm:t>
        <a:bodyPr/>
        <a:lstStyle/>
        <a:p>
          <a:endParaRPr lang="ru-RU" sz="1200"/>
        </a:p>
      </dgm:t>
    </dgm:pt>
    <dgm:pt modelId="{3EBD3B52-2BF4-4CC7-A560-09FBC0EA1F5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Климат для открытия бизнеса «скорее благоприятный», ожидают снижения налогового бремени, развитие инфраструктуры и установления партнерства с зарубежными странами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4E59C-75A1-495F-8E0C-D73F823C1FD4}" type="parTrans" cxnId="{DAAD9A37-0130-44B7-BC97-07BDFFBF36FE}">
      <dgm:prSet/>
      <dgm:spPr/>
      <dgm:t>
        <a:bodyPr/>
        <a:lstStyle/>
        <a:p>
          <a:endParaRPr lang="ru-RU" sz="1200"/>
        </a:p>
      </dgm:t>
    </dgm:pt>
    <dgm:pt modelId="{C00212EF-7E4B-441D-B76B-00232CE19724}" type="sibTrans" cxnId="{DAAD9A37-0130-44B7-BC97-07BDFFBF36FE}">
      <dgm:prSet/>
      <dgm:spPr/>
      <dgm:t>
        <a:bodyPr/>
        <a:lstStyle/>
        <a:p>
          <a:endParaRPr lang="ru-RU" sz="1200"/>
        </a:p>
      </dgm:t>
    </dgm:pt>
    <dgm:pt modelId="{82363258-240F-4A2E-98AA-DB4F10A260E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Ведущая стратегия выжидания, сокращения издержек, новая логистика, использование собственных ресурсов и усиление своих сервисных подразделений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6DC8D-37A7-4784-946E-5F8D4D0E72F0}" type="parTrans" cxnId="{8DDB0572-617F-402C-B27B-7C9B0C0187E2}">
      <dgm:prSet/>
      <dgm:spPr/>
      <dgm:t>
        <a:bodyPr/>
        <a:lstStyle/>
        <a:p>
          <a:endParaRPr lang="ru-RU" sz="1200"/>
        </a:p>
      </dgm:t>
    </dgm:pt>
    <dgm:pt modelId="{997D6C5A-FD30-46FD-9EFB-D59B8B285603}" type="sibTrans" cxnId="{8DDB0572-617F-402C-B27B-7C9B0C0187E2}">
      <dgm:prSet/>
      <dgm:spPr/>
      <dgm:t>
        <a:bodyPr/>
        <a:lstStyle/>
        <a:p>
          <a:endParaRPr lang="ru-RU" sz="1200"/>
        </a:p>
      </dgm:t>
    </dgm:pt>
    <dgm:pt modelId="{25259B0F-A9F0-40BC-8EEA-A7A7EA437104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Бизнес ожидает больших актуальных мер поддержки для своего развития: финансовая поддержка, развитие инфраструктуры, подготовка кадров, снижение требований к отчетности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F30CA-EADF-4576-9EC8-8DE710EE767E}" type="parTrans" cxnId="{62EF02B5-19D1-4CDD-A66A-D47B0E552B07}">
      <dgm:prSet/>
      <dgm:spPr/>
      <dgm:t>
        <a:bodyPr/>
        <a:lstStyle/>
        <a:p>
          <a:endParaRPr lang="ru-RU" sz="1200"/>
        </a:p>
      </dgm:t>
    </dgm:pt>
    <dgm:pt modelId="{E430F1F1-79AC-44F3-88B8-76EEAED1C6CD}" type="sibTrans" cxnId="{62EF02B5-19D1-4CDD-A66A-D47B0E552B07}">
      <dgm:prSet/>
      <dgm:spPr/>
      <dgm:t>
        <a:bodyPr/>
        <a:lstStyle/>
        <a:p>
          <a:endParaRPr lang="ru-RU" sz="1200"/>
        </a:p>
      </dgm:t>
    </dgm:pt>
    <dgm:pt modelId="{EC76D029-CDC6-4258-9360-1879F3E89E33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Большинство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гос.инструментов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стимулирования бизнеса сложные, трудоемкие и не привлекательны.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Субсидии, кредитование, мораторий, льготный лизинг, услуги «Мой бизнес» – наиболее востребованы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A2285-2086-4DFB-81F6-055195C24BB4}" type="parTrans" cxnId="{E196486F-58A8-4F58-B679-74A7F3D6EE46}">
      <dgm:prSet/>
      <dgm:spPr/>
      <dgm:t>
        <a:bodyPr/>
        <a:lstStyle/>
        <a:p>
          <a:endParaRPr lang="ru-RU" sz="1200"/>
        </a:p>
      </dgm:t>
    </dgm:pt>
    <dgm:pt modelId="{50651C5C-F4DD-455D-9D1F-717EEDFCDC34}" type="sibTrans" cxnId="{E196486F-58A8-4F58-B679-74A7F3D6EE46}">
      <dgm:prSet/>
      <dgm:spPr/>
      <dgm:t>
        <a:bodyPr/>
        <a:lstStyle/>
        <a:p>
          <a:endParaRPr lang="ru-RU" sz="1200"/>
        </a:p>
      </dgm:t>
    </dgm:pt>
    <dgm:pt modelId="{354797A5-7E85-4654-A63F-D05BE66521F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Главные запросы: снижение налогов и тарифов, влияние на рынок спроса, упрощение оформления, расширение взаимосвязи с банками (овердрафт, интеграционные процессы, «прозрачный бизнес»)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6131B-EDB7-40CF-BCBE-CC434ED41EF0}" type="parTrans" cxnId="{66D59E78-8054-422A-A38D-D1400642C614}">
      <dgm:prSet/>
      <dgm:spPr/>
      <dgm:t>
        <a:bodyPr/>
        <a:lstStyle/>
        <a:p>
          <a:endParaRPr lang="ru-RU" sz="1200"/>
        </a:p>
      </dgm:t>
    </dgm:pt>
    <dgm:pt modelId="{07E2D56F-14EA-49A0-8E74-1C168914C4FB}" type="sibTrans" cxnId="{66D59E78-8054-422A-A38D-D1400642C614}">
      <dgm:prSet/>
      <dgm:spPr/>
      <dgm:t>
        <a:bodyPr/>
        <a:lstStyle/>
        <a:p>
          <a:endParaRPr lang="ru-RU" sz="1200"/>
        </a:p>
      </dgm:t>
    </dgm:pt>
    <dgm:pt modelId="{46B27ED5-28B7-4F6F-BC2F-3B1952D8B83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меры поддержки в комплексе обеспечивают модернизацию производства, создание новых мест, рост продукции, развитие мощностей, но менее всего обеспечивают внедрение новых технологий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E1794-2940-4F7C-A054-D237FBF18949}" type="parTrans" cxnId="{5F71726E-F2A8-4D79-8FC0-EE0BA4635B36}">
      <dgm:prSet/>
      <dgm:spPr/>
      <dgm:t>
        <a:bodyPr/>
        <a:lstStyle/>
        <a:p>
          <a:endParaRPr lang="ru-RU" sz="1200"/>
        </a:p>
      </dgm:t>
    </dgm:pt>
    <dgm:pt modelId="{0BEC28E0-F9A0-4851-B009-BA23B053EFAA}" type="sibTrans" cxnId="{5F71726E-F2A8-4D79-8FC0-EE0BA4635B36}">
      <dgm:prSet/>
      <dgm:spPr/>
      <dgm:t>
        <a:bodyPr/>
        <a:lstStyle/>
        <a:p>
          <a:endParaRPr lang="ru-RU" sz="1200"/>
        </a:p>
      </dgm:t>
    </dgm:pt>
    <dgm:pt modelId="{534E6744-275B-44D2-B4F4-941B10E2A3EC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ожидания: с</a:t>
          </a:r>
          <a:r>
            <a:rPr lang="ru-RU" sz="1600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нижение страховых взносов, снижение налога на прибыль, пониженная ставка налога на имущество организаций и на землю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87E2F-4E14-4EF4-BEBC-7DF0DFABEB43}" type="parTrans" cxnId="{8251519D-6BB6-46F7-A75D-01D9D6483881}">
      <dgm:prSet/>
      <dgm:spPr/>
      <dgm:t>
        <a:bodyPr/>
        <a:lstStyle/>
        <a:p>
          <a:endParaRPr lang="ru-RU" sz="1200"/>
        </a:p>
      </dgm:t>
    </dgm:pt>
    <dgm:pt modelId="{42C65590-780E-48BC-B4D7-883C46DB5800}" type="sibTrans" cxnId="{8251519D-6BB6-46F7-A75D-01D9D6483881}">
      <dgm:prSet/>
      <dgm:spPr/>
      <dgm:t>
        <a:bodyPr/>
        <a:lstStyle/>
        <a:p>
          <a:endParaRPr lang="ru-RU" sz="1200"/>
        </a:p>
      </dgm:t>
    </dgm:pt>
    <dgm:pt modelId="{231762EB-268B-4256-B20A-2D3CD06924D0}" type="pres">
      <dgm:prSet presAssocID="{5DE2D325-186C-4BD8-A847-D88DFE2BFD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CF38F-E26E-4EE7-B16F-66ED60519D08}" type="pres">
      <dgm:prSet presAssocID="{B9E7DF95-6904-429C-A1D8-BE51C9B14FB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519C0-61DB-4F9B-ABB9-F01D4D074430}" type="pres">
      <dgm:prSet presAssocID="{A9190DA6-E2DB-4FF3-8057-30501BF303CC}" presName="sibTrans" presStyleCnt="0"/>
      <dgm:spPr/>
    </dgm:pt>
    <dgm:pt modelId="{F08F1487-5404-4AAF-81DF-057672E1EE2E}" type="pres">
      <dgm:prSet presAssocID="{82363258-240F-4A2E-98AA-DB4F10A260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34E78-401C-40C9-8E4B-BAB142039C9D}" type="pres">
      <dgm:prSet presAssocID="{997D6C5A-FD30-46FD-9EFB-D59B8B285603}" presName="sibTrans" presStyleCnt="0"/>
      <dgm:spPr/>
    </dgm:pt>
    <dgm:pt modelId="{F4F4662C-AEFC-41CC-A561-E092C16E30D3}" type="pres">
      <dgm:prSet presAssocID="{78881930-E941-499D-9DF5-D52BC053457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82682-8D44-4BE9-8D2E-F97603766110}" type="pres">
      <dgm:prSet presAssocID="{C89BDF1B-6E77-4A51-88CB-4EFA9521BBC0}" presName="sibTrans" presStyleCnt="0"/>
      <dgm:spPr/>
    </dgm:pt>
    <dgm:pt modelId="{765A6D88-CA2B-4531-8813-BE181188BEBB}" type="pres">
      <dgm:prSet presAssocID="{25259B0F-A9F0-40BC-8EEA-A7A7EA43710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3BD6-97E2-43C6-9135-85996FC978FF}" type="pres">
      <dgm:prSet presAssocID="{E430F1F1-79AC-44F3-88B8-76EEAED1C6CD}" presName="sibTrans" presStyleCnt="0"/>
      <dgm:spPr/>
    </dgm:pt>
    <dgm:pt modelId="{DECC7C4A-F73A-4D2A-BD9E-CDAFF8472752}" type="pres">
      <dgm:prSet presAssocID="{3EBD3B52-2BF4-4CC7-A560-09FBC0EA1F5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2F9D0-CBFA-4951-BCB6-6ACCD20E9EF1}" type="pres">
      <dgm:prSet presAssocID="{C00212EF-7E4B-441D-B76B-00232CE19724}" presName="sibTrans" presStyleCnt="0"/>
      <dgm:spPr/>
    </dgm:pt>
    <dgm:pt modelId="{6FE446B9-BC41-4328-A259-24207E97486F}" type="pres">
      <dgm:prSet presAssocID="{534E6744-275B-44D2-B4F4-941B10E2A3E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16592-5958-4740-B3C6-54BAD0F3DFA7}" type="pres">
      <dgm:prSet presAssocID="{42C65590-780E-48BC-B4D7-883C46DB5800}" presName="sibTrans" presStyleCnt="0"/>
      <dgm:spPr/>
    </dgm:pt>
    <dgm:pt modelId="{1CF6B9CD-878D-4321-9451-29E1F13BACC5}" type="pres">
      <dgm:prSet presAssocID="{EC76D029-CDC6-4258-9360-1879F3E89E33}" presName="node" presStyleLbl="node1" presStyleIdx="6" presStyleCnt="9" custScaleY="98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6FE01-5604-45C0-931E-67C2CF28A3BC}" type="pres">
      <dgm:prSet presAssocID="{50651C5C-F4DD-455D-9D1F-717EEDFCDC34}" presName="sibTrans" presStyleCnt="0"/>
      <dgm:spPr/>
    </dgm:pt>
    <dgm:pt modelId="{22F743AA-7D25-42C3-9871-5D49134EA93A}" type="pres">
      <dgm:prSet presAssocID="{46B27ED5-28B7-4F6F-BC2F-3B1952D8B83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E88E8-B45D-4C40-9F2E-C8D282ADA8D5}" type="pres">
      <dgm:prSet presAssocID="{0BEC28E0-F9A0-4851-B009-BA23B053EFAA}" presName="sibTrans" presStyleCnt="0"/>
      <dgm:spPr/>
    </dgm:pt>
    <dgm:pt modelId="{C97EC481-2F57-4443-98B7-183BC7BF8B3F}" type="pres">
      <dgm:prSet presAssocID="{354797A5-7E85-4654-A63F-D05BE66521F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B0572-617F-402C-B27B-7C9B0C0187E2}" srcId="{5DE2D325-186C-4BD8-A847-D88DFE2BFD0E}" destId="{82363258-240F-4A2E-98AA-DB4F10A260E8}" srcOrd="1" destOrd="0" parTransId="{0BA6DC8D-37A7-4784-946E-5F8D4D0E72F0}" sibTransId="{997D6C5A-FD30-46FD-9EFB-D59B8B285603}"/>
    <dgm:cxn modelId="{1E4AFF52-6D80-4D81-B4BF-E7E1DF1D9AEB}" type="presOf" srcId="{5DE2D325-186C-4BD8-A847-D88DFE2BFD0E}" destId="{231762EB-268B-4256-B20A-2D3CD06924D0}" srcOrd="0" destOrd="0" presId="urn:microsoft.com/office/officeart/2005/8/layout/default"/>
    <dgm:cxn modelId="{E196486F-58A8-4F58-B679-74A7F3D6EE46}" srcId="{5DE2D325-186C-4BD8-A847-D88DFE2BFD0E}" destId="{EC76D029-CDC6-4258-9360-1879F3E89E33}" srcOrd="6" destOrd="0" parTransId="{D0BA2285-2086-4DFB-81F6-055195C24BB4}" sibTransId="{50651C5C-F4DD-455D-9D1F-717EEDFCDC34}"/>
    <dgm:cxn modelId="{062B02AD-5AB5-4677-9B72-EBE667B54719}" type="presOf" srcId="{534E6744-275B-44D2-B4F4-941B10E2A3EC}" destId="{6FE446B9-BC41-4328-A259-24207E97486F}" srcOrd="0" destOrd="0" presId="urn:microsoft.com/office/officeart/2005/8/layout/default"/>
    <dgm:cxn modelId="{DAAD9A37-0130-44B7-BC97-07BDFFBF36FE}" srcId="{5DE2D325-186C-4BD8-A847-D88DFE2BFD0E}" destId="{3EBD3B52-2BF4-4CC7-A560-09FBC0EA1F52}" srcOrd="4" destOrd="0" parTransId="{DB34E59C-75A1-495F-8E0C-D73F823C1FD4}" sibTransId="{C00212EF-7E4B-441D-B76B-00232CE19724}"/>
    <dgm:cxn modelId="{578D508F-0F77-4E46-AC0D-90387260A4BA}" type="presOf" srcId="{25259B0F-A9F0-40BC-8EEA-A7A7EA437104}" destId="{765A6D88-CA2B-4531-8813-BE181188BEBB}" srcOrd="0" destOrd="0" presId="urn:microsoft.com/office/officeart/2005/8/layout/default"/>
    <dgm:cxn modelId="{59854FF5-B47B-4009-A590-92AFB58FE015}" srcId="{5DE2D325-186C-4BD8-A847-D88DFE2BFD0E}" destId="{78881930-E941-499D-9DF5-D52BC0534579}" srcOrd="2" destOrd="0" parTransId="{2362E77C-0244-4BB4-96AF-C9647E8F2DF3}" sibTransId="{C89BDF1B-6E77-4A51-88CB-4EFA9521BBC0}"/>
    <dgm:cxn modelId="{DFFF753B-50AF-4411-BA0E-CA8C10E311EF}" type="presOf" srcId="{B9E7DF95-6904-429C-A1D8-BE51C9B14FB7}" destId="{676CF38F-E26E-4EE7-B16F-66ED60519D08}" srcOrd="0" destOrd="0" presId="urn:microsoft.com/office/officeart/2005/8/layout/default"/>
    <dgm:cxn modelId="{66D59E78-8054-422A-A38D-D1400642C614}" srcId="{5DE2D325-186C-4BD8-A847-D88DFE2BFD0E}" destId="{354797A5-7E85-4654-A63F-D05BE66521FD}" srcOrd="8" destOrd="0" parTransId="{1966131B-EDB7-40CF-BCBE-CC434ED41EF0}" sibTransId="{07E2D56F-14EA-49A0-8E74-1C168914C4FB}"/>
    <dgm:cxn modelId="{9EA97913-4300-4F0A-A603-58BAEE0FC2A9}" type="presOf" srcId="{3EBD3B52-2BF4-4CC7-A560-09FBC0EA1F52}" destId="{DECC7C4A-F73A-4D2A-BD9E-CDAFF8472752}" srcOrd="0" destOrd="0" presId="urn:microsoft.com/office/officeart/2005/8/layout/default"/>
    <dgm:cxn modelId="{3405DBF5-6D3E-4EB4-9725-1C29DC82F0C4}" type="presOf" srcId="{78881930-E941-499D-9DF5-D52BC0534579}" destId="{F4F4662C-AEFC-41CC-A561-E092C16E30D3}" srcOrd="0" destOrd="0" presId="urn:microsoft.com/office/officeart/2005/8/layout/default"/>
    <dgm:cxn modelId="{CCC35493-9312-4645-8516-560A7EA089A3}" type="presOf" srcId="{354797A5-7E85-4654-A63F-D05BE66521FD}" destId="{C97EC481-2F57-4443-98B7-183BC7BF8B3F}" srcOrd="0" destOrd="0" presId="urn:microsoft.com/office/officeart/2005/8/layout/default"/>
    <dgm:cxn modelId="{9197CCB1-6C2C-4A44-99A5-B85E817E4C9F}" srcId="{5DE2D325-186C-4BD8-A847-D88DFE2BFD0E}" destId="{B9E7DF95-6904-429C-A1D8-BE51C9B14FB7}" srcOrd="0" destOrd="0" parTransId="{A0F6E203-3F9E-49F1-8F60-1C10C4EF9D5A}" sibTransId="{A9190DA6-E2DB-4FF3-8057-30501BF303CC}"/>
    <dgm:cxn modelId="{06C619F6-19B5-445C-B657-3E2727F03BF8}" type="presOf" srcId="{46B27ED5-28B7-4F6F-BC2F-3B1952D8B83D}" destId="{22F743AA-7D25-42C3-9871-5D49134EA93A}" srcOrd="0" destOrd="0" presId="urn:microsoft.com/office/officeart/2005/8/layout/default"/>
    <dgm:cxn modelId="{2EB10110-63DB-4149-9F54-162E659C44F1}" type="presOf" srcId="{82363258-240F-4A2E-98AA-DB4F10A260E8}" destId="{F08F1487-5404-4AAF-81DF-057672E1EE2E}" srcOrd="0" destOrd="0" presId="urn:microsoft.com/office/officeart/2005/8/layout/default"/>
    <dgm:cxn modelId="{8251519D-6BB6-46F7-A75D-01D9D6483881}" srcId="{5DE2D325-186C-4BD8-A847-D88DFE2BFD0E}" destId="{534E6744-275B-44D2-B4F4-941B10E2A3EC}" srcOrd="5" destOrd="0" parTransId="{3CF87E2F-4E14-4EF4-BEBC-7DF0DFABEB43}" sibTransId="{42C65590-780E-48BC-B4D7-883C46DB5800}"/>
    <dgm:cxn modelId="{62EF02B5-19D1-4CDD-A66A-D47B0E552B07}" srcId="{5DE2D325-186C-4BD8-A847-D88DFE2BFD0E}" destId="{25259B0F-A9F0-40BC-8EEA-A7A7EA437104}" srcOrd="3" destOrd="0" parTransId="{AF9F30CA-EADF-4576-9EC8-8DE710EE767E}" sibTransId="{E430F1F1-79AC-44F3-88B8-76EEAED1C6CD}"/>
    <dgm:cxn modelId="{C55C13B9-16EB-4B58-B8E3-8C8E10FB66B8}" type="presOf" srcId="{EC76D029-CDC6-4258-9360-1879F3E89E33}" destId="{1CF6B9CD-878D-4321-9451-29E1F13BACC5}" srcOrd="0" destOrd="0" presId="urn:microsoft.com/office/officeart/2005/8/layout/default"/>
    <dgm:cxn modelId="{5F71726E-F2A8-4D79-8FC0-EE0BA4635B36}" srcId="{5DE2D325-186C-4BD8-A847-D88DFE2BFD0E}" destId="{46B27ED5-28B7-4F6F-BC2F-3B1952D8B83D}" srcOrd="7" destOrd="0" parTransId="{26BE1794-2940-4F7C-A054-D237FBF18949}" sibTransId="{0BEC28E0-F9A0-4851-B009-BA23B053EFAA}"/>
    <dgm:cxn modelId="{BE6B5B40-5AAB-4104-867C-257CA95C0071}" type="presParOf" srcId="{231762EB-268B-4256-B20A-2D3CD06924D0}" destId="{676CF38F-E26E-4EE7-B16F-66ED60519D08}" srcOrd="0" destOrd="0" presId="urn:microsoft.com/office/officeart/2005/8/layout/default"/>
    <dgm:cxn modelId="{28DDA712-E5A2-40CB-8A5C-DFB927490591}" type="presParOf" srcId="{231762EB-268B-4256-B20A-2D3CD06924D0}" destId="{1C9519C0-61DB-4F9B-ABB9-F01D4D074430}" srcOrd="1" destOrd="0" presId="urn:microsoft.com/office/officeart/2005/8/layout/default"/>
    <dgm:cxn modelId="{3D1E0395-D673-414E-A2B1-A94709553CAC}" type="presParOf" srcId="{231762EB-268B-4256-B20A-2D3CD06924D0}" destId="{F08F1487-5404-4AAF-81DF-057672E1EE2E}" srcOrd="2" destOrd="0" presId="urn:microsoft.com/office/officeart/2005/8/layout/default"/>
    <dgm:cxn modelId="{6F8C1A10-299F-4522-AC8D-0622E253B573}" type="presParOf" srcId="{231762EB-268B-4256-B20A-2D3CD06924D0}" destId="{1D434E78-401C-40C9-8E4B-BAB142039C9D}" srcOrd="3" destOrd="0" presId="urn:microsoft.com/office/officeart/2005/8/layout/default"/>
    <dgm:cxn modelId="{810F8DFD-B6BC-4665-97A7-BA45645DE52F}" type="presParOf" srcId="{231762EB-268B-4256-B20A-2D3CD06924D0}" destId="{F4F4662C-AEFC-41CC-A561-E092C16E30D3}" srcOrd="4" destOrd="0" presId="urn:microsoft.com/office/officeart/2005/8/layout/default"/>
    <dgm:cxn modelId="{D449E937-B5F3-4F5B-9CC0-B7F54E95B46B}" type="presParOf" srcId="{231762EB-268B-4256-B20A-2D3CD06924D0}" destId="{A2D82682-8D44-4BE9-8D2E-F97603766110}" srcOrd="5" destOrd="0" presId="urn:microsoft.com/office/officeart/2005/8/layout/default"/>
    <dgm:cxn modelId="{13F0ADC3-9C6C-49BF-8652-104BCA821BE7}" type="presParOf" srcId="{231762EB-268B-4256-B20A-2D3CD06924D0}" destId="{765A6D88-CA2B-4531-8813-BE181188BEBB}" srcOrd="6" destOrd="0" presId="urn:microsoft.com/office/officeart/2005/8/layout/default"/>
    <dgm:cxn modelId="{20751008-DB67-42FD-A144-15752CB3BAEE}" type="presParOf" srcId="{231762EB-268B-4256-B20A-2D3CD06924D0}" destId="{1FBE3BD6-97E2-43C6-9135-85996FC978FF}" srcOrd="7" destOrd="0" presId="urn:microsoft.com/office/officeart/2005/8/layout/default"/>
    <dgm:cxn modelId="{5CB35C37-AC64-446C-BD5D-EC01D3548FE5}" type="presParOf" srcId="{231762EB-268B-4256-B20A-2D3CD06924D0}" destId="{DECC7C4A-F73A-4D2A-BD9E-CDAFF8472752}" srcOrd="8" destOrd="0" presId="urn:microsoft.com/office/officeart/2005/8/layout/default"/>
    <dgm:cxn modelId="{6EDF45F4-31EA-45C4-8022-F34519F8C69F}" type="presParOf" srcId="{231762EB-268B-4256-B20A-2D3CD06924D0}" destId="{8C52F9D0-CBFA-4951-BCB6-6ACCD20E9EF1}" srcOrd="9" destOrd="0" presId="urn:microsoft.com/office/officeart/2005/8/layout/default"/>
    <dgm:cxn modelId="{ED6B0CBA-F206-489A-9A2D-A63E674691D5}" type="presParOf" srcId="{231762EB-268B-4256-B20A-2D3CD06924D0}" destId="{6FE446B9-BC41-4328-A259-24207E97486F}" srcOrd="10" destOrd="0" presId="urn:microsoft.com/office/officeart/2005/8/layout/default"/>
    <dgm:cxn modelId="{ACCB7A78-0D06-40DD-98F6-FFA3AAACC74C}" type="presParOf" srcId="{231762EB-268B-4256-B20A-2D3CD06924D0}" destId="{DB916592-5958-4740-B3C6-54BAD0F3DFA7}" srcOrd="11" destOrd="0" presId="urn:microsoft.com/office/officeart/2005/8/layout/default"/>
    <dgm:cxn modelId="{32FDA1F2-BB85-4922-8C68-9BB4567B1FC9}" type="presParOf" srcId="{231762EB-268B-4256-B20A-2D3CD06924D0}" destId="{1CF6B9CD-878D-4321-9451-29E1F13BACC5}" srcOrd="12" destOrd="0" presId="urn:microsoft.com/office/officeart/2005/8/layout/default"/>
    <dgm:cxn modelId="{E07813E5-9B2A-42AB-87C3-DC41C7FFD2EC}" type="presParOf" srcId="{231762EB-268B-4256-B20A-2D3CD06924D0}" destId="{1C56FE01-5604-45C0-931E-67C2CF28A3BC}" srcOrd="13" destOrd="0" presId="urn:microsoft.com/office/officeart/2005/8/layout/default"/>
    <dgm:cxn modelId="{947C1703-8206-4EE5-8825-B43222559880}" type="presParOf" srcId="{231762EB-268B-4256-B20A-2D3CD06924D0}" destId="{22F743AA-7D25-42C3-9871-5D49134EA93A}" srcOrd="14" destOrd="0" presId="urn:microsoft.com/office/officeart/2005/8/layout/default"/>
    <dgm:cxn modelId="{15848365-C81C-47E6-B33A-735729B1EC57}" type="presParOf" srcId="{231762EB-268B-4256-B20A-2D3CD06924D0}" destId="{063E88E8-B45D-4C40-9F2E-C8D282ADA8D5}" srcOrd="15" destOrd="0" presId="urn:microsoft.com/office/officeart/2005/8/layout/default"/>
    <dgm:cxn modelId="{BD01F295-2F34-4BEF-AD9C-9F1E902922F8}" type="presParOf" srcId="{231762EB-268B-4256-B20A-2D3CD06924D0}" destId="{C97EC481-2F57-4443-98B7-183BC7BF8B3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2D325-186C-4BD8-A847-D88DFE2BFD0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8713537-CDAD-4B49-ABF7-08EEA36434B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обеспечения технологического перехода востребована часть мер. Бизнесу важны льготные кредиты; снижение взносов, налогов и административных барьеров; гранты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6360E-F453-4F47-911A-5052340ED98C}" type="parTrans" cxnId="{37024B5C-DCE3-4830-A881-411256BFE97B}">
      <dgm:prSet/>
      <dgm:spPr/>
      <dgm:t>
        <a:bodyPr/>
        <a:lstStyle/>
        <a:p>
          <a:endParaRPr lang="ru-RU" sz="1400"/>
        </a:p>
      </dgm:t>
    </dgm:pt>
    <dgm:pt modelId="{AF5EE66F-220D-49CA-9903-D36B9B5D8B94}" type="sibTrans" cxnId="{37024B5C-DCE3-4830-A881-411256BFE97B}">
      <dgm:prSet/>
      <dgm:spPr/>
      <dgm:t>
        <a:bodyPr/>
        <a:lstStyle/>
        <a:p>
          <a:endParaRPr lang="ru-RU" sz="1400"/>
        </a:p>
      </dgm:t>
    </dgm:pt>
    <dgm:pt modelId="{03F8076B-6367-41EA-8FCB-1B0063871CFC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Основными мерами поддержки экспорта продукции являются льготный кредит, налоговые льготы и частичные компенсации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1D3C3-2F9A-47ED-BE86-C8623A6B5BB8}" type="parTrans" cxnId="{762EB1A5-534E-4794-B4EF-D6B1801B13F7}">
      <dgm:prSet/>
      <dgm:spPr/>
      <dgm:t>
        <a:bodyPr/>
        <a:lstStyle/>
        <a:p>
          <a:endParaRPr lang="ru-RU" sz="1400"/>
        </a:p>
      </dgm:t>
    </dgm:pt>
    <dgm:pt modelId="{6CB57017-174A-4691-AD1F-D7BD67ABE727}" type="sibTrans" cxnId="{762EB1A5-534E-4794-B4EF-D6B1801B13F7}">
      <dgm:prSet/>
      <dgm:spPr/>
      <dgm:t>
        <a:bodyPr/>
        <a:lstStyle/>
        <a:p>
          <a:endParaRPr lang="ru-RU" sz="1400"/>
        </a:p>
      </dgm:t>
    </dgm:pt>
    <dgm:pt modelId="{C4A3A848-C6B8-4DD1-BB8A-7953A6400AA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Ожидают комплексный подход: </a:t>
          </a:r>
          <a:r>
            <a:rPr lang="ru-RU" sz="1400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формирование </a:t>
          </a:r>
          <a:r>
            <a: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глобальных и региональных </a:t>
          </a:r>
          <a:r>
            <a:rPr lang="ru-RU" sz="1400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цепочек, протекционизм,  </a:t>
          </a:r>
          <a:r>
            <a: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предоставление </a:t>
          </a:r>
          <a:r>
            <a:rPr lang="ru-RU" sz="1400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льгот, стимулирование </a:t>
          </a:r>
          <a:r>
            <a:rPr lang="ru-RU" sz="1400" b="0" i="0" u="none" strike="noStrike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НИОКР</a:t>
          </a:r>
          <a:r>
            <a:rPr lang="ru-RU" sz="1400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, подготовка новых кадров</a:t>
          </a:r>
          <a:endParaRPr lang="ru-RU" sz="1400" b="0" i="0" u="none" strike="noStrike" dirty="0">
            <a:solidFill>
              <a:srgbClr val="000000"/>
            </a:solidFill>
            <a:effectLst/>
            <a:latin typeface="Times New Roman" panose="02020603050405020304" pitchFamily="18" charset="0"/>
          </a:endParaRPr>
        </a:p>
      </dgm:t>
    </dgm:pt>
    <dgm:pt modelId="{E760BA39-6FF7-4133-BF2A-D7A46E675C77}" type="parTrans" cxnId="{C0194A7F-7D05-424F-83D3-8D7CE52C6149}">
      <dgm:prSet/>
      <dgm:spPr/>
      <dgm:t>
        <a:bodyPr/>
        <a:lstStyle/>
        <a:p>
          <a:endParaRPr lang="ru-RU" sz="1400"/>
        </a:p>
      </dgm:t>
    </dgm:pt>
    <dgm:pt modelId="{4D94E707-DC2A-41A9-B1EA-B3993B486FA4}" type="sibTrans" cxnId="{C0194A7F-7D05-424F-83D3-8D7CE52C6149}">
      <dgm:prSet/>
      <dgm:spPr/>
      <dgm:t>
        <a:bodyPr/>
        <a:lstStyle/>
        <a:p>
          <a:endParaRPr lang="ru-RU" sz="1400"/>
        </a:p>
      </dgm:t>
    </dgm:pt>
    <dgm:pt modelId="{1E276973-23F6-48F0-BD91-10C285838374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Бизнес чаще выступает в качестве заказчика, а не производителя. Зависимость от импорта не высокая. Наибольшая потребность в машинах и оборудовании, комплектующих, узлах и материалах (для 10%) </a:t>
          </a:r>
        </a:p>
      </dgm:t>
    </dgm:pt>
    <dgm:pt modelId="{A39231AD-F538-4395-AAA1-D901A537152F}" type="parTrans" cxnId="{503BD371-B31C-42D9-81CE-04903CD3F583}">
      <dgm:prSet/>
      <dgm:spPr/>
      <dgm:t>
        <a:bodyPr/>
        <a:lstStyle/>
        <a:p>
          <a:endParaRPr lang="ru-RU" sz="1400"/>
        </a:p>
      </dgm:t>
    </dgm:pt>
    <dgm:pt modelId="{7B5A9BF1-56EF-4CD9-8400-153AD2210EB0}" type="sibTrans" cxnId="{503BD371-B31C-42D9-81CE-04903CD3F583}">
      <dgm:prSet/>
      <dgm:spPr/>
      <dgm:t>
        <a:bodyPr/>
        <a:lstStyle/>
        <a:p>
          <a:endParaRPr lang="ru-RU" sz="1400"/>
        </a:p>
      </dgm:t>
    </dgm:pt>
    <dgm:pt modelId="{C736A7BE-9507-4BEA-A260-9AD6A77F17E8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перехода в статус производителя у бизнеса нет ресурсов, в том числе интеллектуальных.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02E44-9C8D-43BB-94FF-CE4060706437}" type="parTrans" cxnId="{CC0061D6-2C38-4B70-B580-6586C96DA0B6}">
      <dgm:prSet/>
      <dgm:spPr/>
      <dgm:t>
        <a:bodyPr/>
        <a:lstStyle/>
        <a:p>
          <a:endParaRPr lang="ru-RU" sz="1400"/>
        </a:p>
      </dgm:t>
    </dgm:pt>
    <dgm:pt modelId="{0EF9EAB9-E054-4B2C-8B2A-5A66572C2BB6}" type="sibTrans" cxnId="{CC0061D6-2C38-4B70-B580-6586C96DA0B6}">
      <dgm:prSet/>
      <dgm:spPr/>
      <dgm:t>
        <a:bodyPr/>
        <a:lstStyle/>
        <a:p>
          <a:endParaRPr lang="ru-RU" sz="1400"/>
        </a:p>
      </dgm:t>
    </dgm:pt>
    <dgm:pt modelId="{29A0A548-60F4-4804-975F-0D3AB483038C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Высокое ожидание субсидирования и иных форм гос. поддержки для реализации новой российской продукции </a:t>
          </a:r>
          <a:endParaRPr lang="ru-RU" sz="14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A1F2C-1087-4B2E-A93B-ED40C030A2D1}" type="parTrans" cxnId="{ACC90EEF-A33D-4507-860D-60C68C98AD13}">
      <dgm:prSet/>
      <dgm:spPr/>
      <dgm:t>
        <a:bodyPr/>
        <a:lstStyle/>
        <a:p>
          <a:endParaRPr lang="ru-RU" sz="1400"/>
        </a:p>
      </dgm:t>
    </dgm:pt>
    <dgm:pt modelId="{4ABA3875-E28A-4CD7-9DC9-5A71429863E0}" type="sibTrans" cxnId="{ACC90EEF-A33D-4507-860D-60C68C98AD13}">
      <dgm:prSet/>
      <dgm:spPr/>
      <dgm:t>
        <a:bodyPr/>
        <a:lstStyle/>
        <a:p>
          <a:endParaRPr lang="ru-RU" sz="1400"/>
        </a:p>
      </dgm:t>
    </dgm:pt>
    <dgm:pt modelId="{8EA84D4F-509D-4AFA-BF97-453EF3B77078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большинства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импортозамещение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желательно, но не критично и даже не актуально, особенно ПО, сырье и услуги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1881F-F1C1-4472-81DA-52F0FCCA7AFB}" type="parTrans" cxnId="{2A60E8D9-8616-428A-A4D2-C63FD169EF60}">
      <dgm:prSet/>
      <dgm:spPr/>
      <dgm:t>
        <a:bodyPr/>
        <a:lstStyle/>
        <a:p>
          <a:endParaRPr lang="ru-RU" sz="1400"/>
        </a:p>
      </dgm:t>
    </dgm:pt>
    <dgm:pt modelId="{644E9753-F090-40DA-ABEA-DB5D52917DF3}" type="sibTrans" cxnId="{2A60E8D9-8616-428A-A4D2-C63FD169EF60}">
      <dgm:prSet/>
      <dgm:spPr/>
      <dgm:t>
        <a:bodyPr/>
        <a:lstStyle/>
        <a:p>
          <a:endParaRPr lang="ru-RU" sz="1400"/>
        </a:p>
      </dgm:t>
    </dgm:pt>
    <dgm:pt modelId="{FA1E4B02-C055-4B20-AB7D-1ADA8B43A6E5}">
      <dgm:prSet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Стратегические планы 80% бизнеса не содержат инициатив 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импортозамещения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внедрения и производства российских технологий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6E236-12BD-40A5-9B83-5B8E8D06D32F}" type="parTrans" cxnId="{93637E4D-D886-43EE-8B06-926C0359A1D8}">
      <dgm:prSet/>
      <dgm:spPr/>
      <dgm:t>
        <a:bodyPr/>
        <a:lstStyle/>
        <a:p>
          <a:endParaRPr lang="ru-RU" sz="1400"/>
        </a:p>
      </dgm:t>
    </dgm:pt>
    <dgm:pt modelId="{AA3CE82D-31F0-415C-8905-099A3AFC2D79}" type="sibTrans" cxnId="{93637E4D-D886-43EE-8B06-926C0359A1D8}">
      <dgm:prSet/>
      <dgm:spPr/>
      <dgm:t>
        <a:bodyPr/>
        <a:lstStyle/>
        <a:p>
          <a:endParaRPr lang="ru-RU" sz="1400"/>
        </a:p>
      </dgm:t>
    </dgm:pt>
    <dgm:pt modelId="{1748BFB1-DCAF-46F7-8D7E-EA80D3975688}">
      <dgm:prSet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информированность о механизмах реализации 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импортозамещения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Высокая критичность к российской продукции, что также снижает готовность к </a:t>
          </a:r>
          <a:r>
            <a:rPr lang="ru-RU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импортозамещению</a:t>
          </a:r>
          <a:endParaRPr lang="ru-RU" sz="14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6D77E-84B9-45E8-9A60-EF1BBE71C1BC}" type="parTrans" cxnId="{FBF4B4B8-C98A-4120-BE06-C82A36BF520B}">
      <dgm:prSet/>
      <dgm:spPr/>
      <dgm:t>
        <a:bodyPr/>
        <a:lstStyle/>
        <a:p>
          <a:endParaRPr lang="ru-RU" sz="1400"/>
        </a:p>
      </dgm:t>
    </dgm:pt>
    <dgm:pt modelId="{538D3704-B0F0-4FFF-9EAD-40C0A28E7CEE}" type="sibTrans" cxnId="{FBF4B4B8-C98A-4120-BE06-C82A36BF520B}">
      <dgm:prSet/>
      <dgm:spPr/>
      <dgm:t>
        <a:bodyPr/>
        <a:lstStyle/>
        <a:p>
          <a:endParaRPr lang="ru-RU" sz="1400"/>
        </a:p>
      </dgm:t>
    </dgm:pt>
    <dgm:pt modelId="{4F91C1A5-0D00-462C-A07F-B9473E133714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смотря на слабую готовность к технологическому суверенитету, высоко оценивают усилия государства в этом вопросе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90F7C-0B31-4268-AA5B-BF4E4CA33C42}" type="parTrans" cxnId="{7B33BB73-11DF-4E1E-A3C2-E5BC22F6DF7F}">
      <dgm:prSet/>
      <dgm:spPr/>
      <dgm:t>
        <a:bodyPr/>
        <a:lstStyle/>
        <a:p>
          <a:endParaRPr lang="ru-RU" sz="1400"/>
        </a:p>
      </dgm:t>
    </dgm:pt>
    <dgm:pt modelId="{F3D00B86-5B96-4B17-94D9-2CB8D17FF1AF}" type="sibTrans" cxnId="{7B33BB73-11DF-4E1E-A3C2-E5BC22F6DF7F}">
      <dgm:prSet/>
      <dgm:spPr/>
      <dgm:t>
        <a:bodyPr/>
        <a:lstStyle/>
        <a:p>
          <a:endParaRPr lang="ru-RU" sz="1400"/>
        </a:p>
      </dgm:t>
    </dgm:pt>
    <dgm:pt modelId="{04A23D07-40C7-42D3-9E18-4892083C8E19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Почти 50% компаний не планируют экспортную деятельность. Барьеры экспорта: незащищенность интеллектуальных прав, сложности в логистике, высокая стоимость и сложность сертификации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E5D44-A104-4258-8AFE-FCDC6ED5A197}" type="parTrans" cxnId="{1EA9F175-51EA-4C86-9480-2DE39BDFBF14}">
      <dgm:prSet/>
      <dgm:spPr/>
      <dgm:t>
        <a:bodyPr/>
        <a:lstStyle/>
        <a:p>
          <a:endParaRPr lang="ru-RU" sz="1400"/>
        </a:p>
      </dgm:t>
    </dgm:pt>
    <dgm:pt modelId="{97B73247-5478-4FF8-877D-3B9D6D110293}" type="sibTrans" cxnId="{1EA9F175-51EA-4C86-9480-2DE39BDFBF14}">
      <dgm:prSet/>
      <dgm:spPr/>
      <dgm:t>
        <a:bodyPr/>
        <a:lstStyle/>
        <a:p>
          <a:endParaRPr lang="ru-RU" sz="1400"/>
        </a:p>
      </dgm:t>
    </dgm:pt>
    <dgm:pt modelId="{E530A888-B549-4F3D-96C6-31015DBB86A9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Ведущим шагом для достижения  технологического суверенитета является повышение качества подготовки инженерных кадров, институционализация партнерства бизнеса - университетов - НИИ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F5922-1C1E-4E5E-9BBF-092086DD4226}" type="parTrans" cxnId="{CF286592-DF57-46AB-8496-E6F1D2F3B4E3}">
      <dgm:prSet/>
      <dgm:spPr/>
      <dgm:t>
        <a:bodyPr/>
        <a:lstStyle/>
        <a:p>
          <a:endParaRPr lang="ru-RU" sz="1400"/>
        </a:p>
      </dgm:t>
    </dgm:pt>
    <dgm:pt modelId="{70CE6CCD-D016-4723-B599-0D1CF1E05036}" type="sibTrans" cxnId="{CF286592-DF57-46AB-8496-E6F1D2F3B4E3}">
      <dgm:prSet/>
      <dgm:spPr/>
      <dgm:t>
        <a:bodyPr/>
        <a:lstStyle/>
        <a:p>
          <a:endParaRPr lang="ru-RU" sz="1400"/>
        </a:p>
      </dgm:t>
    </dgm:pt>
    <dgm:pt modelId="{231762EB-268B-4256-B20A-2D3CD06924D0}" type="pres">
      <dgm:prSet presAssocID="{5DE2D325-186C-4BD8-A847-D88DFE2BFD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4C5C9-196F-4253-A98F-AE849CE03EC6}" type="pres">
      <dgm:prSet presAssocID="{1E276973-23F6-48F0-BD91-10C285838374}" presName="node" presStyleLbl="node1" presStyleIdx="0" presStyleCnt="12" custScaleY="11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5A82E-EAA2-450A-A918-A8EFA0B53C99}" type="pres">
      <dgm:prSet presAssocID="{7B5A9BF1-56EF-4CD9-8400-153AD2210EB0}" presName="sibTrans" presStyleCnt="0"/>
      <dgm:spPr/>
    </dgm:pt>
    <dgm:pt modelId="{68AD9A94-FDF5-4146-AEAE-FBF5CBEE5A21}" type="pres">
      <dgm:prSet presAssocID="{8EA84D4F-509D-4AFA-BF97-453EF3B77078}" presName="node" presStyleLbl="node1" presStyleIdx="1" presStyleCnt="12" custScaleY="11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656B4-283E-4375-BE2F-D78854201D82}" type="pres">
      <dgm:prSet presAssocID="{644E9753-F090-40DA-ABEA-DB5D52917DF3}" presName="sibTrans" presStyleCnt="0"/>
      <dgm:spPr/>
    </dgm:pt>
    <dgm:pt modelId="{E9D5519D-D781-4C1F-BEAF-F13BAF7D4890}" type="pres">
      <dgm:prSet presAssocID="{FA1E4B02-C055-4B20-AB7D-1ADA8B43A6E5}" presName="node" presStyleLbl="node1" presStyleIdx="2" presStyleCnt="12" custScaleY="11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3E0C4-14FC-4265-9C16-948B36E18AE1}" type="pres">
      <dgm:prSet presAssocID="{AA3CE82D-31F0-415C-8905-099A3AFC2D79}" presName="sibTrans" presStyleCnt="0"/>
      <dgm:spPr/>
    </dgm:pt>
    <dgm:pt modelId="{BBB59120-BC4A-4DFA-A9EC-C7841E8A21D8}" type="pres">
      <dgm:prSet presAssocID="{1748BFB1-DCAF-46F7-8D7E-EA80D3975688}" presName="node" presStyleLbl="node1" presStyleIdx="3" presStyleCnt="12" custScaleY="11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0D02D-557D-4F0C-BA58-FE17F34BA602}" type="pres">
      <dgm:prSet presAssocID="{538D3704-B0F0-4FFF-9EAD-40C0A28E7CEE}" presName="sibTrans" presStyleCnt="0"/>
      <dgm:spPr/>
    </dgm:pt>
    <dgm:pt modelId="{46307633-44CD-40EF-9581-F339AF9A14E0}" type="pres">
      <dgm:prSet presAssocID="{C736A7BE-9507-4BEA-A260-9AD6A77F17E8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49BB4-0C36-4790-82EC-3017DDA72035}" type="pres">
      <dgm:prSet presAssocID="{0EF9EAB9-E054-4B2C-8B2A-5A66572C2BB6}" presName="sibTrans" presStyleCnt="0"/>
      <dgm:spPr/>
    </dgm:pt>
    <dgm:pt modelId="{EBB791C3-297D-474F-841A-E8A21CA35F24}" type="pres">
      <dgm:prSet presAssocID="{29A0A548-60F4-4804-975F-0D3AB483038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2DA5F-4A46-449C-8FD2-E984D9F460D5}" type="pres">
      <dgm:prSet presAssocID="{4ABA3875-E28A-4CD7-9DC9-5A71429863E0}" presName="sibTrans" presStyleCnt="0"/>
      <dgm:spPr/>
    </dgm:pt>
    <dgm:pt modelId="{338649DE-8D50-4050-8359-D54BC1682201}" type="pres">
      <dgm:prSet presAssocID="{38713537-CDAD-4B49-ABF7-08EEA36434B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ABEF7-E25B-42E3-B26B-29E071997DEB}" type="pres">
      <dgm:prSet presAssocID="{AF5EE66F-220D-49CA-9903-D36B9B5D8B94}" presName="sibTrans" presStyleCnt="0"/>
      <dgm:spPr/>
    </dgm:pt>
    <dgm:pt modelId="{7FDC6F39-E53B-444A-AF20-4C3651B67769}" type="pres">
      <dgm:prSet presAssocID="{C4A3A848-C6B8-4DD1-BB8A-7953A6400AA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13682-4D40-4C86-8CEF-2EB93B3B158A}" type="pres">
      <dgm:prSet presAssocID="{4D94E707-DC2A-41A9-B1EA-B3993B486FA4}" presName="sibTrans" presStyleCnt="0"/>
      <dgm:spPr/>
    </dgm:pt>
    <dgm:pt modelId="{09ECAC64-B434-474E-B6F2-FCE3A37FEC65}" type="pres">
      <dgm:prSet presAssocID="{03F8076B-6367-41EA-8FCB-1B0063871CFC}" presName="node" presStyleLbl="node1" presStyleIdx="8" presStyleCnt="12" custScaleY="126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91404-C25D-434D-8A10-3CB48C63D209}" type="pres">
      <dgm:prSet presAssocID="{6CB57017-174A-4691-AD1F-D7BD67ABE727}" presName="sibTrans" presStyleCnt="0"/>
      <dgm:spPr/>
    </dgm:pt>
    <dgm:pt modelId="{C822B4F7-A679-487A-84A1-A57CEFAD0A21}" type="pres">
      <dgm:prSet presAssocID="{04A23D07-40C7-42D3-9E18-4892083C8E19}" presName="node" presStyleLbl="node1" presStyleIdx="9" presStyleCnt="12" custScaleY="12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119D6-30B7-4277-AF94-9C2EFD0A041A}" type="pres">
      <dgm:prSet presAssocID="{97B73247-5478-4FF8-877D-3B9D6D110293}" presName="sibTrans" presStyleCnt="0"/>
      <dgm:spPr/>
    </dgm:pt>
    <dgm:pt modelId="{8A8F96B2-F5A7-4370-96BE-A6BC731A84BB}" type="pres">
      <dgm:prSet presAssocID="{4F91C1A5-0D00-462C-A07F-B9473E133714}" presName="node" presStyleLbl="node1" presStyleIdx="10" presStyleCnt="12" custScaleY="12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5D890-0C49-4288-82F1-D9A7F2EA0393}" type="pres">
      <dgm:prSet presAssocID="{F3D00B86-5B96-4B17-94D9-2CB8D17FF1AF}" presName="sibTrans" presStyleCnt="0"/>
      <dgm:spPr/>
    </dgm:pt>
    <dgm:pt modelId="{22B6A04F-CCA8-409B-9968-EADD99498A4E}" type="pres">
      <dgm:prSet presAssocID="{E530A888-B549-4F3D-96C6-31015DBB86A9}" presName="node" presStyleLbl="node1" presStyleIdx="11" presStyleCnt="12" custScaleY="12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024B5C-DCE3-4830-A881-411256BFE97B}" srcId="{5DE2D325-186C-4BD8-A847-D88DFE2BFD0E}" destId="{38713537-CDAD-4B49-ABF7-08EEA36434BD}" srcOrd="6" destOrd="0" parTransId="{B4F6360E-F453-4F47-911A-5052340ED98C}" sibTransId="{AF5EE66F-220D-49CA-9903-D36B9B5D8B94}"/>
    <dgm:cxn modelId="{249C27CA-7670-414E-9C51-50005F468AEE}" type="presOf" srcId="{C4A3A848-C6B8-4DD1-BB8A-7953A6400AAA}" destId="{7FDC6F39-E53B-444A-AF20-4C3651B67769}" srcOrd="0" destOrd="0" presId="urn:microsoft.com/office/officeart/2005/8/layout/default"/>
    <dgm:cxn modelId="{1EA9F175-51EA-4C86-9480-2DE39BDFBF14}" srcId="{5DE2D325-186C-4BD8-A847-D88DFE2BFD0E}" destId="{04A23D07-40C7-42D3-9E18-4892083C8E19}" srcOrd="9" destOrd="0" parTransId="{792E5D44-A104-4258-8AFE-FCDC6ED5A197}" sibTransId="{97B73247-5478-4FF8-877D-3B9D6D110293}"/>
    <dgm:cxn modelId="{A97ADE7D-576B-42F2-8C52-F1A956BA9FB4}" type="presOf" srcId="{1E276973-23F6-48F0-BD91-10C285838374}" destId="{ABC4C5C9-196F-4253-A98F-AE849CE03EC6}" srcOrd="0" destOrd="0" presId="urn:microsoft.com/office/officeart/2005/8/layout/default"/>
    <dgm:cxn modelId="{81173588-F7B1-4A50-BAFA-BBB6ADDCB0F7}" type="presOf" srcId="{29A0A548-60F4-4804-975F-0D3AB483038C}" destId="{EBB791C3-297D-474F-841A-E8A21CA35F24}" srcOrd="0" destOrd="0" presId="urn:microsoft.com/office/officeart/2005/8/layout/default"/>
    <dgm:cxn modelId="{D4389F11-2867-40A2-B841-B2A41CBA976F}" type="presOf" srcId="{1748BFB1-DCAF-46F7-8D7E-EA80D3975688}" destId="{BBB59120-BC4A-4DFA-A9EC-C7841E8A21D8}" srcOrd="0" destOrd="0" presId="urn:microsoft.com/office/officeart/2005/8/layout/default"/>
    <dgm:cxn modelId="{021A20B8-C7C0-48F9-8C06-30E34FFB7260}" type="presOf" srcId="{38713537-CDAD-4B49-ABF7-08EEA36434BD}" destId="{338649DE-8D50-4050-8359-D54BC1682201}" srcOrd="0" destOrd="0" presId="urn:microsoft.com/office/officeart/2005/8/layout/default"/>
    <dgm:cxn modelId="{B29A3672-F62A-4DD1-88B0-F71FD39E78C9}" type="presOf" srcId="{8EA84D4F-509D-4AFA-BF97-453EF3B77078}" destId="{68AD9A94-FDF5-4146-AEAE-FBF5CBEE5A21}" srcOrd="0" destOrd="0" presId="urn:microsoft.com/office/officeart/2005/8/layout/default"/>
    <dgm:cxn modelId="{7B33BB73-11DF-4E1E-A3C2-E5BC22F6DF7F}" srcId="{5DE2D325-186C-4BD8-A847-D88DFE2BFD0E}" destId="{4F91C1A5-0D00-462C-A07F-B9473E133714}" srcOrd="10" destOrd="0" parTransId="{47890F7C-0B31-4268-AA5B-BF4E4CA33C42}" sibTransId="{F3D00B86-5B96-4B17-94D9-2CB8D17FF1AF}"/>
    <dgm:cxn modelId="{F4060459-8713-4F39-9802-794C16B1B1E6}" type="presOf" srcId="{4F91C1A5-0D00-462C-A07F-B9473E133714}" destId="{8A8F96B2-F5A7-4370-96BE-A6BC731A84BB}" srcOrd="0" destOrd="0" presId="urn:microsoft.com/office/officeart/2005/8/layout/default"/>
    <dgm:cxn modelId="{CC0061D6-2C38-4B70-B580-6586C96DA0B6}" srcId="{5DE2D325-186C-4BD8-A847-D88DFE2BFD0E}" destId="{C736A7BE-9507-4BEA-A260-9AD6A77F17E8}" srcOrd="4" destOrd="0" parTransId="{DD002E44-9C8D-43BB-94FF-CE4060706437}" sibTransId="{0EF9EAB9-E054-4B2C-8B2A-5A66572C2BB6}"/>
    <dgm:cxn modelId="{CF286592-DF57-46AB-8496-E6F1D2F3B4E3}" srcId="{5DE2D325-186C-4BD8-A847-D88DFE2BFD0E}" destId="{E530A888-B549-4F3D-96C6-31015DBB86A9}" srcOrd="11" destOrd="0" parTransId="{B68F5922-1C1E-4E5E-9BBF-092086DD4226}" sibTransId="{70CE6CCD-D016-4723-B599-0D1CF1E05036}"/>
    <dgm:cxn modelId="{ACC90EEF-A33D-4507-860D-60C68C98AD13}" srcId="{5DE2D325-186C-4BD8-A847-D88DFE2BFD0E}" destId="{29A0A548-60F4-4804-975F-0D3AB483038C}" srcOrd="5" destOrd="0" parTransId="{0F5A1F2C-1087-4B2E-A93B-ED40C030A2D1}" sibTransId="{4ABA3875-E28A-4CD7-9DC9-5A71429863E0}"/>
    <dgm:cxn modelId="{3000F20E-711D-4D62-8D5B-9FC33CE1E0AE}" type="presOf" srcId="{04A23D07-40C7-42D3-9E18-4892083C8E19}" destId="{C822B4F7-A679-487A-84A1-A57CEFAD0A21}" srcOrd="0" destOrd="0" presId="urn:microsoft.com/office/officeart/2005/8/layout/default"/>
    <dgm:cxn modelId="{5C40049B-C86A-4827-8FAD-C5F072A0A0DC}" type="presOf" srcId="{E530A888-B549-4F3D-96C6-31015DBB86A9}" destId="{22B6A04F-CCA8-409B-9968-EADD99498A4E}" srcOrd="0" destOrd="0" presId="urn:microsoft.com/office/officeart/2005/8/layout/default"/>
    <dgm:cxn modelId="{2A60E8D9-8616-428A-A4D2-C63FD169EF60}" srcId="{5DE2D325-186C-4BD8-A847-D88DFE2BFD0E}" destId="{8EA84D4F-509D-4AFA-BF97-453EF3B77078}" srcOrd="1" destOrd="0" parTransId="{9F21881F-F1C1-4472-81DA-52F0FCCA7AFB}" sibTransId="{644E9753-F090-40DA-ABEA-DB5D52917DF3}"/>
    <dgm:cxn modelId="{C0194A7F-7D05-424F-83D3-8D7CE52C6149}" srcId="{5DE2D325-186C-4BD8-A847-D88DFE2BFD0E}" destId="{C4A3A848-C6B8-4DD1-BB8A-7953A6400AAA}" srcOrd="7" destOrd="0" parTransId="{E760BA39-6FF7-4133-BF2A-D7A46E675C77}" sibTransId="{4D94E707-DC2A-41A9-B1EA-B3993B486FA4}"/>
    <dgm:cxn modelId="{31EEC5BA-1DC8-4DA4-AEF1-DB2BA2FF4590}" type="presOf" srcId="{03F8076B-6367-41EA-8FCB-1B0063871CFC}" destId="{09ECAC64-B434-474E-B6F2-FCE3A37FEC65}" srcOrd="0" destOrd="0" presId="urn:microsoft.com/office/officeart/2005/8/layout/default"/>
    <dgm:cxn modelId="{FBF4B4B8-C98A-4120-BE06-C82A36BF520B}" srcId="{5DE2D325-186C-4BD8-A847-D88DFE2BFD0E}" destId="{1748BFB1-DCAF-46F7-8D7E-EA80D3975688}" srcOrd="3" destOrd="0" parTransId="{7E46D77E-84B9-45E8-9A60-EF1BBE71C1BC}" sibTransId="{538D3704-B0F0-4FFF-9EAD-40C0A28E7CEE}"/>
    <dgm:cxn modelId="{762EB1A5-534E-4794-B4EF-D6B1801B13F7}" srcId="{5DE2D325-186C-4BD8-A847-D88DFE2BFD0E}" destId="{03F8076B-6367-41EA-8FCB-1B0063871CFC}" srcOrd="8" destOrd="0" parTransId="{9841D3C3-2F9A-47ED-BE86-C8623A6B5BB8}" sibTransId="{6CB57017-174A-4691-AD1F-D7BD67ABE727}"/>
    <dgm:cxn modelId="{E49A59F6-DE5F-4491-B991-51288A829BB5}" type="presOf" srcId="{5DE2D325-186C-4BD8-A847-D88DFE2BFD0E}" destId="{231762EB-268B-4256-B20A-2D3CD06924D0}" srcOrd="0" destOrd="0" presId="urn:microsoft.com/office/officeart/2005/8/layout/default"/>
    <dgm:cxn modelId="{503BD371-B31C-42D9-81CE-04903CD3F583}" srcId="{5DE2D325-186C-4BD8-A847-D88DFE2BFD0E}" destId="{1E276973-23F6-48F0-BD91-10C285838374}" srcOrd="0" destOrd="0" parTransId="{A39231AD-F538-4395-AAA1-D901A537152F}" sibTransId="{7B5A9BF1-56EF-4CD9-8400-153AD2210EB0}"/>
    <dgm:cxn modelId="{694F5BBC-10A2-494C-870B-696714FF6630}" type="presOf" srcId="{FA1E4B02-C055-4B20-AB7D-1ADA8B43A6E5}" destId="{E9D5519D-D781-4C1F-BEAF-F13BAF7D4890}" srcOrd="0" destOrd="0" presId="urn:microsoft.com/office/officeart/2005/8/layout/default"/>
    <dgm:cxn modelId="{E282946F-BB06-4D9F-99CB-DD13E9BB1A71}" type="presOf" srcId="{C736A7BE-9507-4BEA-A260-9AD6A77F17E8}" destId="{46307633-44CD-40EF-9581-F339AF9A14E0}" srcOrd="0" destOrd="0" presId="urn:microsoft.com/office/officeart/2005/8/layout/default"/>
    <dgm:cxn modelId="{93637E4D-D886-43EE-8B06-926C0359A1D8}" srcId="{5DE2D325-186C-4BD8-A847-D88DFE2BFD0E}" destId="{FA1E4B02-C055-4B20-AB7D-1ADA8B43A6E5}" srcOrd="2" destOrd="0" parTransId="{3656E236-12BD-40A5-9B83-5B8E8D06D32F}" sibTransId="{AA3CE82D-31F0-415C-8905-099A3AFC2D79}"/>
    <dgm:cxn modelId="{0F0D5A5E-0AD8-4E46-B8A9-4A7679AB21C8}" type="presParOf" srcId="{231762EB-268B-4256-B20A-2D3CD06924D0}" destId="{ABC4C5C9-196F-4253-A98F-AE849CE03EC6}" srcOrd="0" destOrd="0" presId="urn:microsoft.com/office/officeart/2005/8/layout/default"/>
    <dgm:cxn modelId="{C9D128D0-BB97-4250-B62A-3636D5D0D832}" type="presParOf" srcId="{231762EB-268B-4256-B20A-2D3CD06924D0}" destId="{3EC5A82E-EAA2-450A-A918-A8EFA0B53C99}" srcOrd="1" destOrd="0" presId="urn:microsoft.com/office/officeart/2005/8/layout/default"/>
    <dgm:cxn modelId="{A9C890BF-DD7D-4A0A-ABF6-ED3449FB7839}" type="presParOf" srcId="{231762EB-268B-4256-B20A-2D3CD06924D0}" destId="{68AD9A94-FDF5-4146-AEAE-FBF5CBEE5A21}" srcOrd="2" destOrd="0" presId="urn:microsoft.com/office/officeart/2005/8/layout/default"/>
    <dgm:cxn modelId="{245914F0-D614-48A6-B289-16C75063B9B7}" type="presParOf" srcId="{231762EB-268B-4256-B20A-2D3CD06924D0}" destId="{B10656B4-283E-4375-BE2F-D78854201D82}" srcOrd="3" destOrd="0" presId="urn:microsoft.com/office/officeart/2005/8/layout/default"/>
    <dgm:cxn modelId="{2A0502FF-B0CF-45F7-BF56-81C3439D6D87}" type="presParOf" srcId="{231762EB-268B-4256-B20A-2D3CD06924D0}" destId="{E9D5519D-D781-4C1F-BEAF-F13BAF7D4890}" srcOrd="4" destOrd="0" presId="urn:microsoft.com/office/officeart/2005/8/layout/default"/>
    <dgm:cxn modelId="{E3BDE693-CA79-4AF2-A61A-5E3424FD568F}" type="presParOf" srcId="{231762EB-268B-4256-B20A-2D3CD06924D0}" destId="{49E3E0C4-14FC-4265-9C16-948B36E18AE1}" srcOrd="5" destOrd="0" presId="urn:microsoft.com/office/officeart/2005/8/layout/default"/>
    <dgm:cxn modelId="{1D752F68-F05F-4D25-A710-0A5828516E2A}" type="presParOf" srcId="{231762EB-268B-4256-B20A-2D3CD06924D0}" destId="{BBB59120-BC4A-4DFA-A9EC-C7841E8A21D8}" srcOrd="6" destOrd="0" presId="urn:microsoft.com/office/officeart/2005/8/layout/default"/>
    <dgm:cxn modelId="{6888FDC2-6A1B-40C6-8EFD-B247EC5FA234}" type="presParOf" srcId="{231762EB-268B-4256-B20A-2D3CD06924D0}" destId="{9270D02D-557D-4F0C-BA58-FE17F34BA602}" srcOrd="7" destOrd="0" presId="urn:microsoft.com/office/officeart/2005/8/layout/default"/>
    <dgm:cxn modelId="{791E59AA-805E-4AF1-9C05-FC0FD60A26D3}" type="presParOf" srcId="{231762EB-268B-4256-B20A-2D3CD06924D0}" destId="{46307633-44CD-40EF-9581-F339AF9A14E0}" srcOrd="8" destOrd="0" presId="urn:microsoft.com/office/officeart/2005/8/layout/default"/>
    <dgm:cxn modelId="{3E68D1E4-2836-4EFF-B6D6-1C288B225ED6}" type="presParOf" srcId="{231762EB-268B-4256-B20A-2D3CD06924D0}" destId="{18949BB4-0C36-4790-82EC-3017DDA72035}" srcOrd="9" destOrd="0" presId="urn:microsoft.com/office/officeart/2005/8/layout/default"/>
    <dgm:cxn modelId="{35DF13AC-D52F-43D5-B721-7BDDD00010EB}" type="presParOf" srcId="{231762EB-268B-4256-B20A-2D3CD06924D0}" destId="{EBB791C3-297D-474F-841A-E8A21CA35F24}" srcOrd="10" destOrd="0" presId="urn:microsoft.com/office/officeart/2005/8/layout/default"/>
    <dgm:cxn modelId="{B6B9F245-D4EF-4233-A88B-F06111457FF2}" type="presParOf" srcId="{231762EB-268B-4256-B20A-2D3CD06924D0}" destId="{F062DA5F-4A46-449C-8FD2-E984D9F460D5}" srcOrd="11" destOrd="0" presId="urn:microsoft.com/office/officeart/2005/8/layout/default"/>
    <dgm:cxn modelId="{A6414D37-4D8F-46E1-8490-FC03FDA55EF1}" type="presParOf" srcId="{231762EB-268B-4256-B20A-2D3CD06924D0}" destId="{338649DE-8D50-4050-8359-D54BC1682201}" srcOrd="12" destOrd="0" presId="urn:microsoft.com/office/officeart/2005/8/layout/default"/>
    <dgm:cxn modelId="{ACBA4D5C-C8D7-4A3E-974D-8B1260D21D0C}" type="presParOf" srcId="{231762EB-268B-4256-B20A-2D3CD06924D0}" destId="{A5CABEF7-E25B-42E3-B26B-29E071997DEB}" srcOrd="13" destOrd="0" presId="urn:microsoft.com/office/officeart/2005/8/layout/default"/>
    <dgm:cxn modelId="{CB458716-043A-49B5-9742-2DA5DB41D2BB}" type="presParOf" srcId="{231762EB-268B-4256-B20A-2D3CD06924D0}" destId="{7FDC6F39-E53B-444A-AF20-4C3651B67769}" srcOrd="14" destOrd="0" presId="urn:microsoft.com/office/officeart/2005/8/layout/default"/>
    <dgm:cxn modelId="{D1D235C2-FA2B-4FEA-BDCF-2741061D1725}" type="presParOf" srcId="{231762EB-268B-4256-B20A-2D3CD06924D0}" destId="{0F413682-4D40-4C86-8CEF-2EB93B3B158A}" srcOrd="15" destOrd="0" presId="urn:microsoft.com/office/officeart/2005/8/layout/default"/>
    <dgm:cxn modelId="{A8AA4558-5C1B-41DE-A5D0-26FDD4E08269}" type="presParOf" srcId="{231762EB-268B-4256-B20A-2D3CD06924D0}" destId="{09ECAC64-B434-474E-B6F2-FCE3A37FEC65}" srcOrd="16" destOrd="0" presId="urn:microsoft.com/office/officeart/2005/8/layout/default"/>
    <dgm:cxn modelId="{F10933B4-3C5D-4275-935A-F2304D2BDD1B}" type="presParOf" srcId="{231762EB-268B-4256-B20A-2D3CD06924D0}" destId="{EE891404-C25D-434D-8A10-3CB48C63D209}" srcOrd="17" destOrd="0" presId="urn:microsoft.com/office/officeart/2005/8/layout/default"/>
    <dgm:cxn modelId="{BB23148A-7804-4DDB-94DF-6E56465EE678}" type="presParOf" srcId="{231762EB-268B-4256-B20A-2D3CD06924D0}" destId="{C822B4F7-A679-487A-84A1-A57CEFAD0A21}" srcOrd="18" destOrd="0" presId="urn:microsoft.com/office/officeart/2005/8/layout/default"/>
    <dgm:cxn modelId="{6B319A44-4E70-402E-B7CF-0E8381BAD486}" type="presParOf" srcId="{231762EB-268B-4256-B20A-2D3CD06924D0}" destId="{F23119D6-30B7-4277-AF94-9C2EFD0A041A}" srcOrd="19" destOrd="0" presId="urn:microsoft.com/office/officeart/2005/8/layout/default"/>
    <dgm:cxn modelId="{34B2F134-C6B4-42C2-8244-B0844C1AB863}" type="presParOf" srcId="{231762EB-268B-4256-B20A-2D3CD06924D0}" destId="{8A8F96B2-F5A7-4370-96BE-A6BC731A84BB}" srcOrd="20" destOrd="0" presId="urn:microsoft.com/office/officeart/2005/8/layout/default"/>
    <dgm:cxn modelId="{B1A03FCB-3C76-4FD6-9349-CA5F66A6D17F}" type="presParOf" srcId="{231762EB-268B-4256-B20A-2D3CD06924D0}" destId="{F4C5D890-0C49-4288-82F1-D9A7F2EA0393}" srcOrd="21" destOrd="0" presId="urn:microsoft.com/office/officeart/2005/8/layout/default"/>
    <dgm:cxn modelId="{D2765555-7D22-4F56-BB66-A65DBF8594CB}" type="presParOf" srcId="{231762EB-268B-4256-B20A-2D3CD06924D0}" destId="{22B6A04F-CCA8-409B-9968-EADD99498A4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F30F-8A4B-496A-8E0C-80777C9270A1}">
      <dsp:nvSpPr>
        <dsp:cNvPr id="0" name=""/>
        <dsp:cNvSpPr/>
      </dsp:nvSpPr>
      <dsp:spPr>
        <a:xfrm>
          <a:off x="0" y="0"/>
          <a:ext cx="3589841" cy="3589841"/>
        </a:xfrm>
        <a:prstGeom prst="pie">
          <a:avLst>
            <a:gd name="adj1" fmla="val 5400000"/>
            <a:gd name="adj2" fmla="val 16200000"/>
          </a:avLst>
        </a:prstGeom>
        <a:solidFill>
          <a:srgbClr val="49AF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211EE-F18A-4D75-B548-3035B4D08053}">
      <dsp:nvSpPr>
        <dsp:cNvPr id="0" name=""/>
        <dsp:cNvSpPr/>
      </dsp:nvSpPr>
      <dsp:spPr>
        <a:xfrm>
          <a:off x="1794920" y="0"/>
          <a:ext cx="5222665" cy="35898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 исследования: 11.03.24 по 22.04.24</a:t>
          </a:r>
        </a:p>
      </dsp:txBody>
      <dsp:txXfrm>
        <a:off x="1794920" y="0"/>
        <a:ext cx="5222665" cy="762841"/>
      </dsp:txXfrm>
    </dsp:sp>
    <dsp:sp modelId="{BFEB505E-494A-4A04-BCD5-1DDB9182689B}">
      <dsp:nvSpPr>
        <dsp:cNvPr id="0" name=""/>
        <dsp:cNvSpPr/>
      </dsp:nvSpPr>
      <dsp:spPr>
        <a:xfrm>
          <a:off x="471166" y="762841"/>
          <a:ext cx="2647507" cy="2647507"/>
        </a:xfrm>
        <a:prstGeom prst="pie">
          <a:avLst>
            <a:gd name="adj1" fmla="val 5400000"/>
            <a:gd name="adj2" fmla="val 16200000"/>
          </a:avLst>
        </a:prstGeom>
        <a:solidFill>
          <a:srgbClr val="49AF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B2BE-CD1E-40BA-B987-2C93BE00BAA1}">
      <dsp:nvSpPr>
        <dsp:cNvPr id="0" name=""/>
        <dsp:cNvSpPr/>
      </dsp:nvSpPr>
      <dsp:spPr>
        <a:xfrm>
          <a:off x="1794920" y="762841"/>
          <a:ext cx="5222665" cy="2647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Метод: онлайн-опрос, раздаточная анкета </a:t>
          </a:r>
        </a:p>
      </dsp:txBody>
      <dsp:txXfrm>
        <a:off x="1794920" y="762841"/>
        <a:ext cx="5222665" cy="762841"/>
      </dsp:txXfrm>
    </dsp:sp>
    <dsp:sp modelId="{A67D36DE-46AC-4A3C-9D6C-FE8341580F02}">
      <dsp:nvSpPr>
        <dsp:cNvPr id="0" name=""/>
        <dsp:cNvSpPr/>
      </dsp:nvSpPr>
      <dsp:spPr>
        <a:xfrm>
          <a:off x="942333" y="1525682"/>
          <a:ext cx="1705174" cy="1705174"/>
        </a:xfrm>
        <a:prstGeom prst="pie">
          <a:avLst>
            <a:gd name="adj1" fmla="val 5400000"/>
            <a:gd name="adj2" fmla="val 16200000"/>
          </a:avLst>
        </a:prstGeom>
        <a:solidFill>
          <a:srgbClr val="49AF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80798-CB63-4F30-8EC2-786629BA34AA}">
      <dsp:nvSpPr>
        <dsp:cNvPr id="0" name=""/>
        <dsp:cNvSpPr/>
      </dsp:nvSpPr>
      <dsp:spPr>
        <a:xfrm>
          <a:off x="1794920" y="1390155"/>
          <a:ext cx="5222665" cy="1976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Эксперты: организации малого, среднего и крупного бизнеса Красноярского края</a:t>
          </a:r>
        </a:p>
      </dsp:txBody>
      <dsp:txXfrm>
        <a:off x="1794920" y="1390155"/>
        <a:ext cx="5222665" cy="884102"/>
      </dsp:txXfrm>
    </dsp:sp>
    <dsp:sp modelId="{98A6B72E-2151-47BD-84D1-9E2B688CBCC1}">
      <dsp:nvSpPr>
        <dsp:cNvPr id="0" name=""/>
        <dsp:cNvSpPr/>
      </dsp:nvSpPr>
      <dsp:spPr>
        <a:xfrm>
          <a:off x="1413499" y="2288523"/>
          <a:ext cx="762841" cy="762841"/>
        </a:xfrm>
        <a:prstGeom prst="pie">
          <a:avLst>
            <a:gd name="adj1" fmla="val 5400000"/>
            <a:gd name="adj2" fmla="val 16200000"/>
          </a:avLst>
        </a:prstGeom>
        <a:solidFill>
          <a:srgbClr val="49AF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93220-F89D-4F81-85D2-BF34EC09C941}">
      <dsp:nvSpPr>
        <dsp:cNvPr id="0" name=""/>
        <dsp:cNvSpPr/>
      </dsp:nvSpPr>
      <dsp:spPr>
        <a:xfrm>
          <a:off x="1794920" y="2288523"/>
          <a:ext cx="5222665" cy="7628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выборки – 643 человек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621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</a:p>
      </dsp:txBody>
      <dsp:txXfrm>
        <a:off x="1794920" y="2288523"/>
        <a:ext cx="5222665" cy="762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CF38F-E26E-4EE7-B16F-66ED60519D08}">
      <dsp:nvSpPr>
        <dsp:cNvPr id="0" name=""/>
        <dsp:cNvSpPr/>
      </dsp:nvSpPr>
      <dsp:spPr>
        <a:xfrm>
          <a:off x="73477" y="4425"/>
          <a:ext cx="3219725" cy="193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условиях дефицита кадров, роста требований и тарифов, снижения спроса и доступных инвестиций доминирует краткосрочное планирование, слабое понимание отдаленного будущего (6-10 лет)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77" y="4425"/>
        <a:ext cx="3219725" cy="1931835"/>
      </dsp:txXfrm>
    </dsp:sp>
    <dsp:sp modelId="{F08F1487-5404-4AAF-81DF-057672E1EE2E}">
      <dsp:nvSpPr>
        <dsp:cNvPr id="0" name=""/>
        <dsp:cNvSpPr/>
      </dsp:nvSpPr>
      <dsp:spPr>
        <a:xfrm>
          <a:off x="3615174" y="4425"/>
          <a:ext cx="3219725" cy="193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Ведущая стратегия выжидания, сокращения издержек, новая логистика, использование собственных ресурсов и усиление своих сервисных подразделений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5174" y="4425"/>
        <a:ext cx="3219725" cy="1931835"/>
      </dsp:txXfrm>
    </dsp:sp>
    <dsp:sp modelId="{F4F4662C-AEFC-41CC-A561-E092C16E30D3}">
      <dsp:nvSpPr>
        <dsp:cNvPr id="0" name=""/>
        <dsp:cNvSpPr/>
      </dsp:nvSpPr>
      <dsp:spPr>
        <a:xfrm>
          <a:off x="7156872" y="4425"/>
          <a:ext cx="3219725" cy="193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Бизнес отмечает рост внимания Правительства Красноярского края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своим проблемам: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инфраструктуры поддержки, сырьевых ресурсов,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институтов развития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6872" y="4425"/>
        <a:ext cx="3219725" cy="1931835"/>
      </dsp:txXfrm>
    </dsp:sp>
    <dsp:sp modelId="{765A6D88-CA2B-4531-8813-BE181188BEBB}">
      <dsp:nvSpPr>
        <dsp:cNvPr id="0" name=""/>
        <dsp:cNvSpPr/>
      </dsp:nvSpPr>
      <dsp:spPr>
        <a:xfrm>
          <a:off x="73477" y="2258232"/>
          <a:ext cx="3219725" cy="193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Бизнес ожидает больших актуальных мер поддержки для своего развития: финансовая поддержка, развитие инфраструктуры, подготовка кадров, снижение требований к отчетности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77" y="2258232"/>
        <a:ext cx="3219725" cy="1931835"/>
      </dsp:txXfrm>
    </dsp:sp>
    <dsp:sp modelId="{DECC7C4A-F73A-4D2A-BD9E-CDAFF8472752}">
      <dsp:nvSpPr>
        <dsp:cNvPr id="0" name=""/>
        <dsp:cNvSpPr/>
      </dsp:nvSpPr>
      <dsp:spPr>
        <a:xfrm>
          <a:off x="3615174" y="2258232"/>
          <a:ext cx="3219725" cy="193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Климат для открытия бизнеса «скорее благоприятный», ожидают снижения налогового бремени, развитие инфраструктуры и установления партнерства с зарубежными странами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5174" y="2258232"/>
        <a:ext cx="3219725" cy="1931835"/>
      </dsp:txXfrm>
    </dsp:sp>
    <dsp:sp modelId="{6FE446B9-BC41-4328-A259-24207E97486F}">
      <dsp:nvSpPr>
        <dsp:cNvPr id="0" name=""/>
        <dsp:cNvSpPr/>
      </dsp:nvSpPr>
      <dsp:spPr>
        <a:xfrm>
          <a:off x="7156872" y="2258232"/>
          <a:ext cx="3219725" cy="193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ожидания: с</a:t>
          </a:r>
          <a:r>
            <a:rPr lang="ru-RU" sz="1600" u="none" strike="noStrike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нижение страховых взносов, снижение налога на прибыль, пониженная ставка налога на имущество организаций и на землю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6872" y="2258232"/>
        <a:ext cx="3219725" cy="1931835"/>
      </dsp:txXfrm>
    </dsp:sp>
    <dsp:sp modelId="{1CF6B9CD-878D-4321-9451-29E1F13BACC5}">
      <dsp:nvSpPr>
        <dsp:cNvPr id="0" name=""/>
        <dsp:cNvSpPr/>
      </dsp:nvSpPr>
      <dsp:spPr>
        <a:xfrm>
          <a:off x="73477" y="4522540"/>
          <a:ext cx="3219725" cy="19108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Большинство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гос.инструментов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стимулирования бизнеса сложные, трудоемкие и не привлекательны.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Субсидии, кредитование, мораторий, льготный лизинг, услуги «Мой бизнес» – наиболее востребованы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77" y="4522540"/>
        <a:ext cx="3219725" cy="1910836"/>
      </dsp:txXfrm>
    </dsp:sp>
    <dsp:sp modelId="{22F743AA-7D25-42C3-9871-5D49134EA93A}">
      <dsp:nvSpPr>
        <dsp:cNvPr id="0" name=""/>
        <dsp:cNvSpPr/>
      </dsp:nvSpPr>
      <dsp:spPr>
        <a:xfrm>
          <a:off x="3615174" y="4512040"/>
          <a:ext cx="3219725" cy="193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меры поддержки в комплексе обеспечивают модернизацию производства, создание новых мест, рост продукции, развитие мощностей, но менее всего обеспечивают внедрение новых технологий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5174" y="4512040"/>
        <a:ext cx="3219725" cy="1931835"/>
      </dsp:txXfrm>
    </dsp:sp>
    <dsp:sp modelId="{C97EC481-2F57-4443-98B7-183BC7BF8B3F}">
      <dsp:nvSpPr>
        <dsp:cNvPr id="0" name=""/>
        <dsp:cNvSpPr/>
      </dsp:nvSpPr>
      <dsp:spPr>
        <a:xfrm>
          <a:off x="7156872" y="4512040"/>
          <a:ext cx="3219725" cy="193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Главные запросы: снижение налогов и тарифов, влияние на рынок спроса, упрощение оформления, расширение взаимосвязи с банками (овердрафт, интеграционные процессы, «прозрачный бизнес»)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6872" y="4512040"/>
        <a:ext cx="3219725" cy="1931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C5C9-196F-4253-A98F-AE849CE03EC6}">
      <dsp:nvSpPr>
        <dsp:cNvPr id="0" name=""/>
        <dsp:cNvSpPr/>
      </dsp:nvSpPr>
      <dsp:spPr>
        <a:xfrm>
          <a:off x="3026" y="524105"/>
          <a:ext cx="2401382" cy="1688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Бизнес чаще выступает в качестве заказчика, а не производителя. Зависимость от импорта не высокая. Наибольшая потребность в машинах и оборудовании, комплектующих, узлах и материалах (для 10%) </a:t>
          </a:r>
        </a:p>
      </dsp:txBody>
      <dsp:txXfrm>
        <a:off x="3026" y="524105"/>
        <a:ext cx="2401382" cy="1688436"/>
      </dsp:txXfrm>
    </dsp:sp>
    <dsp:sp modelId="{68AD9A94-FDF5-4146-AEAE-FBF5CBEE5A21}">
      <dsp:nvSpPr>
        <dsp:cNvPr id="0" name=""/>
        <dsp:cNvSpPr/>
      </dsp:nvSpPr>
      <dsp:spPr>
        <a:xfrm>
          <a:off x="2644548" y="535257"/>
          <a:ext cx="2401382" cy="1666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большинства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импортозамещение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желательно, но не критично и даже не актуально, особенно ПО, сырье и услуги</a:t>
          </a: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4548" y="535257"/>
        <a:ext cx="2401382" cy="1666132"/>
      </dsp:txXfrm>
    </dsp:sp>
    <dsp:sp modelId="{E9D5519D-D781-4C1F-BEAF-F13BAF7D4890}">
      <dsp:nvSpPr>
        <dsp:cNvPr id="0" name=""/>
        <dsp:cNvSpPr/>
      </dsp:nvSpPr>
      <dsp:spPr>
        <a:xfrm>
          <a:off x="5286069" y="546409"/>
          <a:ext cx="2401382" cy="1643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Стратегические планы 80% бизнеса не содержат инициатив 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импортозамещения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внедрения и производства российских технологий</a:t>
          </a: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6069" y="546409"/>
        <a:ext cx="2401382" cy="1643828"/>
      </dsp:txXfrm>
    </dsp:sp>
    <dsp:sp modelId="{BBB59120-BC4A-4DFA-A9EC-C7841E8A21D8}">
      <dsp:nvSpPr>
        <dsp:cNvPr id="0" name=""/>
        <dsp:cNvSpPr/>
      </dsp:nvSpPr>
      <dsp:spPr>
        <a:xfrm>
          <a:off x="7927590" y="557561"/>
          <a:ext cx="2401382" cy="1621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информированность о механизмах реализации 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импортозамещения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Высокая критичность к российской продукции, что также снижает готовность к </a:t>
          </a:r>
          <a:r>
            <a:rPr lang="ru-RU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импортозамещению</a:t>
          </a:r>
          <a:endParaRPr lang="ru-RU" sz="14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7590" y="557561"/>
        <a:ext cx="2401382" cy="1621524"/>
      </dsp:txXfrm>
    </dsp:sp>
    <dsp:sp modelId="{46307633-44CD-40EF-9581-F339AF9A14E0}">
      <dsp:nvSpPr>
        <dsp:cNvPr id="0" name=""/>
        <dsp:cNvSpPr/>
      </dsp:nvSpPr>
      <dsp:spPr>
        <a:xfrm>
          <a:off x="3026" y="2452680"/>
          <a:ext cx="2401382" cy="144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перехода в статус производителя у бизнеса нет ресурсов, в том числе интеллектуальных.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" y="2452680"/>
        <a:ext cx="2401382" cy="1440829"/>
      </dsp:txXfrm>
    </dsp:sp>
    <dsp:sp modelId="{EBB791C3-297D-474F-841A-E8A21CA35F24}">
      <dsp:nvSpPr>
        <dsp:cNvPr id="0" name=""/>
        <dsp:cNvSpPr/>
      </dsp:nvSpPr>
      <dsp:spPr>
        <a:xfrm>
          <a:off x="2644548" y="2452680"/>
          <a:ext cx="2401382" cy="144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Высокое ожидание субсидирования и иных форм гос. поддержки для реализации новой российской продукции </a:t>
          </a:r>
          <a:endParaRPr lang="ru-RU" sz="14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4548" y="2452680"/>
        <a:ext cx="2401382" cy="1440829"/>
      </dsp:txXfrm>
    </dsp:sp>
    <dsp:sp modelId="{338649DE-8D50-4050-8359-D54BC1682201}">
      <dsp:nvSpPr>
        <dsp:cNvPr id="0" name=""/>
        <dsp:cNvSpPr/>
      </dsp:nvSpPr>
      <dsp:spPr>
        <a:xfrm>
          <a:off x="5286069" y="2452680"/>
          <a:ext cx="2401382" cy="144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обеспечения технологического перехода востребована часть мер. Бизнесу важны льготные кредиты; снижение взносов, налогов и административных барьеров; гранты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6069" y="2452680"/>
        <a:ext cx="2401382" cy="1440829"/>
      </dsp:txXfrm>
    </dsp:sp>
    <dsp:sp modelId="{7FDC6F39-E53B-444A-AF20-4C3651B67769}">
      <dsp:nvSpPr>
        <dsp:cNvPr id="0" name=""/>
        <dsp:cNvSpPr/>
      </dsp:nvSpPr>
      <dsp:spPr>
        <a:xfrm>
          <a:off x="7927590" y="2452680"/>
          <a:ext cx="2401382" cy="144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Ожидают комплексный подход: </a:t>
          </a:r>
          <a:r>
            <a:rPr lang="ru-RU" sz="1400" b="0" i="0" u="none" strike="noStrike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формирование </a:t>
          </a:r>
          <a:r>
            <a:rPr lang="ru-RU" sz="14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глобальных и региональных </a:t>
          </a:r>
          <a:r>
            <a:rPr lang="ru-RU" sz="1400" b="0" i="0" u="none" strike="noStrike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цепочек, протекционизм,  </a:t>
          </a:r>
          <a:r>
            <a:rPr lang="ru-RU" sz="14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предоставление </a:t>
          </a:r>
          <a:r>
            <a:rPr lang="ru-RU" sz="1400" b="0" i="0" u="none" strike="noStrike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льгот, стимулирование </a:t>
          </a:r>
          <a:r>
            <a:rPr lang="ru-RU" sz="1400" b="0" i="0" u="none" strike="noStrike" kern="1200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НИОКР</a:t>
          </a:r>
          <a:r>
            <a:rPr lang="ru-RU" sz="1400" b="0" i="0" u="none" strike="noStrike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, подготовка новых кадров</a:t>
          </a:r>
          <a:endParaRPr lang="ru-RU" sz="1400" b="0" i="0" u="none" strike="noStrike" kern="1200" dirty="0">
            <a:solidFill>
              <a:srgbClr val="000000"/>
            </a:solidFill>
            <a:effectLst/>
            <a:latin typeface="Times New Roman" panose="02020603050405020304" pitchFamily="18" charset="0"/>
          </a:endParaRPr>
        </a:p>
      </dsp:txBody>
      <dsp:txXfrm>
        <a:off x="7927590" y="2452680"/>
        <a:ext cx="2401382" cy="1440829"/>
      </dsp:txXfrm>
    </dsp:sp>
    <dsp:sp modelId="{09ECAC64-B434-474E-B6F2-FCE3A37FEC65}">
      <dsp:nvSpPr>
        <dsp:cNvPr id="0" name=""/>
        <dsp:cNvSpPr/>
      </dsp:nvSpPr>
      <dsp:spPr>
        <a:xfrm>
          <a:off x="3026" y="4133648"/>
          <a:ext cx="2401382" cy="1822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Основными мерами поддержки экспорта продукции являются льготный кредит, налоговые льготы и частичные компенсации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" y="4133648"/>
        <a:ext cx="2401382" cy="1822246"/>
      </dsp:txXfrm>
    </dsp:sp>
    <dsp:sp modelId="{C822B4F7-A679-487A-84A1-A57CEFAD0A21}">
      <dsp:nvSpPr>
        <dsp:cNvPr id="0" name=""/>
        <dsp:cNvSpPr/>
      </dsp:nvSpPr>
      <dsp:spPr>
        <a:xfrm>
          <a:off x="2644548" y="4171700"/>
          <a:ext cx="2401382" cy="174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Почти 50% компаний не планируют экспортную деятельность. Барьеры экспорта: незащищенность интеллектуальных прав, сложности в логистике, высокая стоимость и сложность сертификации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4548" y="4171700"/>
        <a:ext cx="2401382" cy="1746141"/>
      </dsp:txXfrm>
    </dsp:sp>
    <dsp:sp modelId="{8A8F96B2-F5A7-4370-96BE-A6BC731A84BB}">
      <dsp:nvSpPr>
        <dsp:cNvPr id="0" name=""/>
        <dsp:cNvSpPr/>
      </dsp:nvSpPr>
      <dsp:spPr>
        <a:xfrm>
          <a:off x="5286069" y="4144800"/>
          <a:ext cx="2401382" cy="17999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смотря на слабую готовность к технологическому суверенитету, высоко оценивают усилия государства в этом вопросе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6069" y="4144800"/>
        <a:ext cx="2401382" cy="1799942"/>
      </dsp:txXfrm>
    </dsp:sp>
    <dsp:sp modelId="{22B6A04F-CCA8-409B-9968-EADD99498A4E}">
      <dsp:nvSpPr>
        <dsp:cNvPr id="0" name=""/>
        <dsp:cNvSpPr/>
      </dsp:nvSpPr>
      <dsp:spPr>
        <a:xfrm>
          <a:off x="7927590" y="4144800"/>
          <a:ext cx="2401382" cy="17999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Ведущим шагом для достижения  технологического суверенитета является повышение качества подготовки инженерных кадров, институционализация партнерства бизнеса - университетов - НИИ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7590" y="4144800"/>
        <a:ext cx="2401382" cy="1799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0.8472</cdr:x>
      <cdr:y>0.03444</cdr:y>
    </cdr:from>
    <cdr:to>
      <cdr:x>1</cdr:x>
      <cdr:y>0.17557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50197" y="202800"/>
          <a:ext cx="1560163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accent3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Индекс</a:t>
          </a:r>
        </a:p>
        <a:p xmlns:a="http://schemas.openxmlformats.org/drawingml/2006/main">
          <a:pPr algn="r"/>
          <a:r>
            <a: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0 до 1)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0.05608</cdr:x>
      <cdr:y>0.11192</cdr:y>
    </cdr:from>
    <cdr:to>
      <cdr:x>0.9626</cdr:x>
      <cdr:y>0.81246</cdr:y>
    </cdr:to>
    <cdr:sp macro="" textlink="">
      <cdr:nvSpPr>
        <cdr:cNvPr id="7" name="Полилиния 6"/>
        <cdr:cNvSpPr/>
      </cdr:nvSpPr>
      <cdr:spPr>
        <a:xfrm xmlns:a="http://schemas.openxmlformats.org/drawingml/2006/main">
          <a:off x="520158" y="656295"/>
          <a:ext cx="8408298" cy="4108027"/>
        </a:xfrm>
        <a:custGeom xmlns:a="http://schemas.openxmlformats.org/drawingml/2006/main">
          <a:avLst/>
          <a:gdLst>
            <a:gd name="connsiteX0" fmla="*/ 0 w 6448926"/>
            <a:gd name="connsiteY0" fmla="*/ 2929342 h 3194768"/>
            <a:gd name="connsiteX1" fmla="*/ 1482290 w 6448926"/>
            <a:gd name="connsiteY1" fmla="*/ 2977468 h 3194768"/>
            <a:gd name="connsiteX2" fmla="*/ 2926080 w 6448926"/>
            <a:gd name="connsiteY2" fmla="*/ 561527 h 3194768"/>
            <a:gd name="connsiteX3" fmla="*/ 4196614 w 6448926"/>
            <a:gd name="connsiteY3" fmla="*/ 147641 h 3194768"/>
            <a:gd name="connsiteX4" fmla="*/ 5515275 w 6448926"/>
            <a:gd name="connsiteY4" fmla="*/ 2573207 h 3194768"/>
            <a:gd name="connsiteX5" fmla="*/ 6448926 w 6448926"/>
            <a:gd name="connsiteY5" fmla="*/ 3189224 h 319476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6448926" h="3194768">
              <a:moveTo>
                <a:pt x="0" y="2929342"/>
              </a:moveTo>
              <a:cubicBezTo>
                <a:pt x="497305" y="3150723"/>
                <a:pt x="994610" y="3372104"/>
                <a:pt x="1482290" y="2977468"/>
              </a:cubicBezTo>
              <a:cubicBezTo>
                <a:pt x="1969970" y="2582832"/>
                <a:pt x="2473693" y="1033165"/>
                <a:pt x="2926080" y="561527"/>
              </a:cubicBezTo>
              <a:cubicBezTo>
                <a:pt x="3378467" y="89889"/>
                <a:pt x="3765082" y="-187639"/>
                <a:pt x="4196614" y="147641"/>
              </a:cubicBezTo>
              <a:cubicBezTo>
                <a:pt x="4628146" y="482921"/>
                <a:pt x="5139890" y="2066276"/>
                <a:pt x="5515275" y="2573207"/>
              </a:cubicBezTo>
              <a:cubicBezTo>
                <a:pt x="5890660" y="3080138"/>
                <a:pt x="6169793" y="3134681"/>
                <a:pt x="6448926" y="3189224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0.8183</cdr:x>
      <cdr:y>0.86738</cdr:y>
    </cdr:from>
    <cdr:to>
      <cdr:x>1</cdr:x>
      <cdr:y>0.95868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4406392" y="4604257"/>
          <a:ext cx="978408" cy="4846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4D1B4-BB2B-46AA-998E-9F505B3C87B2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FE63-2B97-4784-A26F-32A4E992B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6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26F0C-112F-4EB4-9D27-3C6EE402B9AB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4511-12D3-490B-9A06-F2C5E706A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6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33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5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6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6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8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то,</a:t>
            </a:r>
            <a:r>
              <a:rPr lang="ru-RU" baseline="0" dirty="0" smtClean="0"/>
              <a:t> что сейчас говорит бизнес и тематика обсуждений в </a:t>
            </a:r>
            <a:r>
              <a:rPr lang="ru-RU" baseline="0" dirty="0" err="1" smtClean="0"/>
              <a:t>гос</a:t>
            </a:r>
            <a:r>
              <a:rPr lang="ru-RU" baseline="0" dirty="0" smtClean="0"/>
              <a:t> думе по оптимизации налоговой системы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53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2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5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21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Предприятия выступают в качестве заказчика! Меньше производителей!</a:t>
            </a:r>
            <a:r>
              <a:rPr lang="ru-RU" baseline="0" dirty="0" smtClean="0"/>
              <a:t> </a:t>
            </a:r>
            <a:br>
              <a:rPr lang="ru-RU" baseline="0" dirty="0" smtClean="0"/>
            </a:br>
            <a:r>
              <a:rPr lang="ru-RU" baseline="0" dirty="0" smtClean="0"/>
              <a:t>Нормативно чистая продукция! Доля зависимости от внешнего рынка! Зависимость компаний от внешних условий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72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0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51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62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2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96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06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28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0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9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7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2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46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3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5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rotWithShape="1">
          <a:gsLst>
            <a:gs pos="0">
              <a:srgbClr val="0F3A3D"/>
            </a:gs>
            <a:gs pos="999">
              <a:srgbClr val="0F3A3D"/>
            </a:gs>
            <a:gs pos="50000">
              <a:srgbClr val="256569"/>
            </a:gs>
            <a:gs pos="100000">
              <a:srgbClr val="2A747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C20F4-5FB6-4EA1-8E32-C76F39F6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93" y="0"/>
            <a:ext cx="5734320" cy="755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90" cy="3144614"/>
          </a:xfrm>
          <a:prstGeom prst="rect">
            <a:avLst/>
          </a:prstGeom>
        </p:spPr>
        <p:txBody>
          <a:bodyPr anchor="b"/>
          <a:lstStyle>
            <a:lvl1pPr>
              <a:defRPr sz="66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DE3608-940C-4F16-9149-4DBC029E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963562-8309-41BE-988D-9BCC7F1E7AE4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E5015C5-CCA1-4888-964E-0F813B03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90287E4-21AA-42D9-B52F-5B258BF1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33562E-313B-4302-BC31-4F30CD4DFC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8733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3D95D91-0A27-4337-BA13-724CCED8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D527BC-1133-46E6-A678-8AB700258C71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D542E18-119E-4121-8945-C36367E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E5C2628-A61E-49A8-8EE2-961E10B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59F7D2-6BC9-4DDA-83C1-15FEE4277A4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FE87A2-F5A8-A3B7-E2AF-7E0B67D2BEC8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3DED6F3-F753-12C5-E179-15963A9F996A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C8DD436-023D-7F18-6E00-243C2C94120C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41">
              <a:extLst>
                <a:ext uri="{FF2B5EF4-FFF2-40B4-BE49-F238E27FC236}">
                  <a16:creationId xmlns:a16="http://schemas.microsoft.com/office/drawing/2014/main" id="{0BD771BC-CB80-F08F-4211-EC08442879FD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 descr="http://www.fa.ru/org/div/skp/Documents/logo_FU_RUS.png">
            <a:extLst>
              <a:ext uri="{FF2B5EF4-FFF2-40B4-BE49-F238E27FC236}">
                <a16:creationId xmlns:a16="http://schemas.microsoft.com/office/drawing/2014/main" id="{9120B7B2-DDDE-CFDF-868C-8E0508F06F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9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3" y="1374481"/>
            <a:ext cx="6782619" cy="5434477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F958083-4F49-49AF-867D-8F419D10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DB74B-1723-483E-994F-E1FA03583E89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7563A9-201B-483B-B74A-54D39011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62CE6AC-F36F-45BC-939F-9621334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ECB83B-EFBF-4CC0-BA4E-E6DFCAA2A40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8B755A0-9C2B-F166-70CB-45D7A8611EF0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4DAA7EF-76A0-33F5-7E4C-E821A3C1220D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253434D-B0B9-9647-CF60-4D97F4DD56D4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41">
              <a:extLst>
                <a:ext uri="{FF2B5EF4-FFF2-40B4-BE49-F238E27FC236}">
                  <a16:creationId xmlns:a16="http://schemas.microsoft.com/office/drawing/2014/main" id="{9F3EC39C-DDCC-A083-69D9-C9EA7738BB4C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 descr="http://www.fa.ru/org/div/skp/Documents/logo_FU_RUS.png">
            <a:extLst>
              <a:ext uri="{FF2B5EF4-FFF2-40B4-BE49-F238E27FC236}">
                <a16:creationId xmlns:a16="http://schemas.microsoft.com/office/drawing/2014/main" id="{F1D5A229-F9B4-66A6-EF8C-0E160135E8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8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90" cy="3144614"/>
          </a:xfrm>
          <a:prstGeom prst="rect">
            <a:avLst/>
          </a:prstGeom>
        </p:spPr>
        <p:txBody>
          <a:bodyPr anchor="b"/>
          <a:lstStyle>
            <a:lvl1pPr>
              <a:defRPr sz="6614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DE3608-940C-4F16-9149-4DBC029E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3562-8309-41BE-988D-9BCC7F1E7AE4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E5015C5-CCA1-4888-964E-0F813B03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90287E4-21AA-42D9-B52F-5B258BF1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562E-313B-4302-BC31-4F30CD4DFC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0229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B63A490-D690-42AD-B38D-A05C3C18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5462-C75E-4EE4-BE93-EEB2326DBA54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EB1CD1-CC99-4013-A247-B1DDB00A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FC7DC69-807D-4578-8830-6CBA0592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DCA65-7D8A-4159-942E-EF2F759BC0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67F37-3A9F-3575-E1FD-F90AEED080D3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ED6029-5088-3DE5-9670-8087FD781E4C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02BD807-A782-419F-E939-91E94B31439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8F287328-E9F6-4199-2108-FECD3B90BF5B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EE30B740-9862-58DE-A196-5CC65FC539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3405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5"/>
            <a:ext cx="9221690" cy="1653678"/>
          </a:xfrm>
        </p:spPr>
        <p:txBody>
          <a:bodyPr/>
          <a:lstStyle>
            <a:lvl1pPr marL="0" indent="0">
              <a:buNone/>
              <a:defRPr sz="2646" b="1">
                <a:solidFill>
                  <a:schemeClr val="bg1"/>
                </a:solidFill>
              </a:defRPr>
            </a:lvl1pPr>
            <a:lvl2pPr marL="5039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88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82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77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71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65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59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5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BB11CD6-B87D-4367-BDBD-A5CADFC0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D97F-113E-4960-9368-77AAD52C4BA3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BC51A4-9CC2-43D8-8820-88E4259B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974A6CB-00EB-4E30-9983-24F5F3A3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4A7C-8505-4488-BA8C-1B982BC3B7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883DBC5-7981-CFD7-F520-9113E0060E71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04DD8C9-9AE2-824E-8236-F479F29A7EDE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B310E1C-D1E3-4658-A1B7-8012D6DAEB6A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: скругленные углы 41">
              <a:extLst>
                <a:ext uri="{FF2B5EF4-FFF2-40B4-BE49-F238E27FC236}">
                  <a16:creationId xmlns:a16="http://schemas.microsoft.com/office/drawing/2014/main" id="{DFEC034C-661D-151F-D237-6B1F51968C80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 descr="http://www.fa.ru/org/div/skp/Documents/logo_FU_RUS.png">
            <a:extLst>
              <a:ext uri="{FF2B5EF4-FFF2-40B4-BE49-F238E27FC236}">
                <a16:creationId xmlns:a16="http://schemas.microsoft.com/office/drawing/2014/main" id="{12D62898-C80E-F357-F54D-8CC68F1B69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5371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29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E3C661C2-C897-4638-A097-E8105FD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6D78-5E87-4EE7-9B08-7539B9EFB10B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E168BABF-1470-446D-AC5B-2D115CC4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A067C21D-B288-4B0C-ADA4-2494B6F7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8678-6D85-4E52-BE92-4FB9C277208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C0260-B51D-4C98-E662-E6C18A3EC70A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F1DAC8B-42C7-370B-62E2-80AF8D95946C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3C36E4D-909D-6806-0A0C-5F17E84EC479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1">
              <a:extLst>
                <a:ext uri="{FF2B5EF4-FFF2-40B4-BE49-F238E27FC236}">
                  <a16:creationId xmlns:a16="http://schemas.microsoft.com/office/drawing/2014/main" id="{A81234BE-16E6-3A8C-F38F-CD5E4EDEB3FB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http://www.fa.ru/org/div/skp/Documents/logo_FU_RUS.png">
            <a:extLst>
              <a:ext uri="{FF2B5EF4-FFF2-40B4-BE49-F238E27FC236}">
                <a16:creationId xmlns:a16="http://schemas.microsoft.com/office/drawing/2014/main" id="{50920DEB-8327-36B4-4816-B07CDF48B2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0802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43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8" indent="0">
              <a:buNone/>
              <a:defRPr sz="1764" b="1"/>
            </a:lvl4pPr>
            <a:lvl5pPr marL="2015770" indent="0">
              <a:buNone/>
              <a:defRPr sz="1764" b="1"/>
            </a:lvl5pPr>
            <a:lvl6pPr marL="2519713" indent="0">
              <a:buNone/>
              <a:defRPr sz="1764" b="1"/>
            </a:lvl6pPr>
            <a:lvl7pPr marL="3023656" indent="0">
              <a:buNone/>
              <a:defRPr sz="1764" b="1"/>
            </a:lvl7pPr>
            <a:lvl8pPr marL="3527599" indent="0">
              <a:buNone/>
              <a:defRPr sz="1764" b="1"/>
            </a:lvl8pPr>
            <a:lvl9pPr marL="403154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9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43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8" indent="0">
              <a:buNone/>
              <a:defRPr sz="1764" b="1"/>
            </a:lvl4pPr>
            <a:lvl5pPr marL="2015770" indent="0">
              <a:buNone/>
              <a:defRPr sz="1764" b="1"/>
            </a:lvl5pPr>
            <a:lvl6pPr marL="2519713" indent="0">
              <a:buNone/>
              <a:defRPr sz="1764" b="1"/>
            </a:lvl6pPr>
            <a:lvl7pPr marL="3023656" indent="0">
              <a:buNone/>
              <a:defRPr sz="1764" b="1"/>
            </a:lvl7pPr>
            <a:lvl8pPr marL="3527599" indent="0">
              <a:buNone/>
              <a:defRPr sz="1764" b="1"/>
            </a:lvl8pPr>
            <a:lvl9pPr marL="403154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6">
            <a:extLst>
              <a:ext uri="{FF2B5EF4-FFF2-40B4-BE49-F238E27FC236}">
                <a16:creationId xmlns:a16="http://schemas.microsoft.com/office/drawing/2014/main" id="{AFD275D7-17E1-431E-8739-515D970C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5151-BA89-48BB-BB3B-83FD74E2E252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AA8E9435-0A70-4BF1-B795-D3719722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AA18FDA8-85D5-43E6-A318-925838E1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E57B8-6527-4F4A-9FDB-C45C70E46D7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06FF3-1DF7-ABDC-6E55-1DD862BCB300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704DF5B-89EE-6B82-0CE6-3259789D4E4C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0CF03A-691B-2261-7371-C0DA6F1DB8D6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: скругленные углы 41">
              <a:extLst>
                <a:ext uri="{FF2B5EF4-FFF2-40B4-BE49-F238E27FC236}">
                  <a16:creationId xmlns:a16="http://schemas.microsoft.com/office/drawing/2014/main" id="{CDE071A7-58D1-563C-5B91-3D8B4C940897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2" descr="http://www.fa.ru/org/div/skp/Documents/logo_FU_RUS.png">
            <a:extLst>
              <a:ext uri="{FF2B5EF4-FFF2-40B4-BE49-F238E27FC236}">
                <a16:creationId xmlns:a16="http://schemas.microsoft.com/office/drawing/2014/main" id="{2A5AB269-D738-E34D-9D35-57E302154F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985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>
            <a:extLst>
              <a:ext uri="{FF2B5EF4-FFF2-40B4-BE49-F238E27FC236}">
                <a16:creationId xmlns:a16="http://schemas.microsoft.com/office/drawing/2014/main" id="{480A49A0-6011-424D-9775-1812CA0F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084E-3D05-4685-99FB-55142BDA70C2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4A6EFD7E-14E8-4D93-BAD4-72A00118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6814DE8F-365B-49ED-A2B8-DEB2ACA2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6557-C00F-4818-91FD-9536C0EA332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B04E824-2E08-3974-BD31-9AAB1D6ADF40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AA74054-4E61-B689-5664-E64FC38A446E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9429696-F3D3-F62C-042B-D2B6039D705F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D161818B-3A86-9860-A092-4CAEA264733D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http://www.fa.ru/org/div/skp/Documents/logo_FU_RUS.png">
            <a:extLst>
              <a:ext uri="{FF2B5EF4-FFF2-40B4-BE49-F238E27FC236}">
                <a16:creationId xmlns:a16="http://schemas.microsoft.com/office/drawing/2014/main" id="{1F600CED-3AF9-A090-BAD2-5033895A7F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2471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>
            <a:extLst>
              <a:ext uri="{FF2B5EF4-FFF2-40B4-BE49-F238E27FC236}">
                <a16:creationId xmlns:a16="http://schemas.microsoft.com/office/drawing/2014/main" id="{1DA8D2EB-66E6-4684-989B-F7F768D5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EAF8-D9F3-479E-8259-1645C847A822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0DBF3A4E-95A0-4CC6-A4CD-F4CB3F1B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13896394-72DA-4C79-B8CE-01A30B49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B4F-8761-4CA0-99A7-4F6F7B3222B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9D2CB-66E8-FEBB-5B79-F67A74EBA903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B574BD4-E25C-8A0A-C7CF-F81C2D522B88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E7F04F8-5C33-96CC-53DB-CFB3B2DB92C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46B175F3-044B-F94D-139C-C2B0DE46945B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http://www.fa.ru/org/div/skp/Documents/logo_FU_RUS.png">
            <a:extLst>
              <a:ext uri="{FF2B5EF4-FFF2-40B4-BE49-F238E27FC236}">
                <a16:creationId xmlns:a16="http://schemas.microsoft.com/office/drawing/2014/main" id="{B034A9B5-286E-7EB6-F463-5EE8055D0F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4423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6" y="1088455"/>
            <a:ext cx="5412729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43" indent="0">
              <a:buNone/>
              <a:defRPr sz="1543"/>
            </a:lvl2pPr>
            <a:lvl3pPr marL="1007886" indent="0">
              <a:buNone/>
              <a:defRPr sz="1323"/>
            </a:lvl3pPr>
            <a:lvl4pPr marL="1511828" indent="0">
              <a:buNone/>
              <a:defRPr sz="1102"/>
            </a:lvl4pPr>
            <a:lvl5pPr marL="2015770" indent="0">
              <a:buNone/>
              <a:defRPr sz="1102"/>
            </a:lvl5pPr>
            <a:lvl6pPr marL="2519713" indent="0">
              <a:buNone/>
              <a:defRPr sz="1102"/>
            </a:lvl6pPr>
            <a:lvl7pPr marL="3023656" indent="0">
              <a:buNone/>
              <a:defRPr sz="1102"/>
            </a:lvl7pPr>
            <a:lvl8pPr marL="3527599" indent="0">
              <a:buNone/>
              <a:defRPr sz="1102"/>
            </a:lvl8pPr>
            <a:lvl9pPr marL="4031541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C6F1ECC8-4659-403F-B658-D1F97056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B4B1-A57A-4578-9771-63021D7CADBB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9EF12BFD-6AE2-4488-8376-3F14CFCF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BDF536F2-9A68-4045-9CED-2C1B79AC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696F3-A5F2-4C4C-8EB6-432516D381C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CC31D67-A282-5086-6545-4ABBF17EEEB9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C29A96-D256-F80B-5E27-CB99804B9827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E348893-B1AB-CCCF-40D4-AD4D726F929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1">
              <a:extLst>
                <a:ext uri="{FF2B5EF4-FFF2-40B4-BE49-F238E27FC236}">
                  <a16:creationId xmlns:a16="http://schemas.microsoft.com/office/drawing/2014/main" id="{0C5F804C-B261-2ED0-C99E-5732C774FAA5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http://www.fa.ru/org/div/skp/Documents/logo_FU_RUS.png">
            <a:extLst>
              <a:ext uri="{FF2B5EF4-FFF2-40B4-BE49-F238E27FC236}">
                <a16:creationId xmlns:a16="http://schemas.microsoft.com/office/drawing/2014/main" id="{1FF3235F-F78D-1934-BCFE-8B514A2B3D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814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B63A490-D690-42AD-B38D-A05C3C18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525462-C75E-4EE4-BE93-EEB2326DBA54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EB1CD1-CC99-4013-A247-B1DDB00A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FC7DC69-807D-4578-8830-6CBA0592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ADCA65-7D8A-4159-942E-EF2F759BC06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A5750-0720-0F06-7E09-A88E7297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651ACDA9-A1D6-893F-89EC-396C04F882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F0D7E7-3826-F8C3-976A-D2B79DE7F022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4CB7F62-210A-EF84-8ECA-C314907D8B30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41">
              <a:extLst>
                <a:ext uri="{FF2B5EF4-FFF2-40B4-BE49-F238E27FC236}">
                  <a16:creationId xmlns:a16="http://schemas.microsoft.com/office/drawing/2014/main" id="{A008476A-6A66-0380-9A4D-3FA1CC7740BE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0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26323" y="1374480"/>
            <a:ext cx="5412729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43" indent="0">
              <a:buNone/>
              <a:defRPr sz="3086"/>
            </a:lvl2pPr>
            <a:lvl3pPr marL="1007886" indent="0">
              <a:buNone/>
              <a:defRPr sz="2646"/>
            </a:lvl3pPr>
            <a:lvl4pPr marL="1511828" indent="0">
              <a:buNone/>
              <a:defRPr sz="2205"/>
            </a:lvl4pPr>
            <a:lvl5pPr marL="2015770" indent="0">
              <a:buNone/>
              <a:defRPr sz="2205"/>
            </a:lvl5pPr>
            <a:lvl6pPr marL="2519713" indent="0">
              <a:buNone/>
              <a:defRPr sz="2205"/>
            </a:lvl6pPr>
            <a:lvl7pPr marL="3023656" indent="0">
              <a:buNone/>
              <a:defRPr sz="2205"/>
            </a:lvl7pPr>
            <a:lvl8pPr marL="3527599" indent="0">
              <a:buNone/>
              <a:defRPr sz="2205"/>
            </a:lvl8pPr>
            <a:lvl9pPr marL="4031541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527" y="2697509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43" indent="0">
              <a:buNone/>
              <a:defRPr sz="1543"/>
            </a:lvl2pPr>
            <a:lvl3pPr marL="1007886" indent="0">
              <a:buNone/>
              <a:defRPr sz="1323"/>
            </a:lvl3pPr>
            <a:lvl4pPr marL="1511828" indent="0">
              <a:buNone/>
              <a:defRPr sz="1102"/>
            </a:lvl4pPr>
            <a:lvl5pPr marL="2015770" indent="0">
              <a:buNone/>
              <a:defRPr sz="1102"/>
            </a:lvl5pPr>
            <a:lvl6pPr marL="2519713" indent="0">
              <a:buNone/>
              <a:defRPr sz="1102"/>
            </a:lvl6pPr>
            <a:lvl7pPr marL="3023656" indent="0">
              <a:buNone/>
              <a:defRPr sz="1102"/>
            </a:lvl7pPr>
            <a:lvl8pPr marL="3527599" indent="0">
              <a:buNone/>
              <a:defRPr sz="1102"/>
            </a:lvl8pPr>
            <a:lvl9pPr marL="4031541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1BD25A6D-84D8-4C5D-A630-93C95FBF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89A5-B9CC-4779-955E-CDE1EF656C75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0A7B506F-7D14-41AD-AA66-87BA089C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0B5CBE5C-1CAC-4ECA-B409-4F3CF7C7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37AA3-FEDF-4705-86B2-E4E3A5DCFB9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CF370E4-14C5-2CB7-EFD6-5FFFDC2D9A09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BDC865E-5907-673F-C942-0C6F20BBFCF0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F8A277D-3B2E-B315-B66E-B6FEC7185B62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1">
              <a:extLst>
                <a:ext uri="{FF2B5EF4-FFF2-40B4-BE49-F238E27FC236}">
                  <a16:creationId xmlns:a16="http://schemas.microsoft.com/office/drawing/2014/main" id="{93D5CF43-1117-74A2-7FEB-89D40C9867D8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http://www.fa.ru/org/div/skp/Documents/logo_FU_RUS.png">
            <a:extLst>
              <a:ext uri="{FF2B5EF4-FFF2-40B4-BE49-F238E27FC236}">
                <a16:creationId xmlns:a16="http://schemas.microsoft.com/office/drawing/2014/main" id="{7E9B7221-2BB7-CEAE-426C-803F3E334BE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6404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3D95D91-0A27-4337-BA13-724CCED8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27BC-1133-46E6-A678-8AB700258C71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D542E18-119E-4121-8945-C36367E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E5C2628-A61E-49A8-8EE2-961E10B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9F7D2-6BC9-4DDA-83C1-15FEE4277A4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74B4A-33CB-E6FC-55E4-64CB3063913D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5F624DA-FE34-08C6-8536-8F3278D8712F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162C4A7-5238-986E-6287-7C0CD3560A42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: скругленные углы 41">
              <a:extLst>
                <a:ext uri="{FF2B5EF4-FFF2-40B4-BE49-F238E27FC236}">
                  <a16:creationId xmlns:a16="http://schemas.microsoft.com/office/drawing/2014/main" id="{AD22BAE6-28B3-0565-1959-C661A272A5DF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2B5210DD-02B8-4756-3813-C0163A2383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8823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3" y="1374481"/>
            <a:ext cx="6782619" cy="54344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F958083-4F49-49AF-867D-8F419D10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B74B-1723-483E-994F-E1FA03583E89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7563A9-201B-483B-B74A-54D39011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62CE6AC-F36F-45BC-939F-9621334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CB83B-EFBF-4CC0-BA4E-E6DFCAA2A40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6DAD3-B5B0-4957-EE0C-23713954626A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F06EAFA-1F36-0072-3B96-9D485FA97026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F32A6FA-52F0-5D8B-1069-A4C477196C6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: скругленные углы 41">
              <a:extLst>
                <a:ext uri="{FF2B5EF4-FFF2-40B4-BE49-F238E27FC236}">
                  <a16:creationId xmlns:a16="http://schemas.microsoft.com/office/drawing/2014/main" id="{09EC5FF5-3C0A-D4FA-C522-F013EFF86A90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EEB570C0-DBFA-775F-36F9-FC3E629AD1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6528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gradFill rotWithShape="1">
          <a:gsLst>
            <a:gs pos="0">
              <a:srgbClr val="0F3A3D"/>
            </a:gs>
            <a:gs pos="999">
              <a:srgbClr val="0F3A3D"/>
            </a:gs>
            <a:gs pos="50000">
              <a:srgbClr val="256569"/>
            </a:gs>
            <a:gs pos="100000">
              <a:srgbClr val="2A747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C20F4-5FB6-4EA1-8E32-C76F39F6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93" y="0"/>
            <a:ext cx="5734320" cy="755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5262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DE3608-940C-4F16-9149-4DBC029E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3562-8309-41BE-988D-9BCC7F1E7AE4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E5015C5-CCA1-4888-964E-0F813B03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90287E4-21AA-42D9-B52F-5B258BF1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562E-313B-4302-BC31-4F30CD4DFC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9601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5"/>
            <a:ext cx="9221690" cy="1653678"/>
          </a:xfrm>
        </p:spPr>
        <p:txBody>
          <a:bodyPr/>
          <a:lstStyle>
            <a:lvl1pPr marL="0" indent="0">
              <a:buNone/>
              <a:defRPr sz="264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88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82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77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71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65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59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5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BB11CD6-B87D-4367-BDBD-A5CADFC0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B1D97F-113E-4960-9368-77AAD52C4BA3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BC51A4-9CC2-43D8-8820-88E4259B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974A6CB-00EB-4E30-9983-24F5F3A3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BA4A7C-8505-4488-BA8C-1B982BC3B7A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B031D8D-44D5-0FB3-18CB-A32E332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2F82308-F2E8-C3D9-EE26-211DA9E37878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E0AB946-0028-DD16-D078-2AC626FC0A85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: скругленные углы 41">
              <a:extLst>
                <a:ext uri="{FF2B5EF4-FFF2-40B4-BE49-F238E27FC236}">
                  <a16:creationId xmlns:a16="http://schemas.microsoft.com/office/drawing/2014/main" id="{CE268DB1-94D6-314C-7B3F-6900ED9A0F85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BDEB973C-7D67-5052-AACF-7EF803970B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6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29" y="2012414"/>
            <a:ext cx="4544021" cy="47965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E3C661C2-C897-4638-A097-E8105FD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5D6D78-5E87-4EE7-9B08-7539B9EFB10B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E168BABF-1470-446D-AC5B-2D115CC4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A067C21D-B288-4B0C-ADA4-2494B6F7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3E8678-6D85-4E52-BE92-4FB9C277208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441805F-2474-25D2-D0ED-814219E5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B9E0D98-ADA6-6070-DB7D-31BE7D723C24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6ED04AB-69D8-7452-BD48-8E040BBDC442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: скругленные углы 41">
              <a:extLst>
                <a:ext uri="{FF2B5EF4-FFF2-40B4-BE49-F238E27FC236}">
                  <a16:creationId xmlns:a16="http://schemas.microsoft.com/office/drawing/2014/main" id="{082469A4-1681-E752-33D9-DFBE57B118BC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 descr="http://www.fa.ru/org/div/skp/Documents/logo_FU_RUS.png">
            <a:extLst>
              <a:ext uri="{FF2B5EF4-FFF2-40B4-BE49-F238E27FC236}">
                <a16:creationId xmlns:a16="http://schemas.microsoft.com/office/drawing/2014/main" id="{08275F8F-80B0-D0D4-336F-250C264264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9" cy="908210"/>
          </a:xfrm>
        </p:spPr>
        <p:txBody>
          <a:bodyPr anchor="b"/>
          <a:lstStyle>
            <a:lvl1pPr marL="0" indent="0">
              <a:buNone/>
              <a:defRPr sz="2646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8" indent="0">
              <a:buNone/>
              <a:defRPr sz="1764" b="1"/>
            </a:lvl4pPr>
            <a:lvl5pPr marL="2015770" indent="0">
              <a:buNone/>
              <a:defRPr sz="1764" b="1"/>
            </a:lvl5pPr>
            <a:lvl6pPr marL="2519713" indent="0">
              <a:buNone/>
              <a:defRPr sz="1764" b="1"/>
            </a:lvl6pPr>
            <a:lvl7pPr marL="3023656" indent="0">
              <a:buNone/>
              <a:defRPr sz="1764" b="1"/>
            </a:lvl7pPr>
            <a:lvl8pPr marL="3527599" indent="0">
              <a:buNone/>
              <a:defRPr sz="1764" b="1"/>
            </a:lvl8pPr>
            <a:lvl9pPr marL="403154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9" cy="40615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4" cy="908210"/>
          </a:xfrm>
        </p:spPr>
        <p:txBody>
          <a:bodyPr anchor="b"/>
          <a:lstStyle>
            <a:lvl1pPr marL="0" indent="0">
              <a:buNone/>
              <a:defRPr sz="2646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8" indent="0">
              <a:buNone/>
              <a:defRPr sz="1764" b="1"/>
            </a:lvl4pPr>
            <a:lvl5pPr marL="2015770" indent="0">
              <a:buNone/>
              <a:defRPr sz="1764" b="1"/>
            </a:lvl5pPr>
            <a:lvl6pPr marL="2519713" indent="0">
              <a:buNone/>
              <a:defRPr sz="1764" b="1"/>
            </a:lvl6pPr>
            <a:lvl7pPr marL="3023656" indent="0">
              <a:buNone/>
              <a:defRPr sz="1764" b="1"/>
            </a:lvl7pPr>
            <a:lvl8pPr marL="3527599" indent="0">
              <a:buNone/>
              <a:defRPr sz="1764" b="1"/>
            </a:lvl8pPr>
            <a:lvl9pPr marL="403154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4" cy="40615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6">
            <a:extLst>
              <a:ext uri="{FF2B5EF4-FFF2-40B4-BE49-F238E27FC236}">
                <a16:creationId xmlns:a16="http://schemas.microsoft.com/office/drawing/2014/main" id="{AFD275D7-17E1-431E-8739-515D970C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FE5151-BA89-48BB-BB3B-83FD74E2E252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AA8E9435-0A70-4BF1-B795-D3719722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AA18FDA8-85D5-43E6-A318-925838E1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E57B8-6527-4F4A-9FDB-C45C70E46D7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04B6794-2EC7-A857-AD2A-D1D9C165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EC892F3-5E1C-1F27-A834-75AB01D23089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483F899-D1A8-0027-EAB7-CBE4CB08ADA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: скругленные углы 41">
              <a:extLst>
                <a:ext uri="{FF2B5EF4-FFF2-40B4-BE49-F238E27FC236}">
                  <a16:creationId xmlns:a16="http://schemas.microsoft.com/office/drawing/2014/main" id="{2F469A6A-2EED-A14E-0BC8-ECC7DF40CAC0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" descr="http://www.fa.ru/org/div/skp/Documents/logo_FU_RUS.png">
            <a:extLst>
              <a:ext uri="{FF2B5EF4-FFF2-40B4-BE49-F238E27FC236}">
                <a16:creationId xmlns:a16="http://schemas.microsoft.com/office/drawing/2014/main" id="{4C3EDD11-0FF7-A3E9-7514-030007334DA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1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>
            <a:extLst>
              <a:ext uri="{FF2B5EF4-FFF2-40B4-BE49-F238E27FC236}">
                <a16:creationId xmlns:a16="http://schemas.microsoft.com/office/drawing/2014/main" id="{480A49A0-6011-424D-9775-1812CA0F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084E-3D05-4685-99FB-55142BDA70C2}" type="datetime1">
              <a:rPr lang="ru-RU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4A6EFD7E-14E8-4D93-BAD4-72A00118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6814DE8F-365B-49ED-A2B8-DEB2ACA2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6557-C00F-4818-91FD-9536C0EA332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20971B-A199-6F73-5CD1-FAA8AB7F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3E4D82C-98F4-E8C0-CC2F-D62264A32362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34F0088-8768-2211-72D5-05630064869E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AF239F20-6FE8-EA9D-C7B4-A4A26E7B42C9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</p:grpSp>
      <p:pic>
        <p:nvPicPr>
          <p:cNvPr id="13" name="Picture 2" descr="http://www.fa.ru/org/div/skp/Documents/logo_FU_RUS.png">
            <a:extLst>
              <a:ext uri="{FF2B5EF4-FFF2-40B4-BE49-F238E27FC236}">
                <a16:creationId xmlns:a16="http://schemas.microsoft.com/office/drawing/2014/main" id="{B11273FE-F828-F0BB-F163-33B2CB3266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8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>
            <a:extLst>
              <a:ext uri="{FF2B5EF4-FFF2-40B4-BE49-F238E27FC236}">
                <a16:creationId xmlns:a16="http://schemas.microsoft.com/office/drawing/2014/main" id="{1DA8D2EB-66E6-4684-989B-F7F768D5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B8EAF8-D9F3-479E-8259-1645C847A822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0DBF3A4E-95A0-4CC6-A4CD-F4CB3F1B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13896394-72DA-4C79-B8CE-01A30B49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C2AB4F-8761-4CA0-99A7-4F6F7B3222B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A47B8-41A0-D9ED-DBAF-1E30396E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BFAA663-35F8-D07B-720C-F173786EB919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7D3BB06-13B4-B696-0107-6C30DAA07BFF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C359B7CA-C687-9CC1-C1CB-41EC0AB89BB6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http://www.fa.ru/org/div/skp/Documents/logo_FU_RUS.png">
            <a:extLst>
              <a:ext uri="{FF2B5EF4-FFF2-40B4-BE49-F238E27FC236}">
                <a16:creationId xmlns:a16="http://schemas.microsoft.com/office/drawing/2014/main" id="{0EA5B0F7-F038-0654-C2C4-9ED736AD1C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13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6" y="1088455"/>
            <a:ext cx="5412729" cy="5372269"/>
          </a:xfrm>
        </p:spPr>
        <p:txBody>
          <a:bodyPr/>
          <a:lstStyle>
            <a:lvl1pPr>
              <a:defRPr sz="352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8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4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5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1543"/>
            </a:lvl2pPr>
            <a:lvl3pPr marL="1007886" indent="0">
              <a:buNone/>
              <a:defRPr sz="1323"/>
            </a:lvl3pPr>
            <a:lvl4pPr marL="1511828" indent="0">
              <a:buNone/>
              <a:defRPr sz="1102"/>
            </a:lvl4pPr>
            <a:lvl5pPr marL="2015770" indent="0">
              <a:buNone/>
              <a:defRPr sz="1102"/>
            </a:lvl5pPr>
            <a:lvl6pPr marL="2519713" indent="0">
              <a:buNone/>
              <a:defRPr sz="1102"/>
            </a:lvl6pPr>
            <a:lvl7pPr marL="3023656" indent="0">
              <a:buNone/>
              <a:defRPr sz="1102"/>
            </a:lvl7pPr>
            <a:lvl8pPr marL="3527599" indent="0">
              <a:buNone/>
              <a:defRPr sz="1102"/>
            </a:lvl8pPr>
            <a:lvl9pPr marL="4031541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C6F1ECC8-4659-403F-B658-D1F97056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80B4B1-A57A-4578-9771-63021D7CADBB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9EF12BFD-6AE2-4488-8376-3F14CFCF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BDF536F2-9A68-4045-9CED-2C1B79AC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1696F3-A5F2-4C4C-8EB6-432516D381C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6ED9196-67FA-2250-4787-CB31ABBA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1FC876D-54BD-3269-3E51-BD03CC7FABDA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01E1E18-DFCB-2AF0-F3D8-BF4E6F3D45B2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1">
              <a:extLst>
                <a:ext uri="{FF2B5EF4-FFF2-40B4-BE49-F238E27FC236}">
                  <a16:creationId xmlns:a16="http://schemas.microsoft.com/office/drawing/2014/main" id="{47FD1DAF-459E-0539-1B2C-9C14C1E7E318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http://www.fa.ru/org/div/skp/Documents/logo_FU_RUS.png">
            <a:extLst>
              <a:ext uri="{FF2B5EF4-FFF2-40B4-BE49-F238E27FC236}">
                <a16:creationId xmlns:a16="http://schemas.microsoft.com/office/drawing/2014/main" id="{F3867C54-E7EF-27BD-CA67-81128724CA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6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26323" y="1374480"/>
            <a:ext cx="5412729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3086"/>
            </a:lvl2pPr>
            <a:lvl3pPr marL="1007886" indent="0">
              <a:buNone/>
              <a:defRPr sz="2646"/>
            </a:lvl3pPr>
            <a:lvl4pPr marL="1511828" indent="0">
              <a:buNone/>
              <a:defRPr sz="2205"/>
            </a:lvl4pPr>
            <a:lvl5pPr marL="2015770" indent="0">
              <a:buNone/>
              <a:defRPr sz="2205"/>
            </a:lvl5pPr>
            <a:lvl6pPr marL="2519713" indent="0">
              <a:buNone/>
              <a:defRPr sz="2205"/>
            </a:lvl6pPr>
            <a:lvl7pPr marL="3023656" indent="0">
              <a:buNone/>
              <a:defRPr sz="2205"/>
            </a:lvl7pPr>
            <a:lvl8pPr marL="3527599" indent="0">
              <a:buNone/>
              <a:defRPr sz="2205"/>
            </a:lvl8pPr>
            <a:lvl9pPr marL="4031541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527" y="2697509"/>
            <a:ext cx="3448388" cy="4201570"/>
          </a:xfrm>
        </p:spPr>
        <p:txBody>
          <a:bodyPr/>
          <a:lstStyle>
            <a:lvl1pPr marL="0" indent="0">
              <a:buNone/>
              <a:defRPr sz="176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1543"/>
            </a:lvl2pPr>
            <a:lvl3pPr marL="1007886" indent="0">
              <a:buNone/>
              <a:defRPr sz="1323"/>
            </a:lvl3pPr>
            <a:lvl4pPr marL="1511828" indent="0">
              <a:buNone/>
              <a:defRPr sz="1102"/>
            </a:lvl4pPr>
            <a:lvl5pPr marL="2015770" indent="0">
              <a:buNone/>
              <a:defRPr sz="1102"/>
            </a:lvl5pPr>
            <a:lvl6pPr marL="2519713" indent="0">
              <a:buNone/>
              <a:defRPr sz="1102"/>
            </a:lvl6pPr>
            <a:lvl7pPr marL="3023656" indent="0">
              <a:buNone/>
              <a:defRPr sz="1102"/>
            </a:lvl7pPr>
            <a:lvl8pPr marL="3527599" indent="0">
              <a:buNone/>
              <a:defRPr sz="1102"/>
            </a:lvl8pPr>
            <a:lvl9pPr marL="4031541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1BD25A6D-84D8-4C5D-A630-93C95FBF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0B89A5-B9CC-4779-955E-CDE1EF656C75}" type="datetime1">
              <a:rPr lang="ru-RU" smtClean="0"/>
              <a:pPr>
                <a:defRPr/>
              </a:pPr>
              <a:t>22.05.2024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0A7B506F-7D14-41AD-AA66-87BA089C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0B5CBE5C-1CAC-4ECA-B409-4F3CF7C7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337AA3-FEDF-4705-86B2-E4E3A5DCFB9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DB1B011-7422-1316-DF71-B5A4443FFE25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EC44D3-50DB-DA6D-E99E-E0D1D2F879DB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EC0F057-CE31-6771-4520-FA505ACDF7F8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1A3FA88-D2D2-ED12-BF99-C66A366131EC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: скругленные углы 41">
              <a:extLst>
                <a:ext uri="{FF2B5EF4-FFF2-40B4-BE49-F238E27FC236}">
                  <a16:creationId xmlns:a16="http://schemas.microsoft.com/office/drawing/2014/main" id="{E281F7DF-2760-1227-A6AE-58315817F1D9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2" descr="http://www.fa.ru/org/div/skp/Documents/logo_FU_RUS.png">
            <a:extLst>
              <a:ext uri="{FF2B5EF4-FFF2-40B4-BE49-F238E27FC236}">
                <a16:creationId xmlns:a16="http://schemas.microsoft.com/office/drawing/2014/main" id="{D1979EC5-59A6-1196-7F01-9746AD6AF1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7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>
            <a:extLst>
              <a:ext uri="{FF2B5EF4-FFF2-40B4-BE49-F238E27FC236}">
                <a16:creationId xmlns:a16="http://schemas.microsoft.com/office/drawing/2014/main" id="{0D9E57B3-ED77-442C-A26B-BF60BAC07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62" y="2012414"/>
            <a:ext cx="9221690" cy="47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B49C0-2070-4BFD-92D7-1696D96B9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34A27-E707-4C8D-A33F-D785FEDDCD52}" type="datetime1">
              <a:rPr lang="ru-RU"/>
              <a:pPr>
                <a:defRPr/>
              </a:pPr>
              <a:t>22.05.2024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107F6-F466-4957-B9DF-D06DD9F8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4" y="7006699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D22A9-3C48-4711-AA7B-CF61A36E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23">
                <a:solidFill>
                  <a:srgbClr val="898989"/>
                </a:solidFill>
              </a:defRPr>
            </a:lvl1pPr>
          </a:lstStyle>
          <a:p>
            <a:fld id="{648AE7F6-7496-407C-8110-CDA20D5749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5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5pPr>
      <a:lvl6pPr marL="503943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6pPr>
      <a:lvl7pPr marL="1007886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7pPr>
      <a:lvl8pPr marL="1511828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8pPr>
      <a:lvl9pPr marL="2015770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251971" indent="-251971" algn="l" rtl="0" eaLnBrk="0" fontAlgn="base" hangingPunct="0">
        <a:lnSpc>
          <a:spcPct val="90000"/>
        </a:lnSpc>
        <a:spcBef>
          <a:spcPts val="1102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3086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755914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646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259856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205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763799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267742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771684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627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570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512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43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28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13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65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599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541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>
            <a:extLst>
              <a:ext uri="{FF2B5EF4-FFF2-40B4-BE49-F238E27FC236}">
                <a16:creationId xmlns:a16="http://schemas.microsoft.com/office/drawing/2014/main" id="{0D9E57B3-ED77-442C-A26B-BF60BAC07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62" y="2012414"/>
            <a:ext cx="9221690" cy="47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B49C0-2070-4BFD-92D7-1696D96B9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34A27-E707-4C8D-A33F-D785FEDDCD52}" type="datetime1">
              <a:rPr lang="ru-RU"/>
              <a:pPr>
                <a:defRPr/>
              </a:pPr>
              <a:t>22.05.2024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107F6-F466-4957-B9DF-D06DD9F8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4" y="7006699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D22A9-3C48-4711-AA7B-CF61A36E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23">
                <a:solidFill>
                  <a:srgbClr val="898989"/>
                </a:solidFill>
              </a:defRPr>
            </a:lvl1pPr>
          </a:lstStyle>
          <a:p>
            <a:fld id="{648AE7F6-7496-407C-8110-CDA20D5749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0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sh dir="u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5pPr>
      <a:lvl6pPr marL="503943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6pPr>
      <a:lvl7pPr marL="1007886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7pPr>
      <a:lvl8pPr marL="1511828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8pPr>
      <a:lvl9pPr marL="2015770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251971" indent="-251971" algn="l" rtl="0" eaLnBrk="0" fontAlgn="base" hangingPunct="0">
        <a:lnSpc>
          <a:spcPct val="90000"/>
        </a:lnSpc>
        <a:spcBef>
          <a:spcPts val="1102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3086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755914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646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259856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205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763799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267742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771684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627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570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512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43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28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13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65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599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541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347591F-0843-4803-BDA9-82604A0AA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696" y="1826519"/>
            <a:ext cx="10246666" cy="51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dirty="0" smtClean="0"/>
              <a:t>ЭФФЕКТИВНОСТЬ </a:t>
            </a:r>
            <a:r>
              <a:rPr lang="ru-RU" sz="3600" dirty="0"/>
              <a:t>ГОСУДАРСТВЕННЫХ МЕР ПОДДЕРЖКИ БИЗНЕСА КРАСНОЯРСКОГО КРАЯ В </a:t>
            </a:r>
            <a:r>
              <a:rPr lang="ru-RU" sz="3600" dirty="0" smtClean="0"/>
              <a:t>УСЛОВИЯХ НАУЧНО-ТЕХНОЛОГИЧЕСКОГО РАЗВИТИЯ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/>
              <a:t>Москва – Красноярск, 2024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fa.ru/org/div/skp/Documents/logo_FU_RUS.png">
            <a:extLst>
              <a:ext uri="{FF2B5EF4-FFF2-40B4-BE49-F238E27FC236}">
                <a16:creationId xmlns:a16="http://schemas.microsoft.com/office/drawing/2014/main" id="{607A5684-DB04-71AE-F793-FFA1600EE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0"/>
          <a:stretch/>
        </p:blipFill>
        <p:spPr bwMode="auto">
          <a:xfrm>
            <a:off x="161696" y="173970"/>
            <a:ext cx="2464669" cy="8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DA901B-FE41-9155-90B5-2DD607D3D4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87" y="0"/>
            <a:ext cx="1572518" cy="15725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34A3B-5594-E112-0767-63F324C20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34027" r="17126" b="28773"/>
          <a:stretch/>
        </p:blipFill>
        <p:spPr>
          <a:xfrm>
            <a:off x="4831204" y="301745"/>
            <a:ext cx="3330993" cy="871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97" y="301745"/>
            <a:ext cx="2171731" cy="86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0370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827" y="158321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Наиболее востребованные планы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628"/>
              </p:ext>
            </p:extLst>
          </p:nvPr>
        </p:nvGraphicFramePr>
        <p:xfrm>
          <a:off x="203827" y="1129553"/>
          <a:ext cx="10395384" cy="5387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619">
                  <a:extLst>
                    <a:ext uri="{9D8B030D-6E8A-4147-A177-3AD203B41FA5}">
                      <a16:colId xmlns:a16="http://schemas.microsoft.com/office/drawing/2014/main" val="1882333629"/>
                    </a:ext>
                  </a:extLst>
                </a:gridCol>
                <a:gridCol w="3904916">
                  <a:extLst>
                    <a:ext uri="{9D8B030D-6E8A-4147-A177-3AD203B41FA5}">
                      <a16:colId xmlns:a16="http://schemas.microsoft.com/office/drawing/2014/main" val="3734855507"/>
                    </a:ext>
                  </a:extLst>
                </a:gridCol>
                <a:gridCol w="3123849">
                  <a:extLst>
                    <a:ext uri="{9D8B030D-6E8A-4147-A177-3AD203B41FA5}">
                      <a16:colId xmlns:a16="http://schemas.microsoft.com/office/drawing/2014/main" val="1555486905"/>
                    </a:ext>
                  </a:extLst>
                </a:gridCol>
              </a:tblGrid>
              <a:tr h="450098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Ближайшее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будущее (3-5 лет)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Отдал. будущее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(6-10 лет)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планируется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22175"/>
                  </a:ext>
                </a:extLst>
              </a:tr>
              <a:tr h="450098"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Выстраивание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новой логистики в целях поддержки технологической базы</a:t>
                      </a:r>
                      <a:r>
                        <a:rPr lang="ru-RU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74%) – Крупный бизнес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Расширим объемы и глубину собственной исследовательской деятельности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10%) – малый и средний бизнес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совместных с гос. институтами 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институтов исследований и разработок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 – </a:t>
                      </a:r>
                      <a:r>
                        <a:rPr lang="ru-RU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субъекты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618896"/>
                  </a:ext>
                </a:extLst>
              </a:tr>
              <a:tr h="450098"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 сервисных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подразделения для сопровождения технологических процессов </a:t>
                      </a:r>
                      <a:r>
                        <a:rPr lang="ru-RU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(74%) – Крупный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Примем участие в государственных программах и проектах по созданию технологического суверенитета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8%)</a:t>
                      </a:r>
                      <a:r>
                        <a:rPr lang="ru-RU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все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собственных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совместных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инжиниринговых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центров, технологической компании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(90%) – все субъекты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718497"/>
                  </a:ext>
                </a:extLst>
              </a:tr>
              <a:tr h="450098"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Выжидание и сокращение издерже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40-60%) – микро, малый и средний бизнес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Усилим и расширим деятельность в области инжиниринга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8%) – все субъекты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Расширим собственные мощности в области исследований и разработок, увеличим число внешних заказов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82%) – все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субъекты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5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4917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877" y="15359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Планы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ближайшую и дальнейшую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микробизнеса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опрошен.)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059988"/>
              </p:ext>
            </p:extLst>
          </p:nvPr>
        </p:nvGraphicFramePr>
        <p:xfrm>
          <a:off x="105877" y="718130"/>
          <a:ext cx="10494783" cy="662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08274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877" y="0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Планы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ближайшую и дальнейшую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бизнеса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опрошен.)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1334"/>
              </p:ext>
            </p:extLst>
          </p:nvPr>
        </p:nvGraphicFramePr>
        <p:xfrm>
          <a:off x="203827" y="827903"/>
          <a:ext cx="10368987" cy="657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63920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877" y="0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Планы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ближайшую и дальнейшую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среднего бизнеса (в 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опрошен.)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075882"/>
              </p:ext>
            </p:extLst>
          </p:nvPr>
        </p:nvGraphicFramePr>
        <p:xfrm>
          <a:off x="111212" y="637954"/>
          <a:ext cx="10580602" cy="678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8730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877" y="83893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Планы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ближайшую и дальнейшую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крупного бизнеса (в % от числа опрошен.)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341264"/>
              </p:ext>
            </p:extLst>
          </p:nvPr>
        </p:nvGraphicFramePr>
        <p:xfrm>
          <a:off x="105877" y="693986"/>
          <a:ext cx="10317892" cy="674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6634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Благоприятные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для открытия бизнеса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1558" y="803742"/>
            <a:ext cx="2606348" cy="923330"/>
          </a:xfrm>
          <a:prstGeom prst="rect">
            <a:avLst/>
          </a:prstGeom>
          <a:solidFill>
            <a:srgbClr val="25656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наиболее востребованных регионов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1558" y="1766439"/>
            <a:ext cx="2346553" cy="1767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готов?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 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36,17%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26,60%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– 17,02%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12,77%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7,45%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62372"/>
              </p:ext>
            </p:extLst>
          </p:nvPr>
        </p:nvGraphicFramePr>
        <p:xfrm>
          <a:off x="243584" y="803742"/>
          <a:ext cx="7516116" cy="495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116">
                  <a:extLst>
                    <a:ext uri="{9D8B030D-6E8A-4147-A177-3AD203B41FA5}">
                      <a16:colId xmlns:a16="http://schemas.microsoft.com/office/drawing/2014/main" val="183969301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16994167"/>
                    </a:ext>
                  </a:extLst>
                </a:gridCol>
              </a:tblGrid>
              <a:tr h="55722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 Красноярского края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46046"/>
                  </a:ext>
                </a:extLst>
              </a:tr>
              <a:tr h="4156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Красноярск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29,24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41155"/>
                  </a:ext>
                </a:extLst>
              </a:tr>
              <a:tr h="3943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стал бы открывать бизнес в Красноярском крае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10,26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83404"/>
                  </a:ext>
                </a:extLst>
              </a:tr>
              <a:tr h="4386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Ачинск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5,44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06316"/>
                  </a:ext>
                </a:extLst>
              </a:tr>
              <a:tr h="4208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Минусинск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4,82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49272"/>
                  </a:ext>
                </a:extLst>
              </a:tr>
              <a:tr h="4543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Норильск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04161"/>
                  </a:ext>
                </a:extLst>
              </a:tr>
              <a:tr h="46138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Лесосибирск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74511"/>
                  </a:ext>
                </a:extLst>
              </a:tr>
              <a:tr h="46138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Канск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3,27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582173"/>
                  </a:ext>
                </a:extLst>
              </a:tr>
              <a:tr h="44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Сосновоборск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4359"/>
                  </a:ext>
                </a:extLst>
              </a:tr>
              <a:tr h="4549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Минусинский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97019"/>
                  </a:ext>
                </a:extLst>
              </a:tr>
              <a:tr h="4549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Таймырский Долгано-Ненецкий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6406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06241" y="3853887"/>
            <a:ext cx="2357185" cy="1200329"/>
          </a:xfrm>
          <a:prstGeom prst="rect">
            <a:avLst/>
          </a:prstGeom>
          <a:solidFill>
            <a:srgbClr val="25656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НО!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отдается своему региону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949" y="5867326"/>
            <a:ext cx="74513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Наименее востребованные территории:</a:t>
            </a:r>
          </a:p>
          <a:p>
            <a:pPr algn="ctr" latinLnBrk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Солнечный, поселок Кедровый,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Кежемский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Нижнеингашский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Сухобузимский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Туруханский район,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Эвенкийский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– 0,1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 другие (менее 0,1%)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9624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132" y="0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мер поддержки бизнеса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опрошен.)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10359"/>
              </p:ext>
            </p:extLst>
          </p:nvPr>
        </p:nvGraphicFramePr>
        <p:xfrm>
          <a:off x="284206" y="712381"/>
          <a:ext cx="10194324" cy="684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Выноска со стрелкой влево 1"/>
          <p:cNvSpPr/>
          <p:nvPr/>
        </p:nvSpPr>
        <p:spPr>
          <a:xfrm>
            <a:off x="7796028" y="2657748"/>
            <a:ext cx="2756930" cy="2956560"/>
          </a:xfrm>
          <a:prstGeom prst="leftArrowCallout">
            <a:avLst>
              <a:gd name="adj1" fmla="val 11238"/>
              <a:gd name="adj2" fmla="val 13073"/>
              <a:gd name="adj3" fmla="val 12615"/>
              <a:gd name="adj4" fmla="val 69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Шарыпово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Ачинск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Идринский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Енисейск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Таймырский Долгано-Ненецкий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Ирбейский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9081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132" y="0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Недостатки мер поддержки Красноярского края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(в % от числа опрошен.)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24074"/>
              </p:ext>
            </p:extLst>
          </p:nvPr>
        </p:nvGraphicFramePr>
        <p:xfrm>
          <a:off x="162218" y="655983"/>
          <a:ext cx="10601860" cy="678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Выноска со стрелкой влево 3"/>
          <p:cNvSpPr/>
          <p:nvPr/>
        </p:nvSpPr>
        <p:spPr>
          <a:xfrm>
            <a:off x="7800650" y="2495716"/>
            <a:ext cx="2756930" cy="3108960"/>
          </a:xfrm>
          <a:prstGeom prst="leftArrowCallout">
            <a:avLst>
              <a:gd name="adj1" fmla="val 11238"/>
              <a:gd name="adj2" fmla="val 13073"/>
              <a:gd name="adj3" fmla="val 12615"/>
              <a:gd name="adj4" fmla="val 69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Норильск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Каратузский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Ирбейский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Бирилюсский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Бородино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Минусинский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88860851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51432"/>
              </p:ext>
            </p:extLst>
          </p:nvPr>
        </p:nvGraphicFramePr>
        <p:xfrm>
          <a:off x="877326" y="806824"/>
          <a:ext cx="9295134" cy="617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1460">
                  <a:extLst>
                    <a:ext uri="{9D8B030D-6E8A-4147-A177-3AD203B41FA5}">
                      <a16:colId xmlns:a16="http://schemas.microsoft.com/office/drawing/2014/main" val="357319918"/>
                    </a:ext>
                  </a:extLst>
                </a:gridCol>
                <a:gridCol w="973674">
                  <a:extLst>
                    <a:ext uri="{9D8B030D-6E8A-4147-A177-3AD203B41FA5}">
                      <a16:colId xmlns:a16="http://schemas.microsoft.com/office/drawing/2014/main" val="1835391009"/>
                    </a:ext>
                  </a:extLst>
                </a:gridCol>
              </a:tblGrid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ЕСН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до 7,6%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1525553636"/>
                  </a:ext>
                </a:extLst>
              </a:tr>
              <a:tr h="596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налога на прибыль до 0 % в течение 5 лет с момента получения первой прибыли, 12 % на следующие 5 лет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1150221673"/>
                  </a:ext>
                </a:extLst>
              </a:tr>
              <a:tr h="596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 на имущество организаций от 0-0,3% на первые 5 лет, от 0,5-2,2% на следующие 5 лет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2033698216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 на землю от 0% до 1,5% в течение 3-5 лет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4138950475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Льготная арендная ставка на земельные участки и/или производственные мощности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3491215617"/>
                  </a:ext>
                </a:extLst>
              </a:tr>
              <a:tr h="596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полностью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инфраструктурно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обеспеченных земельных участков для строительства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3716724393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обучения персонала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253971079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производственных площадей в аренду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1514044007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«одного окна» для инвестора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1436690399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Понижающий коэффициент для налога на добычу полезных ископаемых на 10 лет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2972871069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2903716217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зарубежных партнеров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2859235113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применения процедуры свободной таможенной зоны (СТЗ)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1285615490"/>
                  </a:ext>
                </a:extLst>
              </a:tr>
              <a:tr h="398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иностранной рабочей силы без учета квот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4" marR="2114" marT="2114" marB="0" anchor="b"/>
                </a:tc>
                <a:extLst>
                  <a:ext uri="{0D108BD9-81ED-4DB2-BD59-A6C34878D82A}">
                    <a16:rowId xmlns:a16="http://schemas.microsoft.com/office/drawing/2014/main" val="26816319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28504"/>
            <a:ext cx="8184799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Индекс актуальных 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открытия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(от 0 до 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162" y="904240"/>
            <a:ext cx="8328454" cy="2294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842" y="3249656"/>
            <a:ext cx="8328454" cy="2249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0057" y="5839030"/>
            <a:ext cx="8323559" cy="1153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23238" y="1773567"/>
            <a:ext cx="161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29407" y="4192817"/>
            <a:ext cx="238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96602" y="6249237"/>
            <a:ext cx="1785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Зарубежные</a:t>
            </a:r>
          </a:p>
        </p:txBody>
      </p:sp>
    </p:spTree>
    <p:extLst>
      <p:ext uri="{BB962C8B-B14F-4D97-AF65-F5344CB8AC3E}">
        <p14:creationId xmlns:p14="http://schemas.microsoft.com/office/powerpoint/2010/main" val="34568004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90101"/>
              </p:ext>
            </p:extLst>
          </p:nvPr>
        </p:nvGraphicFramePr>
        <p:xfrm>
          <a:off x="226174" y="524499"/>
          <a:ext cx="10210360" cy="635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341" y="29729"/>
            <a:ext cx="7578288" cy="49477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Оценка инструментов стимулирования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(в % от числа опрошен.)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6909" y="7008270"/>
            <a:ext cx="706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от 1 до 6,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1 – совершенно не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значимы, 6 – крайне значимы.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48629" y="17561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87100" y="2696804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87100" y="3690297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87099" y="5612026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48629" y="4646732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866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A96EA68-B6BF-4B62-A423-38E779D30CDA}"/>
              </a:ext>
            </a:extLst>
          </p:cNvPr>
          <p:cNvGrpSpPr/>
          <p:nvPr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AD477ED-27BD-463A-9E25-41858F9B019C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984A3C7-78F5-4599-82BB-244BB8FD6E52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232D3B-F245-477B-9544-8F169B850C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32" y="1194926"/>
            <a:ext cx="1357360" cy="13573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203D54-46B4-40F9-847B-4A7F83F578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9" y="1146898"/>
            <a:ext cx="1357360" cy="1357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62578F-88BF-4F7C-9454-817ACEEE6C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90" y="1194926"/>
            <a:ext cx="1357360" cy="13573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2D1604-EC44-4E56-8BA6-15C3F5C269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43" y="4277841"/>
            <a:ext cx="1357360" cy="135736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E099F35-3550-4AF9-8DD9-31477C570467}"/>
              </a:ext>
            </a:extLst>
          </p:cNvPr>
          <p:cNvSpPr/>
          <p:nvPr/>
        </p:nvSpPr>
        <p:spPr>
          <a:xfrm>
            <a:off x="1771123" y="1283134"/>
            <a:ext cx="1357360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Каменева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Екатерина Анатольевна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CB74386-D765-47D6-AC21-FBA8C6ECB7C1}"/>
              </a:ext>
            </a:extLst>
          </p:cNvPr>
          <p:cNvSpPr/>
          <p:nvPr/>
        </p:nvSpPr>
        <p:spPr>
          <a:xfrm>
            <a:off x="5262664" y="1283134"/>
            <a:ext cx="1357360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Киселева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Наталья Ильинична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725D8D-5F9E-48E8-98D8-FF98F34091B1}"/>
              </a:ext>
            </a:extLst>
          </p:cNvPr>
          <p:cNvSpPr/>
          <p:nvPr/>
        </p:nvSpPr>
        <p:spPr>
          <a:xfrm>
            <a:off x="8754206" y="1283134"/>
            <a:ext cx="1357360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Лыткин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Александр Васильевич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05F95B9-94BF-440B-AB3C-DA4CF9661EB0}"/>
              </a:ext>
            </a:extLst>
          </p:cNvPr>
          <p:cNvSpPr/>
          <p:nvPr/>
        </p:nvSpPr>
        <p:spPr>
          <a:xfrm>
            <a:off x="7328530" y="4837252"/>
            <a:ext cx="1357360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Владимиров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Иван Андреевич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8D44BEE-0E80-429F-A597-1C7D9ED90B9E}"/>
              </a:ext>
            </a:extLst>
          </p:cNvPr>
          <p:cNvSpPr/>
          <p:nvPr/>
        </p:nvSpPr>
        <p:spPr>
          <a:xfrm>
            <a:off x="5268331" y="1919515"/>
            <a:ext cx="2060199" cy="767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социологических наук, доцент, Директор Центра перспективных исследования и разработок в сфере образования (Центр ПИРСО)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6662567-D4F6-4C6D-A4C5-906661C95CC5}"/>
              </a:ext>
            </a:extLst>
          </p:cNvPr>
          <p:cNvSpPr/>
          <p:nvPr/>
        </p:nvSpPr>
        <p:spPr>
          <a:xfrm>
            <a:off x="1763958" y="1919515"/>
            <a:ext cx="1758266" cy="63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Профессор, Проректор Финансового университета </a:t>
            </a:r>
          </a:p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учебно-методической работе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25388F5-6D31-436D-82A2-7C404968766C}"/>
              </a:ext>
            </a:extLst>
          </p:cNvPr>
          <p:cNvSpPr/>
          <p:nvPr/>
        </p:nvSpPr>
        <p:spPr>
          <a:xfrm>
            <a:off x="8754205" y="1919516"/>
            <a:ext cx="1831993" cy="63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развитию </a:t>
            </a:r>
          </a:p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Союза промышленников и предпринимателей Красноярского края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45D24DD-36FD-4F71-B1D2-F94CC2382A14}"/>
              </a:ext>
            </a:extLst>
          </p:cNvPr>
          <p:cNvSpPr/>
          <p:nvPr/>
        </p:nvSpPr>
        <p:spPr>
          <a:xfrm>
            <a:off x="7431711" y="5529608"/>
            <a:ext cx="1991887" cy="36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</a:t>
            </a:r>
          </a:p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ПИРСО</a:t>
            </a:r>
          </a:p>
        </p:txBody>
      </p:sp>
      <p:sp>
        <p:nvSpPr>
          <p:cNvPr id="38" name="Заголовок 2">
            <a:extLst>
              <a:ext uri="{FF2B5EF4-FFF2-40B4-BE49-F238E27FC236}">
                <a16:creationId xmlns:a16="http://schemas.microsoft.com/office/drawing/2014/main" id="{7165A14C-0D78-42F6-B11B-48F5967E2A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756" y="171770"/>
            <a:ext cx="4946594" cy="330965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исследовательской группы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92FF6CD-07BB-49FD-9D34-7AA51C626D9B}"/>
              </a:ext>
            </a:extLst>
          </p:cNvPr>
          <p:cNvSpPr/>
          <p:nvPr/>
        </p:nvSpPr>
        <p:spPr>
          <a:xfrm>
            <a:off x="2703859" y="5559557"/>
            <a:ext cx="1991887" cy="36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Лаборант</a:t>
            </a:r>
          </a:p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ПИРСО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D5CBDDF-2566-4391-A664-9F2985D44824}"/>
              </a:ext>
            </a:extLst>
          </p:cNvPr>
          <p:cNvSpPr/>
          <p:nvPr/>
        </p:nvSpPr>
        <p:spPr>
          <a:xfrm>
            <a:off x="2879868" y="4837251"/>
            <a:ext cx="1639867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Сытин </a:t>
            </a:r>
          </a:p>
          <a:p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Борис </a:t>
            </a:r>
          </a:p>
          <a:p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Сергеевич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0408" y="3192625"/>
            <a:ext cx="9807884" cy="0"/>
          </a:xfrm>
          <a:prstGeom prst="line">
            <a:avLst/>
          </a:prstGeom>
          <a:ln w="38100" cap="rnd">
            <a:solidFill>
              <a:srgbClr val="41AFB5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B5320-4261-41A3-BF63-F3C0EF6E1B1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18" y="4113145"/>
            <a:ext cx="1357523" cy="1357523"/>
          </a:xfrm>
          <a:prstGeom prst="rect">
            <a:avLst/>
          </a:prstGeom>
        </p:spPr>
      </p:pic>
      <p:pic>
        <p:nvPicPr>
          <p:cNvPr id="43" name="Picture 2" descr="http://www.fa.ru/org/div/skp/Documents/logo_FU_RUS.png">
            <a:extLst>
              <a:ext uri="{FF2B5EF4-FFF2-40B4-BE49-F238E27FC236}">
                <a16:creationId xmlns:a16="http://schemas.microsoft.com/office/drawing/2014/main" id="{F330FE56-8CAD-4AC2-8AA1-D93388419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6593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442" y="0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Оценка инвестиционного климата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% от числа опрошен.)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462190"/>
              </p:ext>
            </p:extLst>
          </p:nvPr>
        </p:nvGraphicFramePr>
        <p:xfrm>
          <a:off x="609107" y="884583"/>
          <a:ext cx="9444323" cy="603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442" y="1385423"/>
            <a:ext cx="41539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оценки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3,92.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в Красноярском крае можно охарактеризовать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благоприятный.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1437" y="6918180"/>
            <a:ext cx="885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от 1 до 6, где 1 – крайне неблагоприятный, 6 – крайне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785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2962" y="1237251"/>
            <a:ext cx="2958851" cy="5809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тех, кто использует: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"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Юнипро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филиал «Березовская ГРЭС»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(Обеспечение электрической энергией, газом и паром)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"КраМЗ"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(Металлургия)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"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Норильсктрансгаз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(Транспортирование по трубопроводам газа и продуктов его переработки)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МУП "КОС"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(Водоснабжение, водоотведение, организация сбора и утилизации отходов)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Фонда развития территорий.</a:t>
            </a:r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8095784" cy="705552"/>
          </a:xfrm>
        </p:spPr>
        <p:txBody>
          <a:bodyPr/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Реализация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инструментов стимулирования инвестиционной активности (для крупного бизнеса,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числа опрошенных)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74569"/>
              </p:ext>
            </p:extLst>
          </p:nvPr>
        </p:nvGraphicFramePr>
        <p:xfrm>
          <a:off x="91441" y="783611"/>
          <a:ext cx="8550754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04618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609" y="0"/>
            <a:ext cx="7725967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не востребованности Инструментов поддержки крупного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(в % от числа опрошенных)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195416"/>
              </p:ext>
            </p:extLst>
          </p:nvPr>
        </p:nvGraphicFramePr>
        <p:xfrm>
          <a:off x="86628" y="805070"/>
          <a:ext cx="10433785" cy="666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65747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549376" cy="618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Использование мер поддержки малого и среднего предпринимательства (в % от числа опрошенных)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026892"/>
              </p:ext>
            </p:extLst>
          </p:nvPr>
        </p:nvGraphicFramePr>
        <p:xfrm>
          <a:off x="0" y="586408"/>
          <a:ext cx="10691813" cy="697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8576" y="789989"/>
            <a:ext cx="3445727" cy="11726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использующие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– 62,2%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– 19%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 – 9,2%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7957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609" y="0"/>
            <a:ext cx="7692513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Наиболее востребованные меры поддержки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85535"/>
              </p:ext>
            </p:extLst>
          </p:nvPr>
        </p:nvGraphicFramePr>
        <p:xfrm>
          <a:off x="383057" y="1034713"/>
          <a:ext cx="9813869" cy="612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187">
                  <a:extLst>
                    <a:ext uri="{9D8B030D-6E8A-4147-A177-3AD203B41FA5}">
                      <a16:colId xmlns:a16="http://schemas.microsoft.com/office/drawing/2014/main" val="1882333629"/>
                    </a:ext>
                  </a:extLst>
                </a:gridCol>
                <a:gridCol w="3795743">
                  <a:extLst>
                    <a:ext uri="{9D8B030D-6E8A-4147-A177-3AD203B41FA5}">
                      <a16:colId xmlns:a16="http://schemas.microsoft.com/office/drawing/2014/main" val="3734855507"/>
                    </a:ext>
                  </a:extLst>
                </a:gridCol>
                <a:gridCol w="3308939">
                  <a:extLst>
                    <a:ext uri="{9D8B030D-6E8A-4147-A177-3AD203B41FA5}">
                      <a16:colId xmlns:a16="http://schemas.microsoft.com/office/drawing/2014/main" val="1555486905"/>
                    </a:ext>
                  </a:extLst>
                </a:gridCol>
              </a:tblGrid>
              <a:tr h="4712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Используют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используют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22175"/>
                  </a:ext>
                </a:extLst>
              </a:tr>
              <a:tr h="122529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для предприятия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(42%)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льготного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кредитования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(46%)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ИТ-компаниям на разработку и внедрение российских цифровых решений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(90%)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3745"/>
                  </a:ext>
                </a:extLst>
              </a:tr>
              <a:tr h="94253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центра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бизнес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(27%)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льготному лизингу оборудования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(42%)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молодым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предпринимателям от </a:t>
                      </a:r>
                      <a:r>
                        <a:rPr lang="ru-RU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Росмолодежи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(88%)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698783"/>
                  </a:ext>
                </a:extLst>
              </a:tr>
              <a:tr h="65977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льготного кредитования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(20%)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страховых взносов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(39%)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Фонда содействия инновациям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(86%)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322834"/>
                  </a:ext>
                </a:extLst>
              </a:tr>
              <a:tr h="94253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Мораторий на проверки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(19%)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Льготная аренда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государственного или муниципального имущества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(36%)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зонтичного поручительства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(85%)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10184"/>
                  </a:ext>
                </a:extLst>
              </a:tr>
              <a:tr h="122529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льготному лизингу оборудования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(11%)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Преимущественное право выкупа арендуемого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помещения, находящегося в гос. или </a:t>
                      </a:r>
                      <a:r>
                        <a:rPr lang="ru-RU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собственности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(36%)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экспорта Российским экспортным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центром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(84%)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27723"/>
                  </a:ext>
                </a:extLst>
              </a:tr>
              <a:tr h="659775"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страховых взносов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для предприятия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услуги центра «Мой бизнес»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(31%)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Регионального центра поддержки экспорта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(83%)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34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51211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05771" y="780997"/>
            <a:ext cx="1493520" cy="522130"/>
          </a:xfrm>
        </p:spPr>
        <p:txBody>
          <a:bodyPr/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285191" y="801978"/>
            <a:ext cx="1424949" cy="480167"/>
          </a:xfrm>
        </p:spPr>
        <p:txBody>
          <a:bodyPr/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Динамика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оценок меры региональной поддержки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51229989"/>
              </p:ext>
            </p:extLst>
          </p:nvPr>
        </p:nvGraphicFramePr>
        <p:xfrm>
          <a:off x="-13493" y="1773282"/>
          <a:ext cx="5384800" cy="530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498507"/>
              </p:ext>
            </p:extLst>
          </p:nvPr>
        </p:nvGraphicFramePr>
        <p:xfrm>
          <a:off x="5486400" y="1686560"/>
          <a:ext cx="5154612" cy="578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486400" y="947526"/>
            <a:ext cx="0" cy="62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01494" y="6435189"/>
            <a:ext cx="503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 и не планируют вообще – 7,6%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549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42551"/>
            <a:ext cx="8552985" cy="544355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Значимые направления совершенствования политики в сфере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 (в % от числа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116004"/>
              </p:ext>
            </p:extLst>
          </p:nvPr>
        </p:nvGraphicFramePr>
        <p:xfrm>
          <a:off x="0" y="795131"/>
          <a:ext cx="10206681" cy="676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4252" y="6400800"/>
            <a:ext cx="4822256" cy="974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27281" y="6485031"/>
            <a:ext cx="310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Неадаптивное поведение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250" y="2277504"/>
            <a:ext cx="4822257" cy="107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20368" y="2830105"/>
            <a:ext cx="310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рынок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6776" y="1037063"/>
            <a:ext cx="4822255" cy="1203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20368" y="1590159"/>
            <a:ext cx="27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тарифы и кадры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0860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307" y="0"/>
            <a:ext cx="8495401" cy="4901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Факторы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барьеры использования мер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% от числа опрошен.)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541723"/>
              </p:ext>
            </p:extLst>
          </p:nvPr>
        </p:nvGraphicFramePr>
        <p:xfrm>
          <a:off x="104190" y="490146"/>
          <a:ext cx="7110649" cy="706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Диаграмма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0732946"/>
                  </p:ext>
                </p:extLst>
              </p:nvPr>
            </p:nvGraphicFramePr>
            <p:xfrm>
              <a:off x="6771105" y="2735078"/>
              <a:ext cx="3920708" cy="482459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7" name="Диаграмма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1105" y="2735078"/>
                <a:ext cx="3920708" cy="48245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76509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394" y="912459"/>
            <a:ext cx="10000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суверенитет и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В промышленность Красноярского края инвестируют 240 млрд руб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" y="2850058"/>
            <a:ext cx="8212335" cy="44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1030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156" y="120612"/>
            <a:ext cx="5852805" cy="4815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роли выступа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компании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22475"/>
              </p:ext>
            </p:extLst>
          </p:nvPr>
        </p:nvGraphicFramePr>
        <p:xfrm>
          <a:off x="440410" y="1279211"/>
          <a:ext cx="9813869" cy="535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310">
                  <a:extLst>
                    <a:ext uri="{9D8B030D-6E8A-4147-A177-3AD203B41FA5}">
                      <a16:colId xmlns:a16="http://schemas.microsoft.com/office/drawing/2014/main" val="1882333629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3734855507"/>
                    </a:ext>
                  </a:extLst>
                </a:gridCol>
                <a:gridCol w="3284519">
                  <a:extLst>
                    <a:ext uri="{9D8B030D-6E8A-4147-A177-3AD203B41FA5}">
                      <a16:colId xmlns:a16="http://schemas.microsoft.com/office/drawing/2014/main" val="1555486905"/>
                    </a:ext>
                  </a:extLst>
                </a:gridCol>
              </a:tblGrid>
              <a:tr h="57232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22175"/>
                  </a:ext>
                </a:extLst>
              </a:tr>
              <a:tr h="937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оборудования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11,2% 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хозяйство,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обрабатывающие производства,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1,9%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машиностроение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3745"/>
                  </a:ext>
                </a:extLst>
              </a:tr>
              <a:tr h="937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сырья,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материалов, комплектующих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10,7%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хозяйство, водоснабжение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утилизация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отходов,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хозяйство, обрабатывающие производства, оптовая и розничная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98783"/>
                  </a:ext>
                </a:extLst>
              </a:tr>
              <a:tr h="937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услуг (инжиниринг,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дизайн, обслуживание)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ЖКУ,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обрабатывающие производства, сельское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</a:p>
                    <a:p>
                      <a:pPr marL="0" marR="0" lvl="0" indent="0" algn="ctr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ЖКУ, строительство,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утилизация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отходов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22834"/>
                  </a:ext>
                </a:extLst>
              </a:tr>
              <a:tr h="937166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являютс</a:t>
                      </a:r>
                      <a:r>
                        <a:rPr lang="ru-RU" sz="2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85,4%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61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5466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549" y="165371"/>
            <a:ext cx="10351335" cy="534389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МЕТОДОЛОГИЯ И МЕТОДЫ ИССЛЕДОВАНИЯ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52893" y="1645142"/>
            <a:ext cx="184731" cy="397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9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sz="quarter" idx="4294967295"/>
          </p:nvPr>
        </p:nvSpPr>
        <p:spPr>
          <a:xfrm>
            <a:off x="0" y="1282245"/>
            <a:ext cx="7756635" cy="382001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текущие проблемы и задачи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Красноярского края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оценку используемых мер поддержки бизнеса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востребованные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для бизнеса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опыт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стимулирования инвестиционной активности субъектов крупного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потребность и г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отовность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участвовать в политике реализации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востребованные меры для включенности компаний в достижение технологического суверенитета 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9095635"/>
              </p:ext>
            </p:extLst>
          </p:nvPr>
        </p:nvGraphicFramePr>
        <p:xfrm>
          <a:off x="87549" y="3969833"/>
          <a:ext cx="7017586" cy="358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: скругленные углы 1"/>
          <p:cNvSpPr/>
          <p:nvPr/>
        </p:nvSpPr>
        <p:spPr>
          <a:xfrm>
            <a:off x="7756634" y="764540"/>
            <a:ext cx="2935179" cy="6795135"/>
          </a:xfrm>
          <a:prstGeom prst="roundRect">
            <a:avLst>
              <a:gd name="adj" fmla="val 7521"/>
            </a:avLst>
          </a:prstGeom>
          <a:solidFill>
            <a:srgbClr val="49AFB5"/>
          </a:solidFill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Охваченные сферы деятельности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хозяйство, охота, лесоводство и лесозаготовки, рыбное хозяйство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 и розничная торговля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Водоснабжение, водоотведение, организация сбора и утилизации отходов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Жилищно-коммунальные услуги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и хранение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электрической энергией, газом и паром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и переработка полезных ископаемых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питание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парикмахерскими и салонами красоты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древесины и производство изделий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 ремонт автотранспорта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Охранная деятельность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санитарно-технических работ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хлеба и мучных кондитерских изделий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и страховая деятельность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666143"/>
            <a:ext cx="7612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степень эффективность государственных мер поддержки бизнеса Красноярского края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научно-технологического развития</a:t>
            </a:r>
            <a:r>
              <a:rPr lang="ru-RU" dirty="0"/>
              <a:t/>
            </a:r>
            <a:br>
              <a:rPr lang="ru-RU" dirty="0"/>
            </a:br>
            <a:endParaRPr lang="ru-RU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1544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004747" cy="61833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Эффективные государственные инструменты поддержки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новой продукции бизнесом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% от числа опрошенных)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862179"/>
              </p:ext>
            </p:extLst>
          </p:nvPr>
        </p:nvGraphicFramePr>
        <p:xfrm>
          <a:off x="280609" y="717174"/>
          <a:ext cx="10078967" cy="628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096" y="6841120"/>
            <a:ext cx="1019048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*Обратный инжиниринг – исследование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некоторого готового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программы или иного объекта,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документации с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понять принцип его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создать продукт с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аналогичными функциями, но без прямого копирования.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36209009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1" y="0"/>
            <a:ext cx="8216620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компаний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различным категориям продукции (в % от числа опрошенных)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895436"/>
              </p:ext>
            </p:extLst>
          </p:nvPr>
        </p:nvGraphicFramePr>
        <p:xfrm>
          <a:off x="91441" y="914401"/>
          <a:ext cx="10474959" cy="658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31208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609" y="0"/>
            <a:ext cx="8071654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компаний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различным категориям продукции (в % от числа опрошенных)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183452"/>
              </p:ext>
            </p:extLst>
          </p:nvPr>
        </p:nvGraphicFramePr>
        <p:xfrm>
          <a:off x="102190" y="717072"/>
          <a:ext cx="10402259" cy="674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39997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231381" cy="59101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плана/программы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 (в % от числа опрошен.)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994725"/>
              </p:ext>
            </p:extLst>
          </p:nvPr>
        </p:nvGraphicFramePr>
        <p:xfrm>
          <a:off x="667264" y="761048"/>
          <a:ext cx="9774195" cy="627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83983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6567"/>
            <a:ext cx="8408020" cy="40777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Наличие утвержденного плана/программы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компаний (в % от числа опрошен.)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741097"/>
              </p:ext>
            </p:extLst>
          </p:nvPr>
        </p:nvGraphicFramePr>
        <p:xfrm>
          <a:off x="280609" y="4489214"/>
          <a:ext cx="10028048" cy="297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555553" y="3716343"/>
            <a:ext cx="7478157" cy="5998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79,5% компаний не реализует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планируют к реализации стратегию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041723"/>
              </p:ext>
            </p:extLst>
          </p:nvPr>
        </p:nvGraphicFramePr>
        <p:xfrm>
          <a:off x="404999" y="1636159"/>
          <a:ext cx="9779267" cy="208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бъект 1"/>
          <p:cNvSpPr txBox="1">
            <a:spLocks/>
          </p:cNvSpPr>
          <p:nvPr/>
        </p:nvSpPr>
        <p:spPr bwMode="auto">
          <a:xfrm>
            <a:off x="1140381" y="849438"/>
            <a:ext cx="8400328" cy="700229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утвержденного плана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56,8%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Затруднились ответить – 30,2%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6519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9887" y="-1"/>
            <a:ext cx="8528854" cy="66173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компаний при реализации стратегии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% от числа опрошен.)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121017"/>
              </p:ext>
            </p:extLst>
          </p:nvPr>
        </p:nvGraphicFramePr>
        <p:xfrm>
          <a:off x="557561" y="747132"/>
          <a:ext cx="9913433" cy="660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70589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492" y="0"/>
            <a:ext cx="8818786" cy="50712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востребованных компетенций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% от числа опрошен.)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830827"/>
              </p:ext>
            </p:extLst>
          </p:nvPr>
        </p:nvGraphicFramePr>
        <p:xfrm>
          <a:off x="280610" y="802888"/>
          <a:ext cx="9432510" cy="640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45352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761" y="0"/>
            <a:ext cx="7108732" cy="54641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Препятствия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замещения импортных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комплектующих (в % от числа опрошен.)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280593"/>
              </p:ext>
            </p:extLst>
          </p:nvPr>
        </p:nvGraphicFramePr>
        <p:xfrm>
          <a:off x="426720" y="873760"/>
          <a:ext cx="9987280" cy="595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562741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609" y="44604"/>
            <a:ext cx="7480640" cy="49477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Меры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технологического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суверенитета (в % от числа опрошен.)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268402" y="5011236"/>
            <a:ext cx="9857375" cy="2454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Наименее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меры: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производственных площадей в рамках программы промышленной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ипотеки (6%);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статуса единственного поставщика при осуществлении закупок товаров для государственных и муниципальных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 (5,8%);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 со встречными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инвестиционными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обязательствами при осуществлении закупок товаров для государственных и муниципальных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 (4,2%).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636717"/>
              </p:ext>
            </p:extLst>
          </p:nvPr>
        </p:nvGraphicFramePr>
        <p:xfrm>
          <a:off x="280609" y="820468"/>
          <a:ext cx="9845168" cy="401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11678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5504" y="0"/>
            <a:ext cx="7738712" cy="605423"/>
          </a:xfrm>
        </p:spPr>
        <p:txBody>
          <a:bodyPr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Значимые направления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58994"/>
              </p:ext>
            </p:extLst>
          </p:nvPr>
        </p:nvGraphicFramePr>
        <p:xfrm>
          <a:off x="157422" y="913421"/>
          <a:ext cx="10358178" cy="6475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8254">
                  <a:extLst>
                    <a:ext uri="{9D8B030D-6E8A-4147-A177-3AD203B41FA5}">
                      <a16:colId xmlns:a16="http://schemas.microsoft.com/office/drawing/2014/main" val="1894015090"/>
                    </a:ext>
                  </a:extLst>
                </a:gridCol>
                <a:gridCol w="1659924">
                  <a:extLst>
                    <a:ext uri="{9D8B030D-6E8A-4147-A177-3AD203B41FA5}">
                      <a16:colId xmlns:a16="http://schemas.microsoft.com/office/drawing/2014/main" val="1446679558"/>
                    </a:ext>
                  </a:extLst>
                </a:gridCol>
              </a:tblGrid>
              <a:tr h="7323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государственной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политики </a:t>
                      </a:r>
                      <a:r>
                        <a:rPr lang="ru-RU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импортозамещения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значимости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54921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Стимулирование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бизнеса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для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формировании глобальных и региональных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цепочек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0,64</a:t>
                      </a:r>
                    </a:p>
                  </a:txBody>
                  <a:tcPr marL="8768" marR="8768" marT="8768" marB="0" anchor="ctr"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32200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Введение ограничений на закупку импортной продукции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0,62</a:t>
                      </a:r>
                    </a:p>
                  </a:txBody>
                  <a:tcPr marL="8768" marR="8768" marT="8768" marB="0" anchor="b">
                    <a:solidFill>
                      <a:srgbClr val="90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134157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льгот для импортозамещающих производств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8" marR="8768" marT="8768" marB="0" anchor="b"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83627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«Право на риск» для получателей поддержки и институтов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развития,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венчурные фонды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0,59</a:t>
                      </a:r>
                    </a:p>
                  </a:txBody>
                  <a:tcPr marL="8768" marR="8768" marT="8768" marB="0" anchor="b">
                    <a:solidFill>
                      <a:srgbClr val="D3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53944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Таможенно-тарифная защита внутреннего рынка (протекционизм)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8768" marR="8768" marT="8768" marB="0" anchor="b">
                    <a:solidFill>
                      <a:srgbClr val="E9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2635"/>
                  </a:ext>
                </a:extLst>
              </a:tr>
              <a:tr h="423822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Чёткие критерии 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(или) процедур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подтверждения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российского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происхождения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0,57</a:t>
                      </a:r>
                    </a:p>
                  </a:txBody>
                  <a:tcPr marL="8768" marR="8768" marT="8768" marB="0" anchor="ctr"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11781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цифровой трансформации промышленности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0,57</a:t>
                      </a:r>
                    </a:p>
                  </a:txBody>
                  <a:tcPr marL="8768" marR="8768" marT="8768" marB="0" anchor="b"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27187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Стимулирующая денежно-кредитная политика Банка России (в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низкая ключевая ставка)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8768" marR="8768" marT="8768" marB="0" anchor="ctr"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75856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экспорта импортозамещающей продукции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8768" marR="8768" marT="8768" marB="0" anchor="b"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08486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системы стимулов для проведения НИОКР в целях задачи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импортозамещения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0,54</a:t>
                      </a:r>
                    </a:p>
                  </a:txBody>
                  <a:tcPr marL="8768" marR="8768" marT="8768" marB="0" anchor="ctr">
                    <a:solidFill>
                      <a:srgbClr val="FCB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44626"/>
                  </a:ext>
                </a:extLst>
              </a:tr>
              <a:tr h="774118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Times New Roman" panose="02020603050405020304" pitchFamily="18" charset="0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Гарантированный спрос на вновь создаваемую продукцию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(заключение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юридически обязывающего договора между всеми участниками кооперационной цепочки на стадии инициирования проекта («договор будущей вещи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»))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0,51</a:t>
                      </a:r>
                    </a:p>
                  </a:txBody>
                  <a:tcPr marL="8768" marR="8768" marT="8768" marB="0" anchor="ctr">
                    <a:solidFill>
                      <a:srgbClr val="F989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64947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Стимулирование спроса на отечественную продукцию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0,49</a:t>
                      </a:r>
                    </a:p>
                  </a:txBody>
                  <a:tcPr marL="8768" marR="8768" marT="8768" marB="0" anchor="b"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42560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Помощь в решении проблемы дефицита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кадров / разработка инструментов для решения проблемы кадров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0,49</a:t>
                      </a:r>
                    </a:p>
                  </a:txBody>
                  <a:tcPr marL="8768" marR="8768" marT="8768" marB="0" anchor="b"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3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6379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Характеристика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респондентов и организаций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5809" y="1059767"/>
            <a:ext cx="6888782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административно-территориальных единиц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(всего 59 из 61)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Березовский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Таймырский Долгано-Ненецкий муниципальный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Идринский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Каратузский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Краснотуранский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ЗАТО город Железногорск,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Минусинский район, город Шарыпово,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Партизанский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город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Ачинск,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Ирбейский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Шушенский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город Енисейск,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Боготольский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22,6% 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Большеулуйский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Саянский район, Северо-Енисейский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Ужурский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Уярский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город Боготол, город Бородино, город Назарово,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Бирилюсский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Козульский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Шарыповский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округ, ЗАТО город Зеленогорск,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14,1%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Дивногорск, город Минусинск,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Дзержинский район, Рыбинский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Большемуртинский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Енисейский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Нижнеингашский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Тасеевский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округ, город Сосновоборск,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Назаровский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3,4%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Сухобузимский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Туруханский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Иланский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Кежемский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Мотыгинский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Эвенкийский муниципальный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4"/>
          <a:stretch/>
        </p:blipFill>
        <p:spPr>
          <a:xfrm>
            <a:off x="483855" y="745793"/>
            <a:ext cx="2889539" cy="6706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Овал 4"/>
          <p:cNvSpPr/>
          <p:nvPr/>
        </p:nvSpPr>
        <p:spPr>
          <a:xfrm>
            <a:off x="1503509" y="6413162"/>
            <a:ext cx="131574" cy="1235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5513" y="6101404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 – 9%</a:t>
            </a:r>
          </a:p>
        </p:txBody>
      </p:sp>
      <p:sp>
        <p:nvSpPr>
          <p:cNvPr id="9" name="Овал 8"/>
          <p:cNvSpPr/>
          <p:nvPr/>
        </p:nvSpPr>
        <p:spPr>
          <a:xfrm>
            <a:off x="1013358" y="2825684"/>
            <a:ext cx="131574" cy="135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933" y="2641018"/>
            <a:ext cx="2037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Норильск – 3,9%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15900" y="6330785"/>
            <a:ext cx="119613" cy="1235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2351" y="5816102"/>
            <a:ext cx="2676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Тюхтетский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– 3,1%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961" y="6441992"/>
            <a:ext cx="119613" cy="1235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33012" y="6491231"/>
            <a:ext cx="167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Канск – 2,8%</a:t>
            </a:r>
          </a:p>
        </p:txBody>
      </p:sp>
    </p:spTree>
    <p:extLst>
      <p:ext uri="{BB962C8B-B14F-4D97-AF65-F5344CB8AC3E}">
        <p14:creationId xmlns:p14="http://schemas.microsoft.com/office/powerpoint/2010/main" val="299702886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6960450" cy="50712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Барьеры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экспорта высокотехнологичной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% от числа опрошен.)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0" y="618337"/>
            <a:ext cx="9489688" cy="77804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77% опрошенных компаний не производят высокотехнологическую продукцию.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469082"/>
              </p:ext>
            </p:extLst>
          </p:nvPr>
        </p:nvGraphicFramePr>
        <p:xfrm>
          <a:off x="280610" y="1396385"/>
          <a:ext cx="10222634" cy="594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318832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924" y="0"/>
            <a:ext cx="7647908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 Финансовые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экспорта и эффективность государственной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(в % от числа опрошен.)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821296"/>
              </p:ext>
            </p:extLst>
          </p:nvPr>
        </p:nvGraphicFramePr>
        <p:xfrm>
          <a:off x="135924" y="716692"/>
          <a:ext cx="10219037" cy="630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033286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609" y="0"/>
            <a:ext cx="7993596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системы государственной поддержки технологического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% от числа опрошен.)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66841"/>
              </p:ext>
            </p:extLst>
          </p:nvPr>
        </p:nvGraphicFramePr>
        <p:xfrm>
          <a:off x="457200" y="1427356"/>
          <a:ext cx="9835376" cy="585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69834" y="780585"/>
            <a:ext cx="3055435" cy="6467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50х50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1559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8954428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Меры для достижения технологического суверенитета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% от числа опрошен.)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765839"/>
              </p:ext>
            </p:extLst>
          </p:nvPr>
        </p:nvGraphicFramePr>
        <p:xfrm>
          <a:off x="512956" y="847494"/>
          <a:ext cx="10178857" cy="62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820172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527009"/>
              </p:ext>
            </p:extLst>
          </p:nvPr>
        </p:nvGraphicFramePr>
        <p:xfrm>
          <a:off x="80237" y="824466"/>
          <a:ext cx="10450075" cy="644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33800"/>
            <a:ext cx="7950820" cy="6054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КРАСНОЯРСКОГО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1614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1672"/>
              </p:ext>
            </p:extLst>
          </p:nvPr>
        </p:nvGraphicFramePr>
        <p:xfrm>
          <a:off x="89210" y="914400"/>
          <a:ext cx="10332000" cy="64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33800"/>
            <a:ext cx="7731386" cy="6054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8656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10B1F19-D781-4112-8EAF-E4E24A74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44" y="623264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2101FA4-7C3D-40E0-BF13-A619381448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7" y="1338882"/>
            <a:ext cx="2976250" cy="29762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7469F0-F2C6-4F6E-A48D-CFE7462B79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59" y="1481929"/>
            <a:ext cx="2976250" cy="297625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7A9A90-9D48-4A4B-AF26-983D2FC3840B}"/>
              </a:ext>
            </a:extLst>
          </p:cNvPr>
          <p:cNvSpPr/>
          <p:nvPr/>
        </p:nvSpPr>
        <p:spPr>
          <a:xfrm>
            <a:off x="860887" y="4761679"/>
            <a:ext cx="2976250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886">
              <a:defRPr/>
            </a:pPr>
            <a:r>
              <a:rPr lang="ru-RU" sz="176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7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07886">
              <a:defRPr/>
            </a:pPr>
            <a:r>
              <a:rPr lang="ru-RU" sz="17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ПИРСО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9E8FDE-38C4-40E0-A176-7BBE4D3D0325}"/>
              </a:ext>
            </a:extLst>
          </p:cNvPr>
          <p:cNvSpPr/>
          <p:nvPr/>
        </p:nvSpPr>
        <p:spPr>
          <a:xfrm>
            <a:off x="6789850" y="4747249"/>
            <a:ext cx="2976250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886">
              <a:defRPr/>
            </a:pPr>
            <a:r>
              <a:rPr lang="en-US" sz="176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176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-канал </a:t>
            </a:r>
          </a:p>
          <a:p>
            <a:pPr algn="ctr" defTabSz="1007886">
              <a:defRPr/>
            </a:pPr>
            <a:r>
              <a:rPr lang="ru-RU" sz="17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ПИРСО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1022" y="6736833"/>
            <a:ext cx="9595078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Киселёва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государственных мер поддержки бизнеса Красноярского края в условиях научно-технологического развития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Текст] /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Киселёва,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Б.С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Сытин,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Владимиров.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Финуниверситет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М. Центр перспективных исследований и разработок в сфере образования,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</a:t>
            </a:r>
          </a:p>
        </p:txBody>
      </p:sp>
    </p:spTree>
    <p:extLst>
      <p:ext uri="{BB962C8B-B14F-4D97-AF65-F5344CB8AC3E}">
        <p14:creationId xmlns:p14="http://schemas.microsoft.com/office/powerpoint/2010/main" val="16761839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Характеристика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респондентов и организаций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181930"/>
              </p:ext>
            </p:extLst>
          </p:nvPr>
        </p:nvGraphicFramePr>
        <p:xfrm>
          <a:off x="337811" y="3757032"/>
          <a:ext cx="10128093" cy="370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58612"/>
              </p:ext>
            </p:extLst>
          </p:nvPr>
        </p:nvGraphicFramePr>
        <p:xfrm>
          <a:off x="3225326" y="692157"/>
          <a:ext cx="6046006" cy="306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41374" y="2692214"/>
            <a:ext cx="200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бизнес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1373" y="3175206"/>
            <a:ext cx="200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бизнес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9864" y="1375858"/>
            <a:ext cx="200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 бизнес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9863" y="1766664"/>
            <a:ext cx="200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бизнес 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 rot="10800000">
            <a:off x="3461014" y="2557581"/>
            <a:ext cx="170645" cy="674010"/>
          </a:xfrm>
          <a:prstGeom prst="rightBrace">
            <a:avLst>
              <a:gd name="adj1" fmla="val 4913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093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719" y="129124"/>
            <a:ext cx="7780026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компаний Красноярского края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37875"/>
              </p:ext>
            </p:extLst>
          </p:nvPr>
        </p:nvGraphicFramePr>
        <p:xfrm>
          <a:off x="284205" y="747462"/>
          <a:ext cx="10293179" cy="681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164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094" y="0"/>
            <a:ext cx="7781622" cy="618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компаний Красноярского края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опроса СППКК 2020 г.)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2950480"/>
              </p:ext>
            </p:extLst>
          </p:nvPr>
        </p:nvGraphicFramePr>
        <p:xfrm>
          <a:off x="-1" y="1664823"/>
          <a:ext cx="6432698" cy="589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62225"/>
              </p:ext>
            </p:extLst>
          </p:nvPr>
        </p:nvGraphicFramePr>
        <p:xfrm>
          <a:off x="6432697" y="2711308"/>
          <a:ext cx="4008475" cy="401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075">
                  <a:extLst>
                    <a:ext uri="{9D8B030D-6E8A-4147-A177-3AD203B41FA5}">
                      <a16:colId xmlns:a16="http://schemas.microsoft.com/office/drawing/2014/main" val="18396930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16994167"/>
                    </a:ext>
                  </a:extLst>
                </a:gridCol>
              </a:tblGrid>
              <a:tr h="48909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 проблем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346046"/>
                  </a:ext>
                </a:extLst>
              </a:tr>
              <a:tr h="586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41155"/>
                  </a:ext>
                </a:extLst>
              </a:tr>
              <a:tr h="586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(кадровые</a:t>
                      </a:r>
                      <a:r>
                        <a:rPr lang="ru-RU" sz="18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83404"/>
                  </a:ext>
                </a:extLst>
              </a:tr>
              <a:tr h="586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Бюрократические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06316"/>
                  </a:ext>
                </a:extLst>
              </a:tr>
              <a:tr h="586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49272"/>
                  </a:ext>
                </a:extLst>
              </a:tr>
              <a:tr h="586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Фискальные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04161"/>
                  </a:ext>
                </a:extLst>
              </a:tr>
              <a:tr h="586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7451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55580" y="1203158"/>
            <a:ext cx="1058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82872" y="1203158"/>
            <a:ext cx="1058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250" y="1664823"/>
            <a:ext cx="4369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200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Наиболее значимые </a:t>
            </a:r>
            <a:endParaRPr lang="ru-RU" sz="1600" b="1" dirty="0" smtClean="0"/>
          </a:p>
          <a:p>
            <a:pPr lvl="0" algn="ctr">
              <a:defRPr sz="200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/>
              <a:t>проблемы </a:t>
            </a:r>
            <a:r>
              <a:rPr lang="ru-RU" sz="1600" b="1" dirty="0"/>
              <a:t>компаний </a:t>
            </a:r>
            <a:endParaRPr lang="ru-RU" sz="1600" b="1" dirty="0" smtClean="0"/>
          </a:p>
          <a:p>
            <a:pPr lvl="0" algn="ctr">
              <a:defRPr sz="2000" b="1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/>
              <a:t>(% </a:t>
            </a:r>
            <a:r>
              <a:rPr lang="ru-RU" sz="1600" b="1" dirty="0"/>
              <a:t>от числа опрошен.)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6508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394" y="912459"/>
            <a:ext cx="10000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01987"/>
            <a:ext cx="1039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государственных мер поддержки бизнеса Красноярского края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rspp.ru/upload/resize_cache/iblock/b54/37riuq6iu1xjaipkoyuv5s73t0w1q63r/1920_1080_1/472_1DX_0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9" y="1953928"/>
            <a:ext cx="8321600" cy="55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15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526" y="0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Планы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ближайшую и дальнейшую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выборке,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числа опрошен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809715"/>
              </p:ext>
            </p:extLst>
          </p:nvPr>
        </p:nvGraphicFramePr>
        <p:xfrm>
          <a:off x="154526" y="693986"/>
          <a:ext cx="11007845" cy="686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976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38999F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2_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13482</TotalTime>
  <Words>2927</Words>
  <Application>Microsoft Office PowerPoint</Application>
  <PresentationFormat>Произвольный</PresentationFormat>
  <Paragraphs>424</Paragraphs>
  <Slides>46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Book Antiqua</vt:lpstr>
      <vt:lpstr>Calibri</vt:lpstr>
      <vt:lpstr>Courier New</vt:lpstr>
      <vt:lpstr>Times New Roman</vt:lpstr>
      <vt:lpstr>Wingdings</vt:lpstr>
      <vt:lpstr>1_Тема Office</vt:lpstr>
      <vt:lpstr>2_Тема Office</vt:lpstr>
      <vt:lpstr>ЭФФЕКТИВНОСТЬ ГОСУДАРСТВЕННЫХ МЕР ПОДДЕРЖКИ БИЗНЕСА КРАСНОЯРСКОГО КРАЯ В УСЛОВИЯХ НАУЧНО-ТЕХНОЛОГИЧЕСКОГО РАЗВИТИЯ     Москва – Красноярск, 2024  </vt:lpstr>
      <vt:lpstr>Состав исследовательской группы</vt:lpstr>
      <vt:lpstr>МЕТОДОЛОГИЯ И МЕТОДЫ ИССЛЕДОВАНИЯ</vt:lpstr>
      <vt:lpstr>1. Характеристика респондентов и организаций</vt:lpstr>
      <vt:lpstr>1. Характеристика респондентов и организаций</vt:lpstr>
      <vt:lpstr>2. Основные проблемы компаний Красноярского края </vt:lpstr>
      <vt:lpstr>2. Основные проблемы компаний Красноярского края  (данные опроса СППКК 2020 г.)</vt:lpstr>
      <vt:lpstr>Раздел 1. </vt:lpstr>
      <vt:lpstr>3. Планы на ближайшую и дальнейшую перспективу  (всего по выборке, в % от числа опрошен.) </vt:lpstr>
      <vt:lpstr>3. Наиболее востребованные планы</vt:lpstr>
      <vt:lpstr>3. Планы на ближайшую и дальнейшую перспективу  для микробизнеса (в % от числа опрошен.) </vt:lpstr>
      <vt:lpstr>3. Планы на ближайшую и дальнейшую перспективу  для малого бизнеса (в % от числа опрошен.) </vt:lpstr>
      <vt:lpstr>3. Планы на ближайшую и дальнейшую перспективу для среднего бизнеса (в % от числа опрошен.) </vt:lpstr>
      <vt:lpstr>3. Планы на ближайшую и дальнейшую перспективу  для крупного бизнеса (в % от числа опрошен.) </vt:lpstr>
      <vt:lpstr>4. Благоприятные территории для открытия бизнеса </vt:lpstr>
      <vt:lpstr>5. Оценка существующих мер поддержки бизнеса  Красноярского края (в % от числа опрошен.) </vt:lpstr>
      <vt:lpstr>5. Недостатки мер поддержки Красноярского края  для развития бизнеса (в % от числа опрошен.)</vt:lpstr>
      <vt:lpstr>6. Индекс актуальных мер поддержки открытия бизнеса (от 0 до 1)</vt:lpstr>
      <vt:lpstr>7. Оценка инструментов стимулирования инвестиционной активности (в % от числа опрошен.) </vt:lpstr>
      <vt:lpstr>8. Оценка инвестиционного климата Красноярского края  (в % от числа опрошен.) </vt:lpstr>
      <vt:lpstr>9. Реализация государственных инструментов стимулирования инвестиционной активности (для крупного бизнеса, в % от числа опрошенных) </vt:lpstr>
      <vt:lpstr>10. Причины не востребованности Инструментов поддержки крупного бизнеса (в % от числа опрошенных)</vt:lpstr>
      <vt:lpstr>11. Использование мер поддержки малого и среднего предпринимательства (в % от числа опрошенных) </vt:lpstr>
      <vt:lpstr>11. Наиболее востребованные меры поддержки малого и среднего предпринимательства</vt:lpstr>
      <vt:lpstr>12. Динамика оценок меры региональной поддержки</vt:lpstr>
      <vt:lpstr>13. Значимые направления совершенствования политики в сфере  поддержки малого и среднего предпринимательства (в % от числа опрош.) </vt:lpstr>
      <vt:lpstr>14. Факторы и барьеры использования мер поддержки  (в % от числа опрошен.)</vt:lpstr>
      <vt:lpstr>Раздел 2. </vt:lpstr>
      <vt:lpstr>15. В какой роли выступают компании</vt:lpstr>
      <vt:lpstr>16. Эффективные государственные инструменты поддержки  для производства новой продукции бизнесом (в % от числа опрошенных)</vt:lpstr>
      <vt:lpstr>17. Оценка потребности компаний в импортозамещении по различным категориям продукции (в % от числа опрошенных)</vt:lpstr>
      <vt:lpstr>17. Оценка потребности компаний в импортозамещении по различным категориям продукции (в % от числа опрошенных)</vt:lpstr>
      <vt:lpstr>18. Наличие утвержденного плана/программы импортозамещения в деятельности компаний (в % от числа опрошен.)</vt:lpstr>
      <vt:lpstr>18. Наличие утвержденного плана/программы импортозамещения в деятельности компаний (в % от числа опрошен.)</vt:lpstr>
      <vt:lpstr>19. Основные проблемы компаний при реализации стратегии импортозамещения (в % от числа опрошен.)</vt:lpstr>
      <vt:lpstr>20. Оценка востребованных компетенций для реализации импортозамещения (в % от числа опрошен.)</vt:lpstr>
      <vt:lpstr>21. Препятствия для замещения импортных комплектующих (в % от числа опрошен.)</vt:lpstr>
      <vt:lpstr>22. Меры для обеспечения технологического суверенитета (в % от числа опрошен.) </vt:lpstr>
      <vt:lpstr>23. Значимые направления государственной политики импортозамещения</vt:lpstr>
      <vt:lpstr>24. Барьеры экспорта высокотехнологичной продукции  (в % от числа опрошен.)</vt:lpstr>
      <vt:lpstr>25. Финансовые меры поддержки экспорта и эффективность государственной поддержки (в % от числа опрошен.)</vt:lpstr>
      <vt:lpstr>26. Эффективность системы государственной поддержки технологического развития (в % от числа опрошен.)</vt:lpstr>
      <vt:lpstr>27. Меры для достижения технологического суверенитета  (в % от числа опрошен.)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Передовая архитектура и технологии обучения: пространство возможностей и ограничений  27.01.2022г.</dc:title>
  <dc:creator>Кристина Павлюкевич</dc:creator>
  <cp:lastModifiedBy>Киселёва Наталья Ильинична</cp:lastModifiedBy>
  <cp:revision>1134</cp:revision>
  <cp:lastPrinted>2023-09-19T09:44:33Z</cp:lastPrinted>
  <dcterms:created xsi:type="dcterms:W3CDTF">2022-01-23T15:46:49Z</dcterms:created>
  <dcterms:modified xsi:type="dcterms:W3CDTF">2024-05-22T19:40:21Z</dcterms:modified>
</cp:coreProperties>
</file>