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29" r:id="rId2"/>
    <p:sldId id="688" r:id="rId3"/>
    <p:sldId id="676" r:id="rId4"/>
    <p:sldId id="677" r:id="rId5"/>
    <p:sldId id="689" r:id="rId6"/>
    <p:sldId id="698" r:id="rId7"/>
  </p:sldIdLst>
  <p:sldSz cx="9144000" cy="5143500" type="screen16x9"/>
  <p:notesSz cx="6788150" cy="9923463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  <p15:guide id="11" orient="horz" pos="1620">
          <p15:clr>
            <a:srgbClr val="A4A3A4"/>
          </p15:clr>
        </p15:guide>
        <p15:guide id="12" orient="horz" pos="759">
          <p15:clr>
            <a:srgbClr val="A4A3A4"/>
          </p15:clr>
        </p15:guide>
        <p15:guide id="13" orient="horz" pos="237">
          <p15:clr>
            <a:srgbClr val="A4A3A4"/>
          </p15:clr>
        </p15:guide>
        <p15:guide id="14" orient="horz" pos="3041">
          <p15:clr>
            <a:srgbClr val="A4A3A4"/>
          </p15:clr>
        </p15:guide>
        <p15:guide id="15" pos="2880">
          <p15:clr>
            <a:srgbClr val="A4A3A4"/>
          </p15:clr>
        </p15:guide>
        <p15:guide id="16" pos="708">
          <p15:clr>
            <a:srgbClr val="A4A3A4"/>
          </p15:clr>
        </p15:guide>
        <p15:guide id="17" pos="1560">
          <p15:clr>
            <a:srgbClr val="A4A3A4"/>
          </p15:clr>
        </p15:guide>
        <p15:guide id="18" pos="5140">
          <p15:clr>
            <a:srgbClr val="A4A3A4"/>
          </p15:clr>
        </p15:guide>
        <p15:guide id="19" pos="5521">
          <p15:clr>
            <a:srgbClr val="A4A3A4"/>
          </p15:clr>
        </p15:guide>
        <p15:guide id="20" pos="5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 userDrawn="1">
          <p15:clr>
            <a:srgbClr val="A4A3A4"/>
          </p15:clr>
        </p15:guide>
        <p15:guide id="2" pos="2080" userDrawn="1">
          <p15:clr>
            <a:srgbClr val="A4A3A4"/>
          </p15:clr>
        </p15:guide>
        <p15:guide id="3" orient="horz" pos="3124" userDrawn="1">
          <p15:clr>
            <a:srgbClr val="A4A3A4"/>
          </p15:clr>
        </p15:guide>
        <p15:guide id="4" pos="2106" userDrawn="1">
          <p15:clr>
            <a:srgbClr val="A4A3A4"/>
          </p15:clr>
        </p15:guide>
        <p15:guide id="5" orient="horz" pos="3106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13" userDrawn="1">
          <p15:clr>
            <a:srgbClr val="A4A3A4"/>
          </p15:clr>
        </p15:guide>
        <p15:guide id="8" pos="213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3300"/>
    <a:srgbClr val="CCDC30"/>
    <a:srgbClr val="000099"/>
    <a:srgbClr val="E6E6E6"/>
    <a:srgbClr val="5FE53B"/>
    <a:srgbClr val="883AF0"/>
    <a:srgbClr val="698AB1"/>
    <a:srgbClr val="42CCE8"/>
    <a:srgbClr val="52F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2" autoAdjust="0"/>
    <p:restoredTop sz="95262" autoAdjust="0"/>
  </p:normalViewPr>
  <p:slideViewPr>
    <p:cSldViewPr showGuides="1">
      <p:cViewPr varScale="1">
        <p:scale>
          <a:sx n="146" d="100"/>
          <a:sy n="146" d="100"/>
        </p:scale>
        <p:origin x="1062" y="12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4"/>
        <p:guide pos="2080"/>
        <p:guide orient="horz" pos="3124"/>
        <p:guide pos="2106"/>
        <p:guide orient="horz" pos="3106"/>
        <p:guide orient="horz" pos="3127"/>
        <p:guide pos="2113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A90C33-35BB-4245-B0DE-DFB1B2B7CC8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4AE9FC-7D6A-4B9A-9698-E1771322176C}">
      <dgm:prSet phldrT="[Текст]"/>
      <dgm:spPr>
        <a:effectLst/>
      </dgm:spPr>
      <dgm:t>
        <a:bodyPr/>
        <a:lstStyle/>
        <a:p>
          <a:endParaRPr lang="ru-RU"/>
        </a:p>
      </dgm:t>
    </dgm:pt>
    <dgm:pt modelId="{D8F9335C-2D8B-49A3-B2A4-20E228A4D233}" type="parTrans" cxnId="{EFDF9FDD-BFC4-44DF-901B-A3B650308D9C}">
      <dgm:prSet/>
      <dgm:spPr/>
      <dgm:t>
        <a:bodyPr/>
        <a:lstStyle/>
        <a:p>
          <a:endParaRPr lang="ru-RU"/>
        </a:p>
      </dgm:t>
    </dgm:pt>
    <dgm:pt modelId="{6F4292EE-C8A2-46D6-B79B-867B934754DE}" type="sibTrans" cxnId="{EFDF9FDD-BFC4-44DF-901B-A3B650308D9C}">
      <dgm:prSet/>
      <dgm:spPr/>
      <dgm:t>
        <a:bodyPr/>
        <a:lstStyle/>
        <a:p>
          <a:endParaRPr lang="ru-RU"/>
        </a:p>
      </dgm:t>
    </dgm:pt>
    <dgm:pt modelId="{6913B905-8BA2-4356-8D53-559709D38770}">
      <dgm:prSet phldrT="[Текст]"/>
      <dgm:spPr>
        <a:effectLst/>
      </dgm:spPr>
      <dgm:t>
        <a:bodyPr/>
        <a:lstStyle/>
        <a:p>
          <a:endParaRPr lang="ru-RU"/>
        </a:p>
      </dgm:t>
    </dgm:pt>
    <dgm:pt modelId="{659D6347-98A7-4287-85A8-3A23085D3B40}" type="parTrans" cxnId="{EF323945-B22A-48DD-9504-EFDCC846E3D6}">
      <dgm:prSet/>
      <dgm:spPr/>
      <dgm:t>
        <a:bodyPr/>
        <a:lstStyle/>
        <a:p>
          <a:endParaRPr lang="ru-RU"/>
        </a:p>
      </dgm:t>
    </dgm:pt>
    <dgm:pt modelId="{D07B8B61-9EAD-4072-A77B-CC1BE41C6338}" type="sibTrans" cxnId="{EF323945-B22A-48DD-9504-EFDCC846E3D6}">
      <dgm:prSet/>
      <dgm:spPr/>
      <dgm:t>
        <a:bodyPr/>
        <a:lstStyle/>
        <a:p>
          <a:endParaRPr lang="ru-RU"/>
        </a:p>
      </dgm:t>
    </dgm:pt>
    <dgm:pt modelId="{1A5CA8CA-E1AC-4BCC-8834-B10D060010D3}">
      <dgm:prSet phldrT="[Текст]"/>
      <dgm:spPr/>
      <dgm:t>
        <a:bodyPr/>
        <a:lstStyle/>
        <a:p>
          <a:endParaRPr lang="ru-RU"/>
        </a:p>
      </dgm:t>
    </dgm:pt>
    <dgm:pt modelId="{3AEBDBD2-114A-4AC8-9903-BF2C2C6A116E}" type="parTrans" cxnId="{F2940D52-6724-4B5A-A9F4-111001AA5982}">
      <dgm:prSet/>
      <dgm:spPr/>
      <dgm:t>
        <a:bodyPr/>
        <a:lstStyle/>
        <a:p>
          <a:endParaRPr lang="ru-RU"/>
        </a:p>
      </dgm:t>
    </dgm:pt>
    <dgm:pt modelId="{9A401D6A-F6E7-4FA1-8CCD-D3DCCABDD09F}" type="sibTrans" cxnId="{F2940D52-6724-4B5A-A9F4-111001AA5982}">
      <dgm:prSet/>
      <dgm:spPr/>
      <dgm:t>
        <a:bodyPr/>
        <a:lstStyle/>
        <a:p>
          <a:endParaRPr lang="ru-RU"/>
        </a:p>
      </dgm:t>
    </dgm:pt>
    <dgm:pt modelId="{9BCC7336-A91D-4311-90DE-25E008EB460D}">
      <dgm:prSet phldrT="[Текст]"/>
      <dgm:spPr/>
      <dgm:t>
        <a:bodyPr/>
        <a:lstStyle/>
        <a:p>
          <a:endParaRPr lang="ru-RU" dirty="0"/>
        </a:p>
      </dgm:t>
    </dgm:pt>
    <dgm:pt modelId="{55FB27FF-F1BB-40A3-AAD6-1601D4B8B929}" type="parTrans" cxnId="{E7F5F820-138C-4DE3-9A67-E44AC84CF643}">
      <dgm:prSet/>
      <dgm:spPr/>
      <dgm:t>
        <a:bodyPr/>
        <a:lstStyle/>
        <a:p>
          <a:endParaRPr lang="ru-RU"/>
        </a:p>
      </dgm:t>
    </dgm:pt>
    <dgm:pt modelId="{0673D54A-F655-4A8A-B889-2DA640F11452}" type="sibTrans" cxnId="{E7F5F820-138C-4DE3-9A67-E44AC84CF643}">
      <dgm:prSet/>
      <dgm:spPr/>
      <dgm:t>
        <a:bodyPr/>
        <a:lstStyle/>
        <a:p>
          <a:endParaRPr lang="ru-RU"/>
        </a:p>
      </dgm:t>
    </dgm:pt>
    <dgm:pt modelId="{35E66BC4-1D5D-465B-8628-9CC80DF3C018}">
      <dgm:prSet phldrT="[Текст]"/>
      <dgm:spPr/>
      <dgm:t>
        <a:bodyPr/>
        <a:lstStyle/>
        <a:p>
          <a:r>
            <a:rPr lang="ru-RU" dirty="0" smtClean="0"/>
            <a:t>Индивидуальные предприниматели, являющиеся налогоплательщиками единого сельскохозяйственного налога (п. 3 ст. 346.1 Налогового кодекса РФ)</a:t>
          </a:r>
          <a:endParaRPr lang="ru-RU" dirty="0"/>
        </a:p>
      </dgm:t>
    </dgm:pt>
    <dgm:pt modelId="{AECD0215-DA7C-4372-9D06-2D5702B9D0E2}" type="parTrans" cxnId="{10F97285-5194-43E3-B4CF-26F699FFB7F8}">
      <dgm:prSet/>
      <dgm:spPr/>
      <dgm:t>
        <a:bodyPr/>
        <a:lstStyle/>
        <a:p>
          <a:endParaRPr lang="ru-RU"/>
        </a:p>
      </dgm:t>
    </dgm:pt>
    <dgm:pt modelId="{10F4230F-88E2-43A3-BC52-B186E87BF80E}" type="sibTrans" cxnId="{10F97285-5194-43E3-B4CF-26F699FFB7F8}">
      <dgm:prSet/>
      <dgm:spPr/>
      <dgm:t>
        <a:bodyPr/>
        <a:lstStyle/>
        <a:p>
          <a:endParaRPr lang="ru-RU"/>
        </a:p>
      </dgm:t>
    </dgm:pt>
    <dgm:pt modelId="{06F51AD8-263E-46F5-B1A2-1CFA68C6EC27}">
      <dgm:prSet custScaleX="330131" custScaleY="135670" custRadScaleRad="86029" custRadScaleInc="-695032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F1DE6318-CDF6-48DD-9E30-F0C731443617}" type="parTrans" cxnId="{D36FF4BD-D952-423D-B842-E7D9E2D5E505}">
      <dgm:prSet/>
      <dgm:spPr/>
      <dgm:t>
        <a:bodyPr/>
        <a:lstStyle/>
        <a:p>
          <a:endParaRPr lang="ru-RU"/>
        </a:p>
      </dgm:t>
    </dgm:pt>
    <dgm:pt modelId="{CAA2A2FE-41DA-4C39-BB29-36DE8D76EE4A}" type="sibTrans" cxnId="{D36FF4BD-D952-423D-B842-E7D9E2D5E505}">
      <dgm:prSet/>
      <dgm:spPr/>
      <dgm:t>
        <a:bodyPr/>
        <a:lstStyle/>
        <a:p>
          <a:endParaRPr lang="ru-RU"/>
        </a:p>
      </dgm:t>
    </dgm:pt>
    <dgm:pt modelId="{70FB1C37-548C-4697-9BC6-ECD6FD9721B2}">
      <dgm:prSet custScaleX="330131" custScaleY="112959" custRadScaleRad="93231" custRadScaleInc="699931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4D7F62A4-59D4-4649-8E10-83B673BF0561}" type="parTrans" cxnId="{F89219FB-E18F-4C76-84DD-59EED4386D54}">
      <dgm:prSet/>
      <dgm:spPr/>
      <dgm:t>
        <a:bodyPr/>
        <a:lstStyle/>
        <a:p>
          <a:endParaRPr lang="ru-RU"/>
        </a:p>
      </dgm:t>
    </dgm:pt>
    <dgm:pt modelId="{C085B375-CC9E-44D9-8AD3-CF3986A2AE2F}" type="sibTrans" cxnId="{F89219FB-E18F-4C76-84DD-59EED4386D54}">
      <dgm:prSet/>
      <dgm:spPr/>
      <dgm:t>
        <a:bodyPr/>
        <a:lstStyle/>
        <a:p>
          <a:endParaRPr lang="ru-RU"/>
        </a:p>
      </dgm:t>
    </dgm:pt>
    <dgm:pt modelId="{73FE015A-0C2A-4A1B-A3D7-9C87F1DE659B}">
      <dgm:prSet phldrT="[Текст]" custScaleX="284907" custScaleY="99519" custRadScaleRad="188397" custRadScaleInc="-17900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5AE81D43-EDCF-49E6-91C9-D9A58FE78515}" type="parTrans" cxnId="{AA7AE886-78A6-43CA-BFA9-5ACC2CE5B0AC}">
      <dgm:prSet/>
      <dgm:spPr/>
      <dgm:t>
        <a:bodyPr/>
        <a:lstStyle/>
        <a:p>
          <a:endParaRPr lang="ru-RU"/>
        </a:p>
      </dgm:t>
    </dgm:pt>
    <dgm:pt modelId="{971A2C73-949E-4B52-86FC-2F25BD8BD0DF}" type="sibTrans" cxnId="{AA7AE886-78A6-43CA-BFA9-5ACC2CE5B0AC}">
      <dgm:prSet/>
      <dgm:spPr/>
      <dgm:t>
        <a:bodyPr/>
        <a:lstStyle/>
        <a:p>
          <a:endParaRPr lang="ru-RU"/>
        </a:p>
      </dgm:t>
    </dgm:pt>
    <dgm:pt modelId="{846D0E6E-9C24-48F0-B822-4EBAFD6FA79A}">
      <dgm:prSet custScaleX="284907" custScaleY="203330" custRadScaleRad="188714" custRadScaleInc="106865"/>
      <dgm:spPr/>
      <dgm:t>
        <a:bodyPr/>
        <a:lstStyle/>
        <a:p>
          <a:endParaRPr lang="ru-RU"/>
        </a:p>
      </dgm:t>
    </dgm:pt>
    <dgm:pt modelId="{DF46DFE8-411B-488B-9CC4-B0A10B8BF362}" type="parTrans" cxnId="{0B84B213-CE35-42D3-A638-80E1EC9ECDC0}">
      <dgm:prSet/>
      <dgm:spPr>
        <a:ln w="76200"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B5A433A7-A67D-4ACA-9607-5DCFEB257A93}" type="sibTrans" cxnId="{0B84B213-CE35-42D3-A638-80E1EC9ECDC0}">
      <dgm:prSet/>
      <dgm:spPr/>
      <dgm:t>
        <a:bodyPr/>
        <a:lstStyle/>
        <a:p>
          <a:endParaRPr lang="ru-RU"/>
        </a:p>
      </dgm:t>
    </dgm:pt>
    <dgm:pt modelId="{AAD42FDB-A082-43DE-828E-D6D1F2EC9A37}">
      <dgm:prSet/>
      <dgm:spPr/>
      <dgm:t>
        <a:bodyPr/>
        <a:lstStyle/>
        <a:p>
          <a:endParaRPr lang="ru-RU" dirty="0"/>
        </a:p>
      </dgm:t>
    </dgm:pt>
    <dgm:pt modelId="{99A725BE-E422-4892-9F2A-142FC290BD62}" type="parTrans" cxnId="{7D6A3A3A-D699-4671-9D6D-63000CCDD173}">
      <dgm:prSet/>
      <dgm:spPr/>
      <dgm:t>
        <a:bodyPr/>
        <a:lstStyle/>
        <a:p>
          <a:endParaRPr lang="ru-RU"/>
        </a:p>
      </dgm:t>
    </dgm:pt>
    <dgm:pt modelId="{36C4F6CC-A3D2-43F9-8F05-15F9EF8F91A3}" type="sibTrans" cxnId="{7D6A3A3A-D699-4671-9D6D-63000CCDD173}">
      <dgm:prSet/>
      <dgm:spPr/>
      <dgm:t>
        <a:bodyPr/>
        <a:lstStyle/>
        <a:p>
          <a:endParaRPr lang="ru-RU"/>
        </a:p>
      </dgm:t>
    </dgm:pt>
    <dgm:pt modelId="{F376C320-4285-4025-87B2-273FF9F75201}" type="pres">
      <dgm:prSet presAssocID="{1FA90C33-35BB-4245-B0DE-DFB1B2B7CC8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02EF6F1-9EEA-4A2C-9219-0CA8C6898621}" type="pres">
      <dgm:prSet presAssocID="{35E66BC4-1D5D-465B-8628-9CC80DF3C018}" presName="singleCycle" presStyleCnt="0"/>
      <dgm:spPr/>
    </dgm:pt>
    <dgm:pt modelId="{8F34BF6E-B9B2-4C18-BD2F-8E19384E9E10}" type="pres">
      <dgm:prSet presAssocID="{35E66BC4-1D5D-465B-8628-9CC80DF3C018}" presName="singleCenter" presStyleLbl="node1" presStyleIdx="0" presStyleCnt="1" custScaleX="1032134" custLinFactNeighborX="751" custLinFactNeighborY="2709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</dgm:ptLst>
  <dgm:cxnLst>
    <dgm:cxn modelId="{AA7AE886-78A6-43CA-BFA9-5ACC2CE5B0AC}" srcId="{1FA90C33-35BB-4245-B0DE-DFB1B2B7CC8E}" destId="{73FE015A-0C2A-4A1B-A3D7-9C87F1DE659B}" srcOrd="8" destOrd="0" parTransId="{5AE81D43-EDCF-49E6-91C9-D9A58FE78515}" sibTransId="{971A2C73-949E-4B52-86FC-2F25BD8BD0DF}"/>
    <dgm:cxn modelId="{F2940D52-6724-4B5A-A9F4-111001AA5982}" srcId="{1FA90C33-35BB-4245-B0DE-DFB1B2B7CC8E}" destId="{1A5CA8CA-E1AC-4BCC-8834-B10D060010D3}" srcOrd="3" destOrd="0" parTransId="{3AEBDBD2-114A-4AC8-9903-BF2C2C6A116E}" sibTransId="{9A401D6A-F6E7-4FA1-8CCD-D3DCCABDD09F}"/>
    <dgm:cxn modelId="{EF6EBC8D-E8E6-44E2-B344-25C35ADA3D50}" type="presOf" srcId="{1FA90C33-35BB-4245-B0DE-DFB1B2B7CC8E}" destId="{F376C320-4285-4025-87B2-273FF9F75201}" srcOrd="0" destOrd="0" presId="urn:microsoft.com/office/officeart/2008/layout/RadialCluster"/>
    <dgm:cxn modelId="{F89219FB-E18F-4C76-84DD-59EED4386D54}" srcId="{1FA90C33-35BB-4245-B0DE-DFB1B2B7CC8E}" destId="{70FB1C37-548C-4697-9BC6-ECD6FD9721B2}" srcOrd="7" destOrd="0" parTransId="{4D7F62A4-59D4-4649-8E10-83B673BF0561}" sibTransId="{C085B375-CC9E-44D9-8AD3-CF3986A2AE2F}"/>
    <dgm:cxn modelId="{EFDF9FDD-BFC4-44DF-901B-A3B650308D9C}" srcId="{1FA90C33-35BB-4245-B0DE-DFB1B2B7CC8E}" destId="{F34AE9FC-7D6A-4B9A-9698-E1771322176C}" srcOrd="5" destOrd="0" parTransId="{D8F9335C-2D8B-49A3-B2A4-20E228A4D233}" sibTransId="{6F4292EE-C8A2-46D6-B79B-867B934754DE}"/>
    <dgm:cxn modelId="{0B84B213-CE35-42D3-A638-80E1EC9ECDC0}" srcId="{1FA90C33-35BB-4245-B0DE-DFB1B2B7CC8E}" destId="{846D0E6E-9C24-48F0-B822-4EBAFD6FA79A}" srcOrd="9" destOrd="0" parTransId="{DF46DFE8-411B-488B-9CC4-B0A10B8BF362}" sibTransId="{B5A433A7-A67D-4ACA-9607-5DCFEB257A93}"/>
    <dgm:cxn modelId="{54786392-63FB-4A00-B513-8CB87508BBD9}" type="presOf" srcId="{35E66BC4-1D5D-465B-8628-9CC80DF3C018}" destId="{8F34BF6E-B9B2-4C18-BD2F-8E19384E9E10}" srcOrd="0" destOrd="0" presId="urn:microsoft.com/office/officeart/2008/layout/RadialCluster"/>
    <dgm:cxn modelId="{EF323945-B22A-48DD-9504-EFDCC846E3D6}" srcId="{1FA90C33-35BB-4245-B0DE-DFB1B2B7CC8E}" destId="{6913B905-8BA2-4356-8D53-559709D38770}" srcOrd="4" destOrd="0" parTransId="{659D6347-98A7-4287-85A8-3A23085D3B40}" sibTransId="{D07B8B61-9EAD-4072-A77B-CC1BE41C6338}"/>
    <dgm:cxn modelId="{7D6A3A3A-D699-4671-9D6D-63000CCDD173}" srcId="{1FA90C33-35BB-4245-B0DE-DFB1B2B7CC8E}" destId="{AAD42FDB-A082-43DE-828E-D6D1F2EC9A37}" srcOrd="1" destOrd="0" parTransId="{99A725BE-E422-4892-9F2A-142FC290BD62}" sibTransId="{36C4F6CC-A3D2-43F9-8F05-15F9EF8F91A3}"/>
    <dgm:cxn modelId="{10F97285-5194-43E3-B4CF-26F699FFB7F8}" srcId="{1FA90C33-35BB-4245-B0DE-DFB1B2B7CC8E}" destId="{35E66BC4-1D5D-465B-8628-9CC80DF3C018}" srcOrd="0" destOrd="0" parTransId="{AECD0215-DA7C-4372-9D06-2D5702B9D0E2}" sibTransId="{10F4230F-88E2-43A3-BC52-B186E87BF80E}"/>
    <dgm:cxn modelId="{D36FF4BD-D952-423D-B842-E7D9E2D5E505}" srcId="{1FA90C33-35BB-4245-B0DE-DFB1B2B7CC8E}" destId="{06F51AD8-263E-46F5-B1A2-1CFA68C6EC27}" srcOrd="6" destOrd="0" parTransId="{F1DE6318-CDF6-48DD-9E30-F0C731443617}" sibTransId="{CAA2A2FE-41DA-4C39-BB29-36DE8D76EE4A}"/>
    <dgm:cxn modelId="{E7F5F820-138C-4DE3-9A67-E44AC84CF643}" srcId="{1FA90C33-35BB-4245-B0DE-DFB1B2B7CC8E}" destId="{9BCC7336-A91D-4311-90DE-25E008EB460D}" srcOrd="2" destOrd="0" parTransId="{55FB27FF-F1BB-40A3-AAD6-1601D4B8B929}" sibTransId="{0673D54A-F655-4A8A-B889-2DA640F11452}"/>
    <dgm:cxn modelId="{25FE31F3-FDA5-496E-9188-524B694CD91F}" type="presParOf" srcId="{F376C320-4285-4025-87B2-273FF9F75201}" destId="{602EF6F1-9EEA-4A2C-9219-0CA8C6898621}" srcOrd="0" destOrd="0" presId="urn:microsoft.com/office/officeart/2008/layout/RadialCluster"/>
    <dgm:cxn modelId="{8B9CE72D-74AC-42F7-B22A-4CCF1BFF8CA7}" type="presParOf" srcId="{602EF6F1-9EEA-4A2C-9219-0CA8C6898621}" destId="{8F34BF6E-B9B2-4C18-BD2F-8E19384E9E10}" srcOrd="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A90C33-35BB-4245-B0DE-DFB1B2B7CC8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4AE9FC-7D6A-4B9A-9698-E1771322176C}">
      <dgm:prSet phldrT="[Текст]"/>
      <dgm:spPr>
        <a:effectLst/>
      </dgm:spPr>
      <dgm:t>
        <a:bodyPr/>
        <a:lstStyle/>
        <a:p>
          <a:endParaRPr lang="ru-RU"/>
        </a:p>
      </dgm:t>
    </dgm:pt>
    <dgm:pt modelId="{D8F9335C-2D8B-49A3-B2A4-20E228A4D233}" type="parTrans" cxnId="{EFDF9FDD-BFC4-44DF-901B-A3B650308D9C}">
      <dgm:prSet/>
      <dgm:spPr/>
      <dgm:t>
        <a:bodyPr/>
        <a:lstStyle/>
        <a:p>
          <a:endParaRPr lang="ru-RU"/>
        </a:p>
      </dgm:t>
    </dgm:pt>
    <dgm:pt modelId="{6F4292EE-C8A2-46D6-B79B-867B934754DE}" type="sibTrans" cxnId="{EFDF9FDD-BFC4-44DF-901B-A3B650308D9C}">
      <dgm:prSet/>
      <dgm:spPr/>
      <dgm:t>
        <a:bodyPr/>
        <a:lstStyle/>
        <a:p>
          <a:endParaRPr lang="ru-RU"/>
        </a:p>
      </dgm:t>
    </dgm:pt>
    <dgm:pt modelId="{6913B905-8BA2-4356-8D53-559709D38770}">
      <dgm:prSet phldrT="[Текст]"/>
      <dgm:spPr>
        <a:effectLst/>
      </dgm:spPr>
      <dgm:t>
        <a:bodyPr/>
        <a:lstStyle/>
        <a:p>
          <a:endParaRPr lang="ru-RU"/>
        </a:p>
      </dgm:t>
    </dgm:pt>
    <dgm:pt modelId="{659D6347-98A7-4287-85A8-3A23085D3B40}" type="parTrans" cxnId="{EF323945-B22A-48DD-9504-EFDCC846E3D6}">
      <dgm:prSet/>
      <dgm:spPr/>
      <dgm:t>
        <a:bodyPr/>
        <a:lstStyle/>
        <a:p>
          <a:endParaRPr lang="ru-RU"/>
        </a:p>
      </dgm:t>
    </dgm:pt>
    <dgm:pt modelId="{D07B8B61-9EAD-4072-A77B-CC1BE41C6338}" type="sibTrans" cxnId="{EF323945-B22A-48DD-9504-EFDCC846E3D6}">
      <dgm:prSet/>
      <dgm:spPr/>
      <dgm:t>
        <a:bodyPr/>
        <a:lstStyle/>
        <a:p>
          <a:endParaRPr lang="ru-RU"/>
        </a:p>
      </dgm:t>
    </dgm:pt>
    <dgm:pt modelId="{1A5CA8CA-E1AC-4BCC-8834-B10D060010D3}">
      <dgm:prSet phldrT="[Текст]"/>
      <dgm:spPr/>
      <dgm:t>
        <a:bodyPr/>
        <a:lstStyle/>
        <a:p>
          <a:endParaRPr lang="ru-RU"/>
        </a:p>
      </dgm:t>
    </dgm:pt>
    <dgm:pt modelId="{3AEBDBD2-114A-4AC8-9903-BF2C2C6A116E}" type="parTrans" cxnId="{F2940D52-6724-4B5A-A9F4-111001AA5982}">
      <dgm:prSet/>
      <dgm:spPr/>
      <dgm:t>
        <a:bodyPr/>
        <a:lstStyle/>
        <a:p>
          <a:endParaRPr lang="ru-RU"/>
        </a:p>
      </dgm:t>
    </dgm:pt>
    <dgm:pt modelId="{9A401D6A-F6E7-4FA1-8CCD-D3DCCABDD09F}" type="sibTrans" cxnId="{F2940D52-6724-4B5A-A9F4-111001AA5982}">
      <dgm:prSet/>
      <dgm:spPr/>
      <dgm:t>
        <a:bodyPr/>
        <a:lstStyle/>
        <a:p>
          <a:endParaRPr lang="ru-RU"/>
        </a:p>
      </dgm:t>
    </dgm:pt>
    <dgm:pt modelId="{9BCC7336-A91D-4311-90DE-25E008EB460D}">
      <dgm:prSet phldrT="[Текст]"/>
      <dgm:spPr/>
      <dgm:t>
        <a:bodyPr/>
        <a:lstStyle/>
        <a:p>
          <a:endParaRPr lang="ru-RU" dirty="0"/>
        </a:p>
      </dgm:t>
    </dgm:pt>
    <dgm:pt modelId="{55FB27FF-F1BB-40A3-AAD6-1601D4B8B929}" type="parTrans" cxnId="{E7F5F820-138C-4DE3-9A67-E44AC84CF643}">
      <dgm:prSet/>
      <dgm:spPr/>
      <dgm:t>
        <a:bodyPr/>
        <a:lstStyle/>
        <a:p>
          <a:endParaRPr lang="ru-RU"/>
        </a:p>
      </dgm:t>
    </dgm:pt>
    <dgm:pt modelId="{0673D54A-F655-4A8A-B889-2DA640F11452}" type="sibTrans" cxnId="{E7F5F820-138C-4DE3-9A67-E44AC84CF643}">
      <dgm:prSet/>
      <dgm:spPr/>
      <dgm:t>
        <a:bodyPr/>
        <a:lstStyle/>
        <a:p>
          <a:endParaRPr lang="ru-RU"/>
        </a:p>
      </dgm:t>
    </dgm:pt>
    <dgm:pt modelId="{35E66BC4-1D5D-465B-8628-9CC80DF3C018}">
      <dgm:prSet phldrT="[Текст]" custT="1"/>
      <dgm:spPr/>
      <dgm:t>
        <a:bodyPr/>
        <a:lstStyle/>
        <a:p>
          <a:r>
            <a:rPr lang="ru-RU" sz="1700" dirty="0" smtClean="0"/>
            <a:t>Индивидуальные предприниматели, применяющие упрощенную систему налогообложения (п. 3 ст. 346.11 Налогового кодекса РФ)</a:t>
          </a:r>
          <a:endParaRPr lang="ru-RU" sz="1700" dirty="0"/>
        </a:p>
      </dgm:t>
    </dgm:pt>
    <dgm:pt modelId="{AECD0215-DA7C-4372-9D06-2D5702B9D0E2}" type="parTrans" cxnId="{10F97285-5194-43E3-B4CF-26F699FFB7F8}">
      <dgm:prSet/>
      <dgm:spPr/>
      <dgm:t>
        <a:bodyPr/>
        <a:lstStyle/>
        <a:p>
          <a:endParaRPr lang="ru-RU"/>
        </a:p>
      </dgm:t>
    </dgm:pt>
    <dgm:pt modelId="{10F4230F-88E2-43A3-BC52-B186E87BF80E}" type="sibTrans" cxnId="{10F97285-5194-43E3-B4CF-26F699FFB7F8}">
      <dgm:prSet/>
      <dgm:spPr/>
      <dgm:t>
        <a:bodyPr/>
        <a:lstStyle/>
        <a:p>
          <a:endParaRPr lang="ru-RU"/>
        </a:p>
      </dgm:t>
    </dgm:pt>
    <dgm:pt modelId="{06F51AD8-263E-46F5-B1A2-1CFA68C6EC27}">
      <dgm:prSet custScaleX="330131" custScaleY="135670" custRadScaleRad="86029" custRadScaleInc="-695032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F1DE6318-CDF6-48DD-9E30-F0C731443617}" type="parTrans" cxnId="{D36FF4BD-D952-423D-B842-E7D9E2D5E505}">
      <dgm:prSet/>
      <dgm:spPr/>
      <dgm:t>
        <a:bodyPr/>
        <a:lstStyle/>
        <a:p>
          <a:endParaRPr lang="ru-RU"/>
        </a:p>
      </dgm:t>
    </dgm:pt>
    <dgm:pt modelId="{CAA2A2FE-41DA-4C39-BB29-36DE8D76EE4A}" type="sibTrans" cxnId="{D36FF4BD-D952-423D-B842-E7D9E2D5E505}">
      <dgm:prSet/>
      <dgm:spPr/>
      <dgm:t>
        <a:bodyPr/>
        <a:lstStyle/>
        <a:p>
          <a:endParaRPr lang="ru-RU"/>
        </a:p>
      </dgm:t>
    </dgm:pt>
    <dgm:pt modelId="{70FB1C37-548C-4697-9BC6-ECD6FD9721B2}">
      <dgm:prSet custScaleX="330131" custScaleY="112959" custRadScaleRad="93231" custRadScaleInc="699931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4D7F62A4-59D4-4649-8E10-83B673BF0561}" type="parTrans" cxnId="{F89219FB-E18F-4C76-84DD-59EED4386D54}">
      <dgm:prSet/>
      <dgm:spPr/>
      <dgm:t>
        <a:bodyPr/>
        <a:lstStyle/>
        <a:p>
          <a:endParaRPr lang="ru-RU"/>
        </a:p>
      </dgm:t>
    </dgm:pt>
    <dgm:pt modelId="{C085B375-CC9E-44D9-8AD3-CF3986A2AE2F}" type="sibTrans" cxnId="{F89219FB-E18F-4C76-84DD-59EED4386D54}">
      <dgm:prSet/>
      <dgm:spPr/>
      <dgm:t>
        <a:bodyPr/>
        <a:lstStyle/>
        <a:p>
          <a:endParaRPr lang="ru-RU"/>
        </a:p>
      </dgm:t>
    </dgm:pt>
    <dgm:pt modelId="{73FE015A-0C2A-4A1B-A3D7-9C87F1DE659B}">
      <dgm:prSet phldrT="[Текст]" custScaleX="284907" custScaleY="99519" custRadScaleRad="188397" custRadScaleInc="-17900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5AE81D43-EDCF-49E6-91C9-D9A58FE78515}" type="parTrans" cxnId="{AA7AE886-78A6-43CA-BFA9-5ACC2CE5B0AC}">
      <dgm:prSet/>
      <dgm:spPr/>
      <dgm:t>
        <a:bodyPr/>
        <a:lstStyle/>
        <a:p>
          <a:endParaRPr lang="ru-RU"/>
        </a:p>
      </dgm:t>
    </dgm:pt>
    <dgm:pt modelId="{971A2C73-949E-4B52-86FC-2F25BD8BD0DF}" type="sibTrans" cxnId="{AA7AE886-78A6-43CA-BFA9-5ACC2CE5B0AC}">
      <dgm:prSet/>
      <dgm:spPr/>
      <dgm:t>
        <a:bodyPr/>
        <a:lstStyle/>
        <a:p>
          <a:endParaRPr lang="ru-RU"/>
        </a:p>
      </dgm:t>
    </dgm:pt>
    <dgm:pt modelId="{846D0E6E-9C24-48F0-B822-4EBAFD6FA79A}">
      <dgm:prSet custScaleX="284907" custScaleY="203330" custRadScaleRad="188714" custRadScaleInc="106865"/>
      <dgm:spPr/>
      <dgm:t>
        <a:bodyPr/>
        <a:lstStyle/>
        <a:p>
          <a:endParaRPr lang="ru-RU"/>
        </a:p>
      </dgm:t>
    </dgm:pt>
    <dgm:pt modelId="{DF46DFE8-411B-488B-9CC4-B0A10B8BF362}" type="parTrans" cxnId="{0B84B213-CE35-42D3-A638-80E1EC9ECDC0}">
      <dgm:prSet/>
      <dgm:spPr>
        <a:ln w="76200"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B5A433A7-A67D-4ACA-9607-5DCFEB257A93}" type="sibTrans" cxnId="{0B84B213-CE35-42D3-A638-80E1EC9ECDC0}">
      <dgm:prSet/>
      <dgm:spPr/>
      <dgm:t>
        <a:bodyPr/>
        <a:lstStyle/>
        <a:p>
          <a:endParaRPr lang="ru-RU"/>
        </a:p>
      </dgm:t>
    </dgm:pt>
    <dgm:pt modelId="{AAD42FDB-A082-43DE-828E-D6D1F2EC9A37}">
      <dgm:prSet/>
      <dgm:spPr/>
      <dgm:t>
        <a:bodyPr/>
        <a:lstStyle/>
        <a:p>
          <a:endParaRPr lang="ru-RU" dirty="0"/>
        </a:p>
      </dgm:t>
    </dgm:pt>
    <dgm:pt modelId="{99A725BE-E422-4892-9F2A-142FC290BD62}" type="parTrans" cxnId="{7D6A3A3A-D699-4671-9D6D-63000CCDD173}">
      <dgm:prSet/>
      <dgm:spPr/>
      <dgm:t>
        <a:bodyPr/>
        <a:lstStyle/>
        <a:p>
          <a:endParaRPr lang="ru-RU"/>
        </a:p>
      </dgm:t>
    </dgm:pt>
    <dgm:pt modelId="{36C4F6CC-A3D2-43F9-8F05-15F9EF8F91A3}" type="sibTrans" cxnId="{7D6A3A3A-D699-4671-9D6D-63000CCDD173}">
      <dgm:prSet/>
      <dgm:spPr/>
      <dgm:t>
        <a:bodyPr/>
        <a:lstStyle/>
        <a:p>
          <a:endParaRPr lang="ru-RU"/>
        </a:p>
      </dgm:t>
    </dgm:pt>
    <dgm:pt modelId="{F376C320-4285-4025-87B2-273FF9F75201}" type="pres">
      <dgm:prSet presAssocID="{1FA90C33-35BB-4245-B0DE-DFB1B2B7CC8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02EF6F1-9EEA-4A2C-9219-0CA8C6898621}" type="pres">
      <dgm:prSet presAssocID="{35E66BC4-1D5D-465B-8628-9CC80DF3C018}" presName="singleCycle" presStyleCnt="0"/>
      <dgm:spPr/>
    </dgm:pt>
    <dgm:pt modelId="{8F34BF6E-B9B2-4C18-BD2F-8E19384E9E10}" type="pres">
      <dgm:prSet presAssocID="{35E66BC4-1D5D-465B-8628-9CC80DF3C018}" presName="singleCenter" presStyleLbl="node1" presStyleIdx="0" presStyleCnt="1" custScaleX="1032134" custLinFactNeighborX="751" custLinFactNeighborY="2709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</dgm:ptLst>
  <dgm:cxnLst>
    <dgm:cxn modelId="{AA7AE886-78A6-43CA-BFA9-5ACC2CE5B0AC}" srcId="{1FA90C33-35BB-4245-B0DE-DFB1B2B7CC8E}" destId="{73FE015A-0C2A-4A1B-A3D7-9C87F1DE659B}" srcOrd="8" destOrd="0" parTransId="{5AE81D43-EDCF-49E6-91C9-D9A58FE78515}" sibTransId="{971A2C73-949E-4B52-86FC-2F25BD8BD0DF}"/>
    <dgm:cxn modelId="{F2940D52-6724-4B5A-A9F4-111001AA5982}" srcId="{1FA90C33-35BB-4245-B0DE-DFB1B2B7CC8E}" destId="{1A5CA8CA-E1AC-4BCC-8834-B10D060010D3}" srcOrd="3" destOrd="0" parTransId="{3AEBDBD2-114A-4AC8-9903-BF2C2C6A116E}" sibTransId="{9A401D6A-F6E7-4FA1-8CCD-D3DCCABDD09F}"/>
    <dgm:cxn modelId="{F89219FB-E18F-4C76-84DD-59EED4386D54}" srcId="{1FA90C33-35BB-4245-B0DE-DFB1B2B7CC8E}" destId="{70FB1C37-548C-4697-9BC6-ECD6FD9721B2}" srcOrd="7" destOrd="0" parTransId="{4D7F62A4-59D4-4649-8E10-83B673BF0561}" sibTransId="{C085B375-CC9E-44D9-8AD3-CF3986A2AE2F}"/>
    <dgm:cxn modelId="{EFDF9FDD-BFC4-44DF-901B-A3B650308D9C}" srcId="{1FA90C33-35BB-4245-B0DE-DFB1B2B7CC8E}" destId="{F34AE9FC-7D6A-4B9A-9698-E1771322176C}" srcOrd="5" destOrd="0" parTransId="{D8F9335C-2D8B-49A3-B2A4-20E228A4D233}" sibTransId="{6F4292EE-C8A2-46D6-B79B-867B934754DE}"/>
    <dgm:cxn modelId="{0B84B213-CE35-42D3-A638-80E1EC9ECDC0}" srcId="{1FA90C33-35BB-4245-B0DE-DFB1B2B7CC8E}" destId="{846D0E6E-9C24-48F0-B822-4EBAFD6FA79A}" srcOrd="9" destOrd="0" parTransId="{DF46DFE8-411B-488B-9CC4-B0A10B8BF362}" sibTransId="{B5A433A7-A67D-4ACA-9607-5DCFEB257A93}"/>
    <dgm:cxn modelId="{EF323945-B22A-48DD-9504-EFDCC846E3D6}" srcId="{1FA90C33-35BB-4245-B0DE-DFB1B2B7CC8E}" destId="{6913B905-8BA2-4356-8D53-559709D38770}" srcOrd="4" destOrd="0" parTransId="{659D6347-98A7-4287-85A8-3A23085D3B40}" sibTransId="{D07B8B61-9EAD-4072-A77B-CC1BE41C6338}"/>
    <dgm:cxn modelId="{7D6A3A3A-D699-4671-9D6D-63000CCDD173}" srcId="{1FA90C33-35BB-4245-B0DE-DFB1B2B7CC8E}" destId="{AAD42FDB-A082-43DE-828E-D6D1F2EC9A37}" srcOrd="1" destOrd="0" parTransId="{99A725BE-E422-4892-9F2A-142FC290BD62}" sibTransId="{36C4F6CC-A3D2-43F9-8F05-15F9EF8F91A3}"/>
    <dgm:cxn modelId="{702E09B6-97C2-422C-93F7-9E9AEA0AC23A}" type="presOf" srcId="{35E66BC4-1D5D-465B-8628-9CC80DF3C018}" destId="{8F34BF6E-B9B2-4C18-BD2F-8E19384E9E10}" srcOrd="0" destOrd="0" presId="urn:microsoft.com/office/officeart/2008/layout/RadialCluster"/>
    <dgm:cxn modelId="{10F97285-5194-43E3-B4CF-26F699FFB7F8}" srcId="{1FA90C33-35BB-4245-B0DE-DFB1B2B7CC8E}" destId="{35E66BC4-1D5D-465B-8628-9CC80DF3C018}" srcOrd="0" destOrd="0" parTransId="{AECD0215-DA7C-4372-9D06-2D5702B9D0E2}" sibTransId="{10F4230F-88E2-43A3-BC52-B186E87BF80E}"/>
    <dgm:cxn modelId="{D36FF4BD-D952-423D-B842-E7D9E2D5E505}" srcId="{1FA90C33-35BB-4245-B0DE-DFB1B2B7CC8E}" destId="{06F51AD8-263E-46F5-B1A2-1CFA68C6EC27}" srcOrd="6" destOrd="0" parTransId="{F1DE6318-CDF6-48DD-9E30-F0C731443617}" sibTransId="{CAA2A2FE-41DA-4C39-BB29-36DE8D76EE4A}"/>
    <dgm:cxn modelId="{21C63631-2AEA-4914-8601-704FDF815370}" type="presOf" srcId="{1FA90C33-35BB-4245-B0DE-DFB1B2B7CC8E}" destId="{F376C320-4285-4025-87B2-273FF9F75201}" srcOrd="0" destOrd="0" presId="urn:microsoft.com/office/officeart/2008/layout/RadialCluster"/>
    <dgm:cxn modelId="{E7F5F820-138C-4DE3-9A67-E44AC84CF643}" srcId="{1FA90C33-35BB-4245-B0DE-DFB1B2B7CC8E}" destId="{9BCC7336-A91D-4311-90DE-25E008EB460D}" srcOrd="2" destOrd="0" parTransId="{55FB27FF-F1BB-40A3-AAD6-1601D4B8B929}" sibTransId="{0673D54A-F655-4A8A-B889-2DA640F11452}"/>
    <dgm:cxn modelId="{8E19FDA8-37A2-426E-8D5C-94DCE66EB2ED}" type="presParOf" srcId="{F376C320-4285-4025-87B2-273FF9F75201}" destId="{602EF6F1-9EEA-4A2C-9219-0CA8C6898621}" srcOrd="0" destOrd="0" presId="urn:microsoft.com/office/officeart/2008/layout/RadialCluster"/>
    <dgm:cxn modelId="{35056CDC-F026-42B5-9168-88A79AB4DD9B}" type="presParOf" srcId="{602EF6F1-9EEA-4A2C-9219-0CA8C6898621}" destId="{8F34BF6E-B9B2-4C18-BD2F-8E19384E9E10}" srcOrd="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A90C33-35BB-4245-B0DE-DFB1B2B7CC8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4AE9FC-7D6A-4B9A-9698-E1771322176C}">
      <dgm:prSet phldrT="[Текст]"/>
      <dgm:spPr>
        <a:effectLst/>
      </dgm:spPr>
      <dgm:t>
        <a:bodyPr/>
        <a:lstStyle/>
        <a:p>
          <a:endParaRPr lang="ru-RU"/>
        </a:p>
      </dgm:t>
    </dgm:pt>
    <dgm:pt modelId="{D8F9335C-2D8B-49A3-B2A4-20E228A4D233}" type="parTrans" cxnId="{EFDF9FDD-BFC4-44DF-901B-A3B650308D9C}">
      <dgm:prSet/>
      <dgm:spPr/>
      <dgm:t>
        <a:bodyPr/>
        <a:lstStyle/>
        <a:p>
          <a:endParaRPr lang="ru-RU"/>
        </a:p>
      </dgm:t>
    </dgm:pt>
    <dgm:pt modelId="{6F4292EE-C8A2-46D6-B79B-867B934754DE}" type="sibTrans" cxnId="{EFDF9FDD-BFC4-44DF-901B-A3B650308D9C}">
      <dgm:prSet/>
      <dgm:spPr/>
      <dgm:t>
        <a:bodyPr/>
        <a:lstStyle/>
        <a:p>
          <a:endParaRPr lang="ru-RU"/>
        </a:p>
      </dgm:t>
    </dgm:pt>
    <dgm:pt modelId="{6913B905-8BA2-4356-8D53-559709D38770}">
      <dgm:prSet phldrT="[Текст]"/>
      <dgm:spPr>
        <a:effectLst/>
      </dgm:spPr>
      <dgm:t>
        <a:bodyPr/>
        <a:lstStyle/>
        <a:p>
          <a:endParaRPr lang="ru-RU"/>
        </a:p>
      </dgm:t>
    </dgm:pt>
    <dgm:pt modelId="{659D6347-98A7-4287-85A8-3A23085D3B40}" type="parTrans" cxnId="{EF323945-B22A-48DD-9504-EFDCC846E3D6}">
      <dgm:prSet/>
      <dgm:spPr/>
      <dgm:t>
        <a:bodyPr/>
        <a:lstStyle/>
        <a:p>
          <a:endParaRPr lang="ru-RU"/>
        </a:p>
      </dgm:t>
    </dgm:pt>
    <dgm:pt modelId="{D07B8B61-9EAD-4072-A77B-CC1BE41C6338}" type="sibTrans" cxnId="{EF323945-B22A-48DD-9504-EFDCC846E3D6}">
      <dgm:prSet/>
      <dgm:spPr/>
      <dgm:t>
        <a:bodyPr/>
        <a:lstStyle/>
        <a:p>
          <a:endParaRPr lang="ru-RU"/>
        </a:p>
      </dgm:t>
    </dgm:pt>
    <dgm:pt modelId="{1A5CA8CA-E1AC-4BCC-8834-B10D060010D3}">
      <dgm:prSet phldrT="[Текст]"/>
      <dgm:spPr/>
      <dgm:t>
        <a:bodyPr/>
        <a:lstStyle/>
        <a:p>
          <a:endParaRPr lang="ru-RU"/>
        </a:p>
      </dgm:t>
    </dgm:pt>
    <dgm:pt modelId="{3AEBDBD2-114A-4AC8-9903-BF2C2C6A116E}" type="parTrans" cxnId="{F2940D52-6724-4B5A-A9F4-111001AA5982}">
      <dgm:prSet/>
      <dgm:spPr/>
      <dgm:t>
        <a:bodyPr/>
        <a:lstStyle/>
        <a:p>
          <a:endParaRPr lang="ru-RU"/>
        </a:p>
      </dgm:t>
    </dgm:pt>
    <dgm:pt modelId="{9A401D6A-F6E7-4FA1-8CCD-D3DCCABDD09F}" type="sibTrans" cxnId="{F2940D52-6724-4B5A-A9F4-111001AA5982}">
      <dgm:prSet/>
      <dgm:spPr/>
      <dgm:t>
        <a:bodyPr/>
        <a:lstStyle/>
        <a:p>
          <a:endParaRPr lang="ru-RU"/>
        </a:p>
      </dgm:t>
    </dgm:pt>
    <dgm:pt modelId="{9BCC7336-A91D-4311-90DE-25E008EB460D}">
      <dgm:prSet phldrT="[Текст]"/>
      <dgm:spPr/>
      <dgm:t>
        <a:bodyPr/>
        <a:lstStyle/>
        <a:p>
          <a:endParaRPr lang="ru-RU" dirty="0"/>
        </a:p>
      </dgm:t>
    </dgm:pt>
    <dgm:pt modelId="{55FB27FF-F1BB-40A3-AAD6-1601D4B8B929}" type="parTrans" cxnId="{E7F5F820-138C-4DE3-9A67-E44AC84CF643}">
      <dgm:prSet/>
      <dgm:spPr/>
      <dgm:t>
        <a:bodyPr/>
        <a:lstStyle/>
        <a:p>
          <a:endParaRPr lang="ru-RU"/>
        </a:p>
      </dgm:t>
    </dgm:pt>
    <dgm:pt modelId="{0673D54A-F655-4A8A-B889-2DA640F11452}" type="sibTrans" cxnId="{E7F5F820-138C-4DE3-9A67-E44AC84CF643}">
      <dgm:prSet/>
      <dgm:spPr/>
      <dgm:t>
        <a:bodyPr/>
        <a:lstStyle/>
        <a:p>
          <a:endParaRPr lang="ru-RU"/>
        </a:p>
      </dgm:t>
    </dgm:pt>
    <dgm:pt modelId="{35E66BC4-1D5D-465B-8628-9CC80DF3C018}">
      <dgm:prSet phldrT="[Текст]" custT="1"/>
      <dgm:spPr/>
      <dgm:t>
        <a:bodyPr/>
        <a:lstStyle/>
        <a:p>
          <a:r>
            <a:rPr lang="ru-RU" sz="1700" dirty="0" smtClean="0"/>
            <a:t>Индивидуальные предприниматели, применяющие патентную систему налогообложения (п. 10 ст. 346.43 Налогового кодекса РФ)</a:t>
          </a:r>
          <a:endParaRPr lang="ru-RU" sz="1700" dirty="0"/>
        </a:p>
      </dgm:t>
    </dgm:pt>
    <dgm:pt modelId="{AECD0215-DA7C-4372-9D06-2D5702B9D0E2}" type="parTrans" cxnId="{10F97285-5194-43E3-B4CF-26F699FFB7F8}">
      <dgm:prSet/>
      <dgm:spPr/>
      <dgm:t>
        <a:bodyPr/>
        <a:lstStyle/>
        <a:p>
          <a:endParaRPr lang="ru-RU"/>
        </a:p>
      </dgm:t>
    </dgm:pt>
    <dgm:pt modelId="{10F4230F-88E2-43A3-BC52-B186E87BF80E}" type="sibTrans" cxnId="{10F97285-5194-43E3-B4CF-26F699FFB7F8}">
      <dgm:prSet/>
      <dgm:spPr/>
      <dgm:t>
        <a:bodyPr/>
        <a:lstStyle/>
        <a:p>
          <a:endParaRPr lang="ru-RU"/>
        </a:p>
      </dgm:t>
    </dgm:pt>
    <dgm:pt modelId="{06F51AD8-263E-46F5-B1A2-1CFA68C6EC27}">
      <dgm:prSet custScaleX="330131" custScaleY="135670" custRadScaleRad="86029" custRadScaleInc="-695032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F1DE6318-CDF6-48DD-9E30-F0C731443617}" type="parTrans" cxnId="{D36FF4BD-D952-423D-B842-E7D9E2D5E505}">
      <dgm:prSet/>
      <dgm:spPr/>
      <dgm:t>
        <a:bodyPr/>
        <a:lstStyle/>
        <a:p>
          <a:endParaRPr lang="ru-RU"/>
        </a:p>
      </dgm:t>
    </dgm:pt>
    <dgm:pt modelId="{CAA2A2FE-41DA-4C39-BB29-36DE8D76EE4A}" type="sibTrans" cxnId="{D36FF4BD-D952-423D-B842-E7D9E2D5E505}">
      <dgm:prSet/>
      <dgm:spPr/>
      <dgm:t>
        <a:bodyPr/>
        <a:lstStyle/>
        <a:p>
          <a:endParaRPr lang="ru-RU"/>
        </a:p>
      </dgm:t>
    </dgm:pt>
    <dgm:pt modelId="{70FB1C37-548C-4697-9BC6-ECD6FD9721B2}">
      <dgm:prSet custScaleX="330131" custScaleY="112959" custRadScaleRad="93231" custRadScaleInc="699931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4D7F62A4-59D4-4649-8E10-83B673BF0561}" type="parTrans" cxnId="{F89219FB-E18F-4C76-84DD-59EED4386D54}">
      <dgm:prSet/>
      <dgm:spPr/>
      <dgm:t>
        <a:bodyPr/>
        <a:lstStyle/>
        <a:p>
          <a:endParaRPr lang="ru-RU"/>
        </a:p>
      </dgm:t>
    </dgm:pt>
    <dgm:pt modelId="{C085B375-CC9E-44D9-8AD3-CF3986A2AE2F}" type="sibTrans" cxnId="{F89219FB-E18F-4C76-84DD-59EED4386D54}">
      <dgm:prSet/>
      <dgm:spPr/>
      <dgm:t>
        <a:bodyPr/>
        <a:lstStyle/>
        <a:p>
          <a:endParaRPr lang="ru-RU"/>
        </a:p>
      </dgm:t>
    </dgm:pt>
    <dgm:pt modelId="{73FE015A-0C2A-4A1B-A3D7-9C87F1DE659B}">
      <dgm:prSet phldrT="[Текст]" custScaleX="284907" custScaleY="99519" custRadScaleRad="188397" custRadScaleInc="-17900"/>
      <dgm:spPr>
        <a:ln>
          <a:solidFill>
            <a:schemeClr val="accent6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5AE81D43-EDCF-49E6-91C9-D9A58FE78515}" type="parTrans" cxnId="{AA7AE886-78A6-43CA-BFA9-5ACC2CE5B0AC}">
      <dgm:prSet/>
      <dgm:spPr/>
      <dgm:t>
        <a:bodyPr/>
        <a:lstStyle/>
        <a:p>
          <a:endParaRPr lang="ru-RU"/>
        </a:p>
      </dgm:t>
    </dgm:pt>
    <dgm:pt modelId="{971A2C73-949E-4B52-86FC-2F25BD8BD0DF}" type="sibTrans" cxnId="{AA7AE886-78A6-43CA-BFA9-5ACC2CE5B0AC}">
      <dgm:prSet/>
      <dgm:spPr/>
      <dgm:t>
        <a:bodyPr/>
        <a:lstStyle/>
        <a:p>
          <a:endParaRPr lang="ru-RU"/>
        </a:p>
      </dgm:t>
    </dgm:pt>
    <dgm:pt modelId="{846D0E6E-9C24-48F0-B822-4EBAFD6FA79A}">
      <dgm:prSet custScaleX="284907" custScaleY="203330" custRadScaleRad="188714" custRadScaleInc="106865"/>
      <dgm:spPr/>
      <dgm:t>
        <a:bodyPr/>
        <a:lstStyle/>
        <a:p>
          <a:endParaRPr lang="ru-RU"/>
        </a:p>
      </dgm:t>
    </dgm:pt>
    <dgm:pt modelId="{DF46DFE8-411B-488B-9CC4-B0A10B8BF362}" type="parTrans" cxnId="{0B84B213-CE35-42D3-A638-80E1EC9ECDC0}">
      <dgm:prSet/>
      <dgm:spPr>
        <a:ln w="76200"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B5A433A7-A67D-4ACA-9607-5DCFEB257A93}" type="sibTrans" cxnId="{0B84B213-CE35-42D3-A638-80E1EC9ECDC0}">
      <dgm:prSet/>
      <dgm:spPr/>
      <dgm:t>
        <a:bodyPr/>
        <a:lstStyle/>
        <a:p>
          <a:endParaRPr lang="ru-RU"/>
        </a:p>
      </dgm:t>
    </dgm:pt>
    <dgm:pt modelId="{AAD42FDB-A082-43DE-828E-D6D1F2EC9A37}">
      <dgm:prSet/>
      <dgm:spPr/>
      <dgm:t>
        <a:bodyPr/>
        <a:lstStyle/>
        <a:p>
          <a:endParaRPr lang="ru-RU" dirty="0"/>
        </a:p>
      </dgm:t>
    </dgm:pt>
    <dgm:pt modelId="{99A725BE-E422-4892-9F2A-142FC290BD62}" type="parTrans" cxnId="{7D6A3A3A-D699-4671-9D6D-63000CCDD173}">
      <dgm:prSet/>
      <dgm:spPr/>
      <dgm:t>
        <a:bodyPr/>
        <a:lstStyle/>
        <a:p>
          <a:endParaRPr lang="ru-RU"/>
        </a:p>
      </dgm:t>
    </dgm:pt>
    <dgm:pt modelId="{36C4F6CC-A3D2-43F9-8F05-15F9EF8F91A3}" type="sibTrans" cxnId="{7D6A3A3A-D699-4671-9D6D-63000CCDD173}">
      <dgm:prSet/>
      <dgm:spPr/>
      <dgm:t>
        <a:bodyPr/>
        <a:lstStyle/>
        <a:p>
          <a:endParaRPr lang="ru-RU"/>
        </a:p>
      </dgm:t>
    </dgm:pt>
    <dgm:pt modelId="{F376C320-4285-4025-87B2-273FF9F75201}" type="pres">
      <dgm:prSet presAssocID="{1FA90C33-35BB-4245-B0DE-DFB1B2B7CC8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02EF6F1-9EEA-4A2C-9219-0CA8C6898621}" type="pres">
      <dgm:prSet presAssocID="{35E66BC4-1D5D-465B-8628-9CC80DF3C018}" presName="singleCycle" presStyleCnt="0"/>
      <dgm:spPr/>
    </dgm:pt>
    <dgm:pt modelId="{8F34BF6E-B9B2-4C18-BD2F-8E19384E9E10}" type="pres">
      <dgm:prSet presAssocID="{35E66BC4-1D5D-465B-8628-9CC80DF3C018}" presName="singleCenter" presStyleLbl="node1" presStyleIdx="0" presStyleCnt="1" custScaleX="1032134" custLinFactNeighborX="-4801" custLinFactNeighborY="3144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</dgm:ptLst>
  <dgm:cxnLst>
    <dgm:cxn modelId="{AA7AE886-78A6-43CA-BFA9-5ACC2CE5B0AC}" srcId="{1FA90C33-35BB-4245-B0DE-DFB1B2B7CC8E}" destId="{73FE015A-0C2A-4A1B-A3D7-9C87F1DE659B}" srcOrd="8" destOrd="0" parTransId="{5AE81D43-EDCF-49E6-91C9-D9A58FE78515}" sibTransId="{971A2C73-949E-4B52-86FC-2F25BD8BD0DF}"/>
    <dgm:cxn modelId="{F2940D52-6724-4B5A-A9F4-111001AA5982}" srcId="{1FA90C33-35BB-4245-B0DE-DFB1B2B7CC8E}" destId="{1A5CA8CA-E1AC-4BCC-8834-B10D060010D3}" srcOrd="3" destOrd="0" parTransId="{3AEBDBD2-114A-4AC8-9903-BF2C2C6A116E}" sibTransId="{9A401D6A-F6E7-4FA1-8CCD-D3DCCABDD09F}"/>
    <dgm:cxn modelId="{A5F3AD8A-D27E-4CC7-A240-35F2E8E97F65}" type="presOf" srcId="{35E66BC4-1D5D-465B-8628-9CC80DF3C018}" destId="{8F34BF6E-B9B2-4C18-BD2F-8E19384E9E10}" srcOrd="0" destOrd="0" presId="urn:microsoft.com/office/officeart/2008/layout/RadialCluster"/>
    <dgm:cxn modelId="{F89219FB-E18F-4C76-84DD-59EED4386D54}" srcId="{1FA90C33-35BB-4245-B0DE-DFB1B2B7CC8E}" destId="{70FB1C37-548C-4697-9BC6-ECD6FD9721B2}" srcOrd="7" destOrd="0" parTransId="{4D7F62A4-59D4-4649-8E10-83B673BF0561}" sibTransId="{C085B375-CC9E-44D9-8AD3-CF3986A2AE2F}"/>
    <dgm:cxn modelId="{EFDF9FDD-BFC4-44DF-901B-A3B650308D9C}" srcId="{1FA90C33-35BB-4245-B0DE-DFB1B2B7CC8E}" destId="{F34AE9FC-7D6A-4B9A-9698-E1771322176C}" srcOrd="5" destOrd="0" parTransId="{D8F9335C-2D8B-49A3-B2A4-20E228A4D233}" sibTransId="{6F4292EE-C8A2-46D6-B79B-867B934754DE}"/>
    <dgm:cxn modelId="{0B84B213-CE35-42D3-A638-80E1EC9ECDC0}" srcId="{1FA90C33-35BB-4245-B0DE-DFB1B2B7CC8E}" destId="{846D0E6E-9C24-48F0-B822-4EBAFD6FA79A}" srcOrd="9" destOrd="0" parTransId="{DF46DFE8-411B-488B-9CC4-B0A10B8BF362}" sibTransId="{B5A433A7-A67D-4ACA-9607-5DCFEB257A93}"/>
    <dgm:cxn modelId="{49510DF4-D826-459E-9705-3DE7680D2219}" type="presOf" srcId="{1FA90C33-35BB-4245-B0DE-DFB1B2B7CC8E}" destId="{F376C320-4285-4025-87B2-273FF9F75201}" srcOrd="0" destOrd="0" presId="urn:microsoft.com/office/officeart/2008/layout/RadialCluster"/>
    <dgm:cxn modelId="{EF323945-B22A-48DD-9504-EFDCC846E3D6}" srcId="{1FA90C33-35BB-4245-B0DE-DFB1B2B7CC8E}" destId="{6913B905-8BA2-4356-8D53-559709D38770}" srcOrd="4" destOrd="0" parTransId="{659D6347-98A7-4287-85A8-3A23085D3B40}" sibTransId="{D07B8B61-9EAD-4072-A77B-CC1BE41C6338}"/>
    <dgm:cxn modelId="{7D6A3A3A-D699-4671-9D6D-63000CCDD173}" srcId="{1FA90C33-35BB-4245-B0DE-DFB1B2B7CC8E}" destId="{AAD42FDB-A082-43DE-828E-D6D1F2EC9A37}" srcOrd="1" destOrd="0" parTransId="{99A725BE-E422-4892-9F2A-142FC290BD62}" sibTransId="{36C4F6CC-A3D2-43F9-8F05-15F9EF8F91A3}"/>
    <dgm:cxn modelId="{10F97285-5194-43E3-B4CF-26F699FFB7F8}" srcId="{1FA90C33-35BB-4245-B0DE-DFB1B2B7CC8E}" destId="{35E66BC4-1D5D-465B-8628-9CC80DF3C018}" srcOrd="0" destOrd="0" parTransId="{AECD0215-DA7C-4372-9D06-2D5702B9D0E2}" sibTransId="{10F4230F-88E2-43A3-BC52-B186E87BF80E}"/>
    <dgm:cxn modelId="{D36FF4BD-D952-423D-B842-E7D9E2D5E505}" srcId="{1FA90C33-35BB-4245-B0DE-DFB1B2B7CC8E}" destId="{06F51AD8-263E-46F5-B1A2-1CFA68C6EC27}" srcOrd="6" destOrd="0" parTransId="{F1DE6318-CDF6-48DD-9E30-F0C731443617}" sibTransId="{CAA2A2FE-41DA-4C39-BB29-36DE8D76EE4A}"/>
    <dgm:cxn modelId="{E7F5F820-138C-4DE3-9A67-E44AC84CF643}" srcId="{1FA90C33-35BB-4245-B0DE-DFB1B2B7CC8E}" destId="{9BCC7336-A91D-4311-90DE-25E008EB460D}" srcOrd="2" destOrd="0" parTransId="{55FB27FF-F1BB-40A3-AAD6-1601D4B8B929}" sibTransId="{0673D54A-F655-4A8A-B889-2DA640F11452}"/>
    <dgm:cxn modelId="{3842E6D3-5D8D-4D15-8833-9B2DABE1433A}" type="presParOf" srcId="{F376C320-4285-4025-87B2-273FF9F75201}" destId="{602EF6F1-9EEA-4A2C-9219-0CA8C6898621}" srcOrd="0" destOrd="0" presId="urn:microsoft.com/office/officeart/2008/layout/RadialCluster"/>
    <dgm:cxn modelId="{D6238F8C-89D1-427D-AEBD-CDB9DDC4EED3}" type="presParOf" srcId="{602EF6F1-9EEA-4A2C-9219-0CA8C6898621}" destId="{8F34BF6E-B9B2-4C18-BD2F-8E19384E9E10}" srcOrd="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4BF6E-B9B2-4C18-BD2F-8E19384E9E10}">
      <dsp:nvSpPr>
        <dsp:cNvPr id="0" name=""/>
        <dsp:cNvSpPr/>
      </dsp:nvSpPr>
      <dsp:spPr>
        <a:xfrm>
          <a:off x="115519" y="0"/>
          <a:ext cx="7482548" cy="724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Индивидуальные предприниматели, являющиеся налогоплательщиками единого сельскохозяйственного налога (п. 3 ст. 346.1 Налогового кодекса РФ)</a:t>
          </a:r>
          <a:endParaRPr lang="ru-RU" sz="1700" kern="1200" dirty="0"/>
        </a:p>
      </dsp:txBody>
      <dsp:txXfrm>
        <a:off x="150909" y="35390"/>
        <a:ext cx="7411768" cy="6541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4BF6E-B9B2-4C18-BD2F-8E19384E9E10}">
      <dsp:nvSpPr>
        <dsp:cNvPr id="0" name=""/>
        <dsp:cNvSpPr/>
      </dsp:nvSpPr>
      <dsp:spPr>
        <a:xfrm>
          <a:off x="115519" y="0"/>
          <a:ext cx="7482548" cy="724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Индивидуальные предприниматели, применяющие упрощенную систему налогообложения (п. 3 ст. 346.11 Налогового кодекса РФ)</a:t>
          </a:r>
          <a:endParaRPr lang="ru-RU" sz="1700" kern="1200" dirty="0"/>
        </a:p>
      </dsp:txBody>
      <dsp:txXfrm>
        <a:off x="150909" y="35390"/>
        <a:ext cx="7411768" cy="6541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4BF6E-B9B2-4C18-BD2F-8E19384E9E10}">
      <dsp:nvSpPr>
        <dsp:cNvPr id="0" name=""/>
        <dsp:cNvSpPr/>
      </dsp:nvSpPr>
      <dsp:spPr>
        <a:xfrm>
          <a:off x="0" y="0"/>
          <a:ext cx="7482548" cy="724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Индивидуальные предприниматели, применяющие патентную систему налогообложения (п. 10 ст. 346.43 Налогового кодекса РФ)</a:t>
          </a:r>
          <a:endParaRPr lang="ru-RU" sz="1700" kern="1200" dirty="0"/>
        </a:p>
      </dsp:txBody>
      <dsp:txXfrm>
        <a:off x="35390" y="35390"/>
        <a:ext cx="7411768" cy="6541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2271" cy="496650"/>
          </a:xfrm>
          <a:prstGeom prst="rect">
            <a:avLst/>
          </a:prstGeom>
        </p:spPr>
        <p:txBody>
          <a:bodyPr vert="horz" lIns="91117" tIns="45558" rIns="91117" bIns="455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4295" y="2"/>
            <a:ext cx="2942271" cy="496650"/>
          </a:xfrm>
          <a:prstGeom prst="rect">
            <a:avLst/>
          </a:prstGeom>
        </p:spPr>
        <p:txBody>
          <a:bodyPr vert="horz" lIns="91117" tIns="45558" rIns="91117" bIns="45558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5230"/>
            <a:ext cx="2942271" cy="496650"/>
          </a:xfrm>
          <a:prstGeom prst="rect">
            <a:avLst/>
          </a:prstGeom>
        </p:spPr>
        <p:txBody>
          <a:bodyPr vert="horz" lIns="91117" tIns="45558" rIns="91117" bIns="455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4295" y="9425230"/>
            <a:ext cx="2942271" cy="496650"/>
          </a:xfrm>
          <a:prstGeom prst="rect">
            <a:avLst/>
          </a:prstGeom>
        </p:spPr>
        <p:txBody>
          <a:bodyPr vert="horz" lIns="91117" tIns="45558" rIns="91117" bIns="45558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10"/>
            <a:ext cx="2941534" cy="496174"/>
          </a:xfrm>
          <a:prstGeom prst="rect">
            <a:avLst/>
          </a:prstGeom>
        </p:spPr>
        <p:txBody>
          <a:bodyPr vert="horz" lIns="91577" tIns="45786" rIns="91577" bIns="4578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66" y="10"/>
            <a:ext cx="2941534" cy="496174"/>
          </a:xfrm>
          <a:prstGeom prst="rect">
            <a:avLst/>
          </a:prstGeom>
        </p:spPr>
        <p:txBody>
          <a:bodyPr vert="horz" lIns="91577" tIns="45786" rIns="91577" bIns="4578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16.02.2022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2950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6" rIns="91577" bIns="4578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7" y="4713664"/>
            <a:ext cx="5430520" cy="4465559"/>
          </a:xfrm>
          <a:prstGeom prst="rect">
            <a:avLst/>
          </a:prstGeom>
        </p:spPr>
        <p:txBody>
          <a:bodyPr vert="horz" lIns="91577" tIns="45786" rIns="91577" bIns="457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6" y="9425580"/>
            <a:ext cx="2941534" cy="496174"/>
          </a:xfrm>
          <a:prstGeom prst="rect">
            <a:avLst/>
          </a:prstGeom>
        </p:spPr>
        <p:txBody>
          <a:bodyPr vert="horz" lIns="91577" tIns="45786" rIns="91577" bIns="4578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66" y="9425580"/>
            <a:ext cx="2941534" cy="496174"/>
          </a:xfrm>
          <a:prstGeom prst="rect">
            <a:avLst/>
          </a:prstGeom>
        </p:spPr>
        <p:txBody>
          <a:bodyPr vert="horz" lIns="91577" tIns="45786" rIns="91577" bIns="4578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8BE0A-657B-49D0-914B-4648EBF1040B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629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6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4.pn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FC69D703D3DDF80F86E7DDA3BF2A4420509586D14DE6FEDCE03E4FFA93E92600B65B59D52C291F5BA4C98147EE548358293FAA731437FGF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alog.gov.ru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5220072" y="3867894"/>
            <a:ext cx="3650876" cy="115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Веретельникова Виолетта Анатольевна</a:t>
            </a:r>
            <a:endParaRPr lang="ru-RU" altLang="ru-RU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заместитель начальника </a:t>
            </a: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отдела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налогообложения имущества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pc="-3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УФНС России по Красноярскому краю</a:t>
            </a:r>
          </a:p>
          <a:p>
            <a:pPr eaLnBrk="1" hangingPunct="1">
              <a:lnSpc>
                <a:spcPct val="90000"/>
              </a:lnSpc>
            </a:pPr>
            <a:endParaRPr lang="ru-RU" altLang="ru-RU" sz="1400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617439" y="842543"/>
            <a:ext cx="8280920" cy="206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ЛЬГОТЫ ПО НАЛОГУ НА ИМУЩЕСТВО ФИЗИЧЕСКИХ ЛИЦ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ДЛЯ ИНДИВИДУАЛЬНЫХ ПРЕДПРИНИМАТЕЛЕЙ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 flipV="1">
            <a:off x="651265" y="771550"/>
            <a:ext cx="8422190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1400" b="1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71314"/>
            <a:ext cx="8136903" cy="1415899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Освобождаются </a:t>
            </a:r>
            <a:r>
              <a:rPr lang="ru-RU" sz="3000" dirty="0"/>
              <a:t>от обязанности по </a:t>
            </a:r>
            <a:r>
              <a:rPr lang="ru-RU" sz="3000" dirty="0" smtClean="0"/>
              <a:t>уплате</a:t>
            </a:r>
            <a:br>
              <a:rPr lang="ru-RU" sz="3000" dirty="0" smtClean="0"/>
            </a:br>
            <a:r>
              <a:rPr lang="ru-RU" sz="3000" dirty="0" smtClean="0"/>
              <a:t> налога на имущество физических лиц: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31" y="274134"/>
            <a:ext cx="75392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940152" y="1131590"/>
            <a:ext cx="2376264" cy="12241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134761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365299204"/>
              </p:ext>
            </p:extLst>
          </p:nvPr>
        </p:nvGraphicFramePr>
        <p:xfrm>
          <a:off x="646342" y="1929525"/>
          <a:ext cx="7670074" cy="724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709443061"/>
              </p:ext>
            </p:extLst>
          </p:nvPr>
        </p:nvGraphicFramePr>
        <p:xfrm>
          <a:off x="654009" y="2796796"/>
          <a:ext cx="7670074" cy="724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288507535"/>
              </p:ext>
            </p:extLst>
          </p:nvPr>
        </p:nvGraphicFramePr>
        <p:xfrm>
          <a:off x="800891" y="3723878"/>
          <a:ext cx="7670074" cy="724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85792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27584" y="354899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Какие объекты недвижимого имущества попадают под налоговую </a:t>
            </a:r>
            <a:r>
              <a:rPr lang="ru-RU" sz="24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л</a:t>
            </a:r>
            <a:r>
              <a:rPr lang="ru-RU" sz="2400" b="1" dirty="0" smtClean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ьготу?</a:t>
            </a:r>
            <a:endParaRPr lang="ru-RU" sz="24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88424" y="4515966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228371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7584" y="1203598"/>
            <a:ext cx="7344816" cy="12241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endParaRPr lang="ru-RU" b="1" dirty="0">
              <a:hlinkClick r:id="rId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1600" y="2427734"/>
            <a:ext cx="7560840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344800" y="3579862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AutoShape 2" descr="C:\Users\2400-01-380\Downloads\i (2)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2400-01-380\Downloads\i (2)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644008" y="271576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3744320"/>
            <a:ext cx="7632848" cy="873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перечень объектов недвижимого имущества, определяемый в соответствии с пунктом 7 статьи 378.2 Налогового кодекса РФ на территории </a:t>
            </a:r>
            <a:r>
              <a:rPr lang="ru-RU" sz="2000" b="1" dirty="0" smtClean="0"/>
              <a:t>Красноярского </a:t>
            </a:r>
            <a:r>
              <a:rPr lang="ru-RU" sz="2000" b="1" dirty="0"/>
              <a:t>края на 2021 год утвержден не </a:t>
            </a:r>
            <a:r>
              <a:rPr lang="ru-RU" sz="2000" b="1" dirty="0" smtClean="0"/>
              <a:t>был</a:t>
            </a:r>
            <a:endParaRPr lang="ru-RU" sz="2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14197" y="1216491"/>
            <a:ext cx="7632848" cy="18464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освобождение от уплаты налога на имущество распространяется на все объекты недвижимого имущества, принадлежащие на праве собственности и используемые в предпринимательской </a:t>
            </a: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деятельности, за </a:t>
            </a:r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исключением объектов </a:t>
            </a: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налогообложения, </a:t>
            </a:r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включенных в перечень, определяемый в соответствии с пунктом 7 статьи </a:t>
            </a: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378.2 Налогового кодекса РФ</a:t>
            </a:r>
            <a:endParaRPr lang="ru-RU" sz="20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09613" y="3133238"/>
            <a:ext cx="648072" cy="5360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348400" y="3561300"/>
            <a:ext cx="540000" cy="1008112"/>
          </a:xfrm>
          <a:prstGeom prst="rect">
            <a:avLst/>
          </a:prstGeom>
          <a:solidFill>
            <a:schemeClr val="tx2">
              <a:lumMod val="60000"/>
              <a:lumOff val="4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364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5533067" y="4659984"/>
            <a:ext cx="2754306" cy="30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3671" tIns="26835" rIns="53671" bIns="2683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5364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ru-RU" sz="1800" dirty="0" smtClean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endParaRPr lang="ru-RU" altLang="ru-RU" sz="1800" dirty="0">
              <a:solidFill>
                <a:srgbClr val="4F81BD">
                  <a:lumMod val="75000"/>
                </a:srgb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188" y="123478"/>
            <a:ext cx="8005268" cy="93610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/>
            <a:r>
              <a:rPr lang="ru-RU" sz="15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налогоплательщика-индивидуального предпринимателя о предоставлении налоговой льготы по налогу на имущество физических лиц</a:t>
            </a:r>
          </a:p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(форма заявления КНД 1150063 утверждена Приказом ФНС России от </a:t>
            </a:r>
            <a:r>
              <a:rPr lang="ru-RU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14.11.2017 </a:t>
            </a:r>
            <a:r>
              <a:rPr lang="en-US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ММВ-7-21/897</a:t>
            </a:r>
            <a:r>
              <a:rPr lang="ru-RU" sz="1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@)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14958" y="4623629"/>
            <a:ext cx="619125" cy="4746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dirty="0" smtClean="0"/>
              <a:t>3</a:t>
            </a:r>
            <a:endParaRPr lang="en-US" dirty="0" smtClean="0"/>
          </a:p>
          <a:p>
            <a:pPr>
              <a:defRPr/>
            </a:pPr>
            <a:endParaRPr 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720044" y="1257430"/>
            <a:ext cx="4812396" cy="1314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Представить заявление можно любым из способов: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через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личный кабинет налогоплательщика для физических лиц (https://www.nalog.gov.ru/);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почтовым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отправлением;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через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подразделения многофункционального центра;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другими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имеющимися способами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400" b="1" u="sng" dirty="0">
              <a:solidFill>
                <a:srgbClr val="0000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99" y="987574"/>
            <a:ext cx="2908485" cy="397771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20044" y="2759742"/>
            <a:ext cx="4464495" cy="10179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К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заявлению налогоплательщикам необходимо приложить документы, подтверждающие использование объекта недвижимого имущества в предпринимательской деятельности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400" b="1" u="sng" dirty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31119" y="3933961"/>
            <a:ext cx="4464495" cy="10179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Заявление целесообразно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представить заявление на льготу за 2021 год  до 01 мая 2022 года – до начала массового расчета имущественных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налогов.</a:t>
            </a:r>
            <a:endParaRPr lang="ru-RU" sz="1400" b="1" u="sng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9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77295"/>
            <a:ext cx="7404251" cy="1020857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Что будет если не подать заявление о предоставлении налоговой льготы до начала массового расчета имущественных налогов?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smtClean="0"/>
              <a:t>4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4517" y="1245648"/>
            <a:ext cx="8470340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 отсутствии заявления  </a:t>
            </a:r>
          </a:p>
          <a:p>
            <a:pPr algn="ctr"/>
            <a:r>
              <a:rPr lang="ru-RU" sz="24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налог начисляется в полном объеме</a:t>
            </a:r>
          </a:p>
          <a:p>
            <a:pPr algn="ctr"/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без учета права на льготу</a:t>
            </a:r>
            <a:endParaRPr lang="ru-RU" sz="18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3" y="1452649"/>
            <a:ext cx="414338" cy="7143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3" y="2582413"/>
            <a:ext cx="414338" cy="714375"/>
          </a:xfrm>
          <a:prstGeom prst="rect">
            <a:avLst/>
          </a:prstGeom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683568" y="1779662"/>
            <a:ext cx="7404251" cy="1224136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marL="0" marR="0" indent="0" algn="l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2593" y="2338232"/>
            <a:ext cx="8467988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 перерасчете налога, </a:t>
            </a:r>
          </a:p>
          <a:p>
            <a:pPr algn="ctr"/>
            <a:r>
              <a:rPr lang="ru-RU" sz="1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связи с предоставлением налоговой льготы, </a:t>
            </a:r>
          </a:p>
          <a:p>
            <a:pPr algn="ctr"/>
            <a:r>
              <a:rPr lang="ru-RU" sz="22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уточненное сводное налоговое уведомление не формируется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69762" y="3410123"/>
            <a:ext cx="7877500" cy="159935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После предоставления налоговой льготы</a:t>
            </a:r>
          </a:p>
          <a:p>
            <a:pPr algn="ctr"/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для уплаты налога по не </a:t>
            </a:r>
            <a:r>
              <a:rPr lang="ru-RU" sz="18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льготируемым</a:t>
            </a:r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объектам</a:t>
            </a:r>
          </a:p>
          <a:p>
            <a:pPr algn="ctr"/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уточненную</a:t>
            </a:r>
            <a:r>
              <a:rPr lang="ru-RU" sz="2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квитанцию </a:t>
            </a:r>
            <a:r>
              <a:rPr lang="ru-RU" sz="1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налогоплательщикам необходимо будет </a:t>
            </a:r>
            <a:r>
              <a:rPr lang="ru-RU" sz="24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1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формировать </a:t>
            </a:r>
            <a:r>
              <a:rPr lang="ru-RU" sz="20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самостоятельно </a:t>
            </a:r>
            <a:r>
              <a:rPr lang="ru-RU" sz="1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сайте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www.nalog.gov.ru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1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разделе « Уплата налогов и пошлин»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70" y="3864194"/>
            <a:ext cx="414338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3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0D509EE-45D9-4B84-AC6B-671D8D6CA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Arial Narrow" panose="020B0606020202030204" pitchFamily="34" charset="0"/>
              </a:rPr>
              <a:t/>
            </a:r>
            <a:br>
              <a:rPr lang="ru-RU" sz="2400" dirty="0">
                <a:latin typeface="Arial Narrow" panose="020B0606020202030204" pitchFamily="34" charset="0"/>
              </a:rPr>
            </a:b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915566"/>
            <a:ext cx="7320689" cy="3911529"/>
          </a:xfrm>
        </p:spPr>
        <p:txBody>
          <a:bodyPr/>
          <a:lstStyle/>
          <a:p>
            <a:pPr algn="ctr"/>
            <a:endParaRPr lang="ru-RU" sz="2000" dirty="0" smtClean="0">
              <a:latin typeface="Arial Narrow" panose="020B0606020202030204" pitchFamily="34" charset="0"/>
            </a:endParaRPr>
          </a:p>
          <a:p>
            <a:pPr algn="ctr"/>
            <a:endParaRPr lang="ru-RU" sz="200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5400" dirty="0" smtClean="0">
                <a:latin typeface="Arial Narrow" panose="020B0606020202030204" pitchFamily="34" charset="0"/>
              </a:rPr>
              <a:t>Спасибо </a:t>
            </a:r>
            <a:r>
              <a:rPr lang="ru-RU" sz="5400" dirty="0">
                <a:latin typeface="Arial Narrow" panose="020B0606020202030204" pitchFamily="34" charset="0"/>
              </a:rPr>
              <a:t>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43861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44720</TotalTime>
  <Words>348</Words>
  <Application>Microsoft Office PowerPoint</Application>
  <PresentationFormat>Экран (16:9)</PresentationFormat>
  <Paragraphs>44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Times New Roman</vt:lpstr>
      <vt:lpstr>Present_FNS2012_A4</vt:lpstr>
      <vt:lpstr>Презентация PowerPoint</vt:lpstr>
      <vt:lpstr>Освобождаются от обязанности по уплате  налога на имущество физических лиц:</vt:lpstr>
      <vt:lpstr>Презентация PowerPoint</vt:lpstr>
      <vt:lpstr>Презентация PowerPoint</vt:lpstr>
      <vt:lpstr>Что будет если не подать заявление о предоставлении налоговой льготы до начала массового расчета имущественных налогов?</vt:lpstr>
      <vt:lpstr>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Веретельникова Виолетта Анатольевна</cp:lastModifiedBy>
  <cp:revision>2008</cp:revision>
  <cp:lastPrinted>2022-02-16T10:01:33Z</cp:lastPrinted>
  <dcterms:created xsi:type="dcterms:W3CDTF">2013-04-18T07:19:29Z</dcterms:created>
  <dcterms:modified xsi:type="dcterms:W3CDTF">2022-02-16T10:20:26Z</dcterms:modified>
</cp:coreProperties>
</file>