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78" r:id="rId2"/>
  </p:sldMasterIdLst>
  <p:notesMasterIdLst>
    <p:notesMasterId r:id="rId35"/>
  </p:notesMasterIdLst>
  <p:sldIdLst>
    <p:sldId id="358" r:id="rId3"/>
    <p:sldId id="362" r:id="rId4"/>
    <p:sldId id="352" r:id="rId5"/>
    <p:sldId id="374" r:id="rId6"/>
    <p:sldId id="375" r:id="rId7"/>
    <p:sldId id="353" r:id="rId8"/>
    <p:sldId id="376" r:id="rId9"/>
    <p:sldId id="377" r:id="rId10"/>
    <p:sldId id="378" r:id="rId11"/>
    <p:sldId id="379" r:id="rId12"/>
    <p:sldId id="380" r:id="rId13"/>
    <p:sldId id="381" r:id="rId14"/>
    <p:sldId id="382" r:id="rId15"/>
    <p:sldId id="383" r:id="rId16"/>
    <p:sldId id="384" r:id="rId17"/>
    <p:sldId id="385" r:id="rId18"/>
    <p:sldId id="386" r:id="rId19"/>
    <p:sldId id="364" r:id="rId20"/>
    <p:sldId id="366" r:id="rId21"/>
    <p:sldId id="367" r:id="rId22"/>
    <p:sldId id="368" r:id="rId23"/>
    <p:sldId id="370" r:id="rId24"/>
    <p:sldId id="371" r:id="rId25"/>
    <p:sldId id="387" r:id="rId26"/>
    <p:sldId id="388" r:id="rId27"/>
    <p:sldId id="372" r:id="rId28"/>
    <p:sldId id="389" r:id="rId29"/>
    <p:sldId id="390" r:id="rId30"/>
    <p:sldId id="391" r:id="rId31"/>
    <p:sldId id="392" r:id="rId32"/>
    <p:sldId id="393" r:id="rId33"/>
    <p:sldId id="359" r:id="rId34"/>
  </p:sldIdLst>
  <p:sldSz cx="9144000" cy="5143500" type="screen16x9"/>
  <p:notesSz cx="6858000" cy="9144000"/>
  <p:defaultTextStyle>
    <a:defPPr>
      <a:defRPr lang="ru-RU"/>
    </a:defPPr>
    <a:lvl1pPr marL="0" algn="l" defTabSz="81531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7659" algn="l" defTabSz="81531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5317" algn="l" defTabSz="81531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2971" algn="l" defTabSz="81531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0631" algn="l" defTabSz="81531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38290" algn="l" defTabSz="81531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5947" algn="l" defTabSz="81531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3603" algn="l" defTabSz="81531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1263" algn="l" defTabSz="81531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504F53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47" autoAdjust="0"/>
    <p:restoredTop sz="94660"/>
  </p:normalViewPr>
  <p:slideViewPr>
    <p:cSldViewPr showGuides="1">
      <p:cViewPr varScale="1">
        <p:scale>
          <a:sx n="92" d="100"/>
          <a:sy n="92" d="100"/>
        </p:scale>
        <p:origin x="-672" y="-96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088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531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7659" algn="l" defTabSz="81531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5317" algn="l" defTabSz="81531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2971" algn="l" defTabSz="81531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0631" algn="l" defTabSz="81531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38290" algn="l" defTabSz="81531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5947" algn="l" defTabSz="81531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3603" algn="l" defTabSz="81531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1263" algn="l" defTabSz="81531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286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622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95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7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53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2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06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8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3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1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17.02.2022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9" y="204796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9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7659" indent="0">
              <a:buNone/>
              <a:defRPr sz="1100"/>
            </a:lvl2pPr>
            <a:lvl3pPr marL="815317" indent="0">
              <a:buNone/>
              <a:defRPr sz="900"/>
            </a:lvl3pPr>
            <a:lvl4pPr marL="1222971" indent="0">
              <a:buNone/>
              <a:defRPr sz="800"/>
            </a:lvl4pPr>
            <a:lvl5pPr marL="1630631" indent="0">
              <a:buNone/>
              <a:defRPr sz="800"/>
            </a:lvl5pPr>
            <a:lvl6pPr marL="2038290" indent="0">
              <a:buNone/>
              <a:defRPr sz="800"/>
            </a:lvl6pPr>
            <a:lvl7pPr marL="2445947" indent="0">
              <a:buNone/>
              <a:defRPr sz="800"/>
            </a:lvl7pPr>
            <a:lvl8pPr marL="2853603" indent="0">
              <a:buNone/>
              <a:defRPr sz="800"/>
            </a:lvl8pPr>
            <a:lvl9pPr marL="326126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17.02.2022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7659" indent="0">
              <a:buNone/>
              <a:defRPr sz="2500"/>
            </a:lvl2pPr>
            <a:lvl3pPr marL="815317" indent="0">
              <a:buNone/>
              <a:defRPr sz="2100"/>
            </a:lvl3pPr>
            <a:lvl4pPr marL="1222971" indent="0">
              <a:buNone/>
              <a:defRPr sz="1800"/>
            </a:lvl4pPr>
            <a:lvl5pPr marL="1630631" indent="0">
              <a:buNone/>
              <a:defRPr sz="1800"/>
            </a:lvl5pPr>
            <a:lvl6pPr marL="2038290" indent="0">
              <a:buNone/>
              <a:defRPr sz="1800"/>
            </a:lvl6pPr>
            <a:lvl7pPr marL="2445947" indent="0">
              <a:buNone/>
              <a:defRPr sz="1800"/>
            </a:lvl7pPr>
            <a:lvl8pPr marL="2853603" indent="0">
              <a:buNone/>
              <a:defRPr sz="1800"/>
            </a:lvl8pPr>
            <a:lvl9pPr marL="326126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7659" indent="0">
              <a:buNone/>
              <a:defRPr sz="1100"/>
            </a:lvl2pPr>
            <a:lvl3pPr marL="815317" indent="0">
              <a:buNone/>
              <a:defRPr sz="900"/>
            </a:lvl3pPr>
            <a:lvl4pPr marL="1222971" indent="0">
              <a:buNone/>
              <a:defRPr sz="800"/>
            </a:lvl4pPr>
            <a:lvl5pPr marL="1630631" indent="0">
              <a:buNone/>
              <a:defRPr sz="800"/>
            </a:lvl5pPr>
            <a:lvl6pPr marL="2038290" indent="0">
              <a:buNone/>
              <a:defRPr sz="800"/>
            </a:lvl6pPr>
            <a:lvl7pPr marL="2445947" indent="0">
              <a:buNone/>
              <a:defRPr sz="800"/>
            </a:lvl7pPr>
            <a:lvl8pPr marL="2853603" indent="0">
              <a:buNone/>
              <a:defRPr sz="800"/>
            </a:lvl8pPr>
            <a:lvl9pPr marL="326126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17.02.2022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74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392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65604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9"/>
            <a:ext cx="7632700" cy="3206749"/>
          </a:xfrm>
        </p:spPr>
        <p:txBody>
          <a:bodyPr>
            <a:noAutofit/>
          </a:bodyPr>
          <a:lstStyle>
            <a:lvl1pPr marL="284162" indent="0">
              <a:buFontTx/>
              <a:buNone/>
              <a:defRPr b="1">
                <a:latin typeface="+mj-lt"/>
              </a:defRPr>
            </a:lvl1pPr>
            <a:lvl2pPr marL="281680" indent="2485">
              <a:defRPr>
                <a:latin typeface="+mj-lt"/>
              </a:defRPr>
            </a:lvl2pPr>
            <a:lvl3pPr marL="491389" indent="-203506">
              <a:tabLst/>
              <a:defRPr>
                <a:latin typeface="+mj-lt"/>
              </a:defRPr>
            </a:lvl3pPr>
            <a:lvl4pPr marL="0" indent="28168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473" tIns="35737" rIns="71473" bIns="35737" rtlCol="0">
            <a:noAutofit/>
          </a:bodyPr>
          <a:lstStyle/>
          <a:p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2"/>
            <a:ext cx="7548638" cy="946151"/>
          </a:xfrm>
        </p:spPr>
        <p:txBody>
          <a:bodyPr/>
          <a:lstStyle>
            <a:lvl1pPr marL="0" marR="0" indent="0" defTabSz="8153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53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5734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9"/>
            <a:ext cx="7632700" cy="3206749"/>
          </a:xfrm>
        </p:spPr>
        <p:txBody>
          <a:bodyPr>
            <a:noAutofit/>
          </a:bodyPr>
          <a:lstStyle>
            <a:lvl1pPr marL="284162" indent="0">
              <a:buFontTx/>
              <a:buNone/>
              <a:defRPr b="1">
                <a:latin typeface="+mj-lt"/>
              </a:defRPr>
            </a:lvl1pPr>
            <a:lvl2pPr marL="281680" indent="2485">
              <a:defRPr>
                <a:latin typeface="+mj-lt"/>
              </a:defRPr>
            </a:lvl2pPr>
            <a:lvl3pPr marL="491389" indent="-203506">
              <a:tabLst/>
              <a:defRPr>
                <a:latin typeface="+mj-lt"/>
              </a:defRPr>
            </a:lvl3pPr>
            <a:lvl4pPr marL="0" indent="28168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473" tIns="35737" rIns="71473" bIns="35737" rtlCol="0">
            <a:noAutofit/>
          </a:bodyPr>
          <a:lstStyle/>
          <a:p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96" y="558801"/>
            <a:ext cx="7632699" cy="946150"/>
          </a:xfrm>
        </p:spPr>
        <p:txBody>
          <a:bodyPr>
            <a:noAutofit/>
          </a:bodyPr>
          <a:lstStyle>
            <a:lvl1pPr marL="0" marR="0" indent="0" defTabSz="8153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53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5005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8"/>
            <a:ext cx="7632700" cy="3206749"/>
          </a:xfrm>
        </p:spPr>
        <p:txBody>
          <a:bodyPr>
            <a:noAutofit/>
          </a:bodyPr>
          <a:lstStyle>
            <a:lvl1pPr marL="284162" indent="0">
              <a:buFontTx/>
              <a:buNone/>
              <a:defRPr b="1">
                <a:latin typeface="+mj-lt"/>
              </a:defRPr>
            </a:lvl1pPr>
            <a:lvl2pPr marL="284162" indent="0">
              <a:defRPr>
                <a:latin typeface="+mj-lt"/>
              </a:defRPr>
            </a:lvl2pPr>
            <a:lvl3pPr marL="491389" indent="-203506">
              <a:defRPr>
                <a:latin typeface="+mj-lt"/>
              </a:defRPr>
            </a:lvl3pPr>
            <a:lvl4pPr marL="0" indent="281680">
              <a:defRPr>
                <a:latin typeface="+mj-lt"/>
              </a:defRPr>
            </a:lvl4pPr>
            <a:lvl5pPr marL="11217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96" y="558801"/>
            <a:ext cx="7632699" cy="946150"/>
          </a:xfrm>
        </p:spPr>
        <p:txBody>
          <a:bodyPr>
            <a:noAutofit/>
          </a:bodyPr>
          <a:lstStyle>
            <a:lvl1pPr marL="0" marR="0" indent="0" defTabSz="8153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53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468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74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392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8"/>
            <a:ext cx="7632700" cy="3206749"/>
          </a:xfrm>
        </p:spPr>
        <p:txBody>
          <a:bodyPr>
            <a:noAutofit/>
          </a:bodyPr>
          <a:lstStyle>
            <a:lvl1pPr marL="284162" indent="0">
              <a:buFontTx/>
              <a:buNone/>
              <a:defRPr b="1">
                <a:latin typeface="+mj-lt"/>
              </a:defRPr>
            </a:lvl1pPr>
            <a:lvl2pPr marL="284162" indent="0">
              <a:defRPr>
                <a:latin typeface="+mj-lt"/>
              </a:defRPr>
            </a:lvl2pPr>
            <a:lvl3pPr marL="491389" indent="-203506">
              <a:defRPr>
                <a:latin typeface="+mj-lt"/>
              </a:defRPr>
            </a:lvl3pPr>
            <a:lvl4pPr marL="0" indent="281680">
              <a:defRPr>
                <a:latin typeface="+mj-lt"/>
              </a:defRPr>
            </a:lvl4pPr>
            <a:lvl5pPr marL="11217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96" y="558801"/>
            <a:ext cx="7632699" cy="946150"/>
          </a:xfrm>
        </p:spPr>
        <p:txBody>
          <a:bodyPr>
            <a:noAutofit/>
          </a:bodyPr>
          <a:lstStyle>
            <a:lvl1pPr marL="0" marR="0" indent="0" defTabSz="8153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53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8034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51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6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3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7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24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A0CE9-588E-4513-B576-C9E60660176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69CB3-0383-4475-815E-0BE50E4DF7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530749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5926138" y="3846513"/>
            <a:ext cx="923925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14" tIns="40057" rIns="80114" bIns="40057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3799" eaLnBrk="1" hangingPunct="1">
              <a:defRPr/>
            </a:pPr>
            <a:endParaRPr lang="ru-RU" smtClean="0">
              <a:solidFill>
                <a:prstClr val="black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D71FE-75C2-4CCF-A99B-0574B0AE938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E8619-BEEB-4027-BB4E-456F802734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02232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82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55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1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96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622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27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93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243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865EE-A274-47EF-A34D-AE819793C96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91943-79B6-4589-AAEF-BB1653967C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118942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988" y="1322786"/>
            <a:ext cx="4735512" cy="3743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22911" y="1322786"/>
            <a:ext cx="4735513" cy="3743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9A7BD-1F76-488C-8083-B34858FFA32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552CC-A613-47E6-902A-EE238C7953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13037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55" indent="0">
              <a:buNone/>
              <a:defRPr sz="2000" b="1"/>
            </a:lvl2pPr>
            <a:lvl3pPr marL="913110" indent="0">
              <a:buNone/>
              <a:defRPr sz="1800" b="1"/>
            </a:lvl3pPr>
            <a:lvl4pPr marL="1369664" indent="0">
              <a:buNone/>
              <a:defRPr sz="1600" b="1"/>
            </a:lvl4pPr>
            <a:lvl5pPr marL="1826221" indent="0">
              <a:buNone/>
              <a:defRPr sz="1600" b="1"/>
            </a:lvl5pPr>
            <a:lvl6pPr marL="2282774" indent="0">
              <a:buNone/>
              <a:defRPr sz="1600" b="1"/>
            </a:lvl6pPr>
            <a:lvl7pPr marL="2739331" indent="0">
              <a:buNone/>
              <a:defRPr sz="1600" b="1"/>
            </a:lvl7pPr>
            <a:lvl8pPr marL="3195886" indent="0">
              <a:buNone/>
              <a:defRPr sz="1600" b="1"/>
            </a:lvl8pPr>
            <a:lvl9pPr marL="365243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55" indent="0">
              <a:buNone/>
              <a:defRPr sz="2000" b="1"/>
            </a:lvl2pPr>
            <a:lvl3pPr marL="913110" indent="0">
              <a:buNone/>
              <a:defRPr sz="1800" b="1"/>
            </a:lvl3pPr>
            <a:lvl4pPr marL="1369664" indent="0">
              <a:buNone/>
              <a:defRPr sz="1600" b="1"/>
            </a:lvl4pPr>
            <a:lvl5pPr marL="1826221" indent="0">
              <a:buNone/>
              <a:defRPr sz="1600" b="1"/>
            </a:lvl5pPr>
            <a:lvl6pPr marL="2282774" indent="0">
              <a:buNone/>
              <a:defRPr sz="1600" b="1"/>
            </a:lvl6pPr>
            <a:lvl7pPr marL="2739331" indent="0">
              <a:buNone/>
              <a:defRPr sz="1600" b="1"/>
            </a:lvl7pPr>
            <a:lvl8pPr marL="3195886" indent="0">
              <a:buNone/>
              <a:defRPr sz="1600" b="1"/>
            </a:lvl8pPr>
            <a:lvl9pPr marL="365243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09EF6-FF18-4833-8E8B-456809096A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5510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28021-8591-42F3-9D29-215679037B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96559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582DB-9F05-40A2-8B41-83AEFA2705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057067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1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6555" indent="0">
              <a:buNone/>
              <a:defRPr sz="1200"/>
            </a:lvl2pPr>
            <a:lvl3pPr marL="913110" indent="0">
              <a:buNone/>
              <a:defRPr sz="1000"/>
            </a:lvl3pPr>
            <a:lvl4pPr marL="1369664" indent="0">
              <a:buNone/>
              <a:defRPr sz="900"/>
            </a:lvl4pPr>
            <a:lvl5pPr marL="1826221" indent="0">
              <a:buNone/>
              <a:defRPr sz="900"/>
            </a:lvl5pPr>
            <a:lvl6pPr marL="2282774" indent="0">
              <a:buNone/>
              <a:defRPr sz="900"/>
            </a:lvl6pPr>
            <a:lvl7pPr marL="2739331" indent="0">
              <a:buNone/>
              <a:defRPr sz="900"/>
            </a:lvl7pPr>
            <a:lvl8pPr marL="3195886" indent="0">
              <a:buNone/>
              <a:defRPr sz="900"/>
            </a:lvl8pPr>
            <a:lvl9pPr marL="365243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A22A9-6B81-4C67-9F95-7B9279F883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4954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555" indent="0">
              <a:buNone/>
              <a:defRPr sz="2800"/>
            </a:lvl2pPr>
            <a:lvl3pPr marL="913110" indent="0">
              <a:buNone/>
              <a:defRPr sz="2400"/>
            </a:lvl3pPr>
            <a:lvl4pPr marL="1369664" indent="0">
              <a:buNone/>
              <a:defRPr sz="2000"/>
            </a:lvl4pPr>
            <a:lvl5pPr marL="1826221" indent="0">
              <a:buNone/>
              <a:defRPr sz="2000"/>
            </a:lvl5pPr>
            <a:lvl6pPr marL="2282774" indent="0">
              <a:buNone/>
              <a:defRPr sz="2000"/>
            </a:lvl6pPr>
            <a:lvl7pPr marL="2739331" indent="0">
              <a:buNone/>
              <a:defRPr sz="2000"/>
            </a:lvl7pPr>
            <a:lvl8pPr marL="3195886" indent="0">
              <a:buNone/>
              <a:defRPr sz="2000"/>
            </a:lvl8pPr>
            <a:lvl9pPr marL="3652439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6555" indent="0">
              <a:buNone/>
              <a:defRPr sz="1200"/>
            </a:lvl2pPr>
            <a:lvl3pPr marL="913110" indent="0">
              <a:buNone/>
              <a:defRPr sz="1000"/>
            </a:lvl3pPr>
            <a:lvl4pPr marL="1369664" indent="0">
              <a:buNone/>
              <a:defRPr sz="900"/>
            </a:lvl4pPr>
            <a:lvl5pPr marL="1826221" indent="0">
              <a:buNone/>
              <a:defRPr sz="900"/>
            </a:lvl5pPr>
            <a:lvl6pPr marL="2282774" indent="0">
              <a:buNone/>
              <a:defRPr sz="900"/>
            </a:lvl6pPr>
            <a:lvl7pPr marL="2739331" indent="0">
              <a:buNone/>
              <a:defRPr sz="900"/>
            </a:lvl7pPr>
            <a:lvl8pPr marL="3195886" indent="0">
              <a:buNone/>
              <a:defRPr sz="900"/>
            </a:lvl8pPr>
            <a:lvl9pPr marL="365243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C6A8A-3A15-4178-A6B3-02A825F03E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94738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9"/>
            <a:ext cx="7632700" cy="3206749"/>
          </a:xfrm>
        </p:spPr>
        <p:txBody>
          <a:bodyPr>
            <a:noAutofit/>
          </a:bodyPr>
          <a:lstStyle>
            <a:lvl1pPr marL="284162" indent="0">
              <a:buFontTx/>
              <a:buNone/>
              <a:defRPr b="1">
                <a:latin typeface="+mj-lt"/>
              </a:defRPr>
            </a:lvl1pPr>
            <a:lvl2pPr marL="281680" indent="2485">
              <a:defRPr>
                <a:latin typeface="+mj-lt"/>
              </a:defRPr>
            </a:lvl2pPr>
            <a:lvl3pPr marL="491389" indent="-203506">
              <a:tabLst/>
              <a:defRPr>
                <a:latin typeface="+mj-lt"/>
              </a:defRPr>
            </a:lvl3pPr>
            <a:lvl4pPr marL="0" indent="28168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473" tIns="35737" rIns="71473" bIns="35737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2"/>
            <a:ext cx="7548638" cy="946151"/>
          </a:xfrm>
        </p:spPr>
        <p:txBody>
          <a:bodyPr/>
          <a:lstStyle>
            <a:lvl1pPr marL="0" marR="0" indent="0" defTabSz="8153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53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CCD70-78DC-4103-BA2A-6BE84D4016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86590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3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B016E-F422-4C15-A6EC-1A320963CF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68769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7"/>
            <a:ext cx="7320689" cy="3621940"/>
          </a:xfrm>
        </p:spPr>
        <p:txBody>
          <a:bodyPr/>
          <a:lstStyle>
            <a:lvl1pPr marL="318509" indent="0">
              <a:buFontTx/>
              <a:buNone/>
              <a:defRPr b="1">
                <a:latin typeface="+mj-lt"/>
              </a:defRPr>
            </a:lvl1pPr>
            <a:lvl2pPr marL="318509" indent="0">
              <a:defRPr>
                <a:latin typeface="+mj-lt"/>
              </a:defRPr>
            </a:lvl2pPr>
            <a:lvl3pPr marL="550782" indent="-228102">
              <a:defRPr>
                <a:latin typeface="+mj-lt"/>
              </a:defRPr>
            </a:lvl3pPr>
            <a:lvl4pPr marL="0" indent="315727">
              <a:defRPr>
                <a:latin typeface="+mj-lt"/>
              </a:defRPr>
            </a:lvl4pPr>
            <a:lvl5pPr marL="125734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9" y="375805"/>
            <a:ext cx="7337901" cy="829352"/>
          </a:xfrm>
        </p:spPr>
        <p:txBody>
          <a:bodyPr/>
          <a:lstStyle>
            <a:lvl1pPr marL="0" marR="0" indent="0" defTabSz="9138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7D80B-A0F2-457D-9C30-46E27AD9C6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45222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5926138" y="3846513"/>
            <a:ext cx="923925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14" tIns="40057" rIns="80114" bIns="40057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3799" eaLnBrk="1" hangingPunct="1">
              <a:defRPr/>
            </a:pPr>
            <a:endParaRPr lang="ru-RU" smtClean="0">
              <a:solidFill>
                <a:prstClr val="black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7"/>
            <a:ext cx="7320689" cy="3621940"/>
          </a:xfrm>
        </p:spPr>
        <p:txBody>
          <a:bodyPr/>
          <a:lstStyle>
            <a:lvl1pPr marL="318509" indent="0">
              <a:buFontTx/>
              <a:buNone/>
              <a:defRPr b="1">
                <a:latin typeface="+mj-lt"/>
              </a:defRPr>
            </a:lvl1pPr>
            <a:lvl2pPr marL="315727" indent="2783">
              <a:defRPr>
                <a:latin typeface="+mj-lt"/>
              </a:defRPr>
            </a:lvl2pPr>
            <a:lvl3pPr marL="550782" indent="-228102">
              <a:tabLst/>
              <a:defRPr>
                <a:latin typeface="+mj-lt"/>
              </a:defRPr>
            </a:lvl3pPr>
            <a:lvl4pPr marL="0" indent="315727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05"/>
            <a:ext cx="7337192" cy="829352"/>
          </a:xfrm>
        </p:spPr>
        <p:txBody>
          <a:bodyPr/>
          <a:lstStyle>
            <a:lvl1pPr marL="0" marR="0" indent="0" defTabSz="9138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C6D12-4158-4980-BAFB-C6DD274955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9639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9"/>
            <a:ext cx="7632700" cy="3206749"/>
          </a:xfrm>
        </p:spPr>
        <p:txBody>
          <a:bodyPr>
            <a:noAutofit/>
          </a:bodyPr>
          <a:lstStyle>
            <a:lvl1pPr marL="284162" indent="0">
              <a:buFontTx/>
              <a:buNone/>
              <a:defRPr b="1">
                <a:latin typeface="+mj-lt"/>
              </a:defRPr>
            </a:lvl1pPr>
            <a:lvl2pPr marL="281680" indent="2485">
              <a:defRPr>
                <a:latin typeface="+mj-lt"/>
              </a:defRPr>
            </a:lvl2pPr>
            <a:lvl3pPr marL="491389" indent="-203506">
              <a:tabLst/>
              <a:defRPr>
                <a:latin typeface="+mj-lt"/>
              </a:defRPr>
            </a:lvl3pPr>
            <a:lvl4pPr marL="0" indent="28168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473" tIns="35737" rIns="71473" bIns="35737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96" y="558801"/>
            <a:ext cx="7632699" cy="946150"/>
          </a:xfrm>
        </p:spPr>
        <p:txBody>
          <a:bodyPr>
            <a:noAutofit/>
          </a:bodyPr>
          <a:lstStyle>
            <a:lvl1pPr marL="0" marR="0" indent="0" defTabSz="8153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53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8"/>
            <a:ext cx="7632700" cy="3206749"/>
          </a:xfrm>
        </p:spPr>
        <p:txBody>
          <a:bodyPr>
            <a:noAutofit/>
          </a:bodyPr>
          <a:lstStyle>
            <a:lvl1pPr marL="284162" indent="0">
              <a:buFontTx/>
              <a:buNone/>
              <a:defRPr b="1">
                <a:latin typeface="+mj-lt"/>
              </a:defRPr>
            </a:lvl1pPr>
            <a:lvl2pPr marL="284162" indent="0">
              <a:defRPr>
                <a:latin typeface="+mj-lt"/>
              </a:defRPr>
            </a:lvl2pPr>
            <a:lvl3pPr marL="491389" indent="-203506">
              <a:defRPr>
                <a:latin typeface="+mj-lt"/>
              </a:defRPr>
            </a:lvl3pPr>
            <a:lvl4pPr marL="0" indent="281680">
              <a:defRPr>
                <a:latin typeface="+mj-lt"/>
              </a:defRPr>
            </a:lvl4pPr>
            <a:lvl5pPr marL="11217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96" y="558801"/>
            <a:ext cx="7632699" cy="946150"/>
          </a:xfrm>
        </p:spPr>
        <p:txBody>
          <a:bodyPr>
            <a:noAutofit/>
          </a:bodyPr>
          <a:lstStyle>
            <a:lvl1pPr marL="0" marR="0" indent="0" defTabSz="8153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53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8"/>
            <a:ext cx="7632700" cy="3206749"/>
          </a:xfrm>
        </p:spPr>
        <p:txBody>
          <a:bodyPr>
            <a:noAutofit/>
          </a:bodyPr>
          <a:lstStyle>
            <a:lvl1pPr marL="284162" indent="0">
              <a:buFontTx/>
              <a:buNone/>
              <a:defRPr b="1">
                <a:latin typeface="+mj-lt"/>
              </a:defRPr>
            </a:lvl1pPr>
            <a:lvl2pPr marL="284162" indent="0">
              <a:defRPr>
                <a:latin typeface="+mj-lt"/>
              </a:defRPr>
            </a:lvl2pPr>
            <a:lvl3pPr marL="491389" indent="-203506">
              <a:defRPr>
                <a:latin typeface="+mj-lt"/>
              </a:defRPr>
            </a:lvl3pPr>
            <a:lvl4pPr marL="0" indent="281680">
              <a:defRPr>
                <a:latin typeface="+mj-lt"/>
              </a:defRPr>
            </a:lvl4pPr>
            <a:lvl5pPr marL="11217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96" y="558801"/>
            <a:ext cx="7632699" cy="946150"/>
          </a:xfrm>
        </p:spPr>
        <p:txBody>
          <a:bodyPr>
            <a:noAutofit/>
          </a:bodyPr>
          <a:lstStyle>
            <a:lvl1pPr marL="0" marR="0" indent="0" defTabSz="8153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53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765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53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297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063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3829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594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360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126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90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43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7659" indent="0">
              <a:buNone/>
              <a:defRPr sz="1800" b="1"/>
            </a:lvl2pPr>
            <a:lvl3pPr marL="815317" indent="0">
              <a:buNone/>
              <a:defRPr sz="1600" b="1"/>
            </a:lvl3pPr>
            <a:lvl4pPr marL="1222971" indent="0">
              <a:buNone/>
              <a:defRPr sz="1400" b="1"/>
            </a:lvl4pPr>
            <a:lvl5pPr marL="1630631" indent="0">
              <a:buNone/>
              <a:defRPr sz="1400" b="1"/>
            </a:lvl5pPr>
            <a:lvl6pPr marL="2038290" indent="0">
              <a:buNone/>
              <a:defRPr sz="1400" b="1"/>
            </a:lvl6pPr>
            <a:lvl7pPr marL="2445947" indent="0">
              <a:buNone/>
              <a:defRPr sz="1400" b="1"/>
            </a:lvl7pPr>
            <a:lvl8pPr marL="2853603" indent="0">
              <a:buNone/>
              <a:defRPr sz="1400" b="1"/>
            </a:lvl8pPr>
            <a:lvl9pPr marL="326126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4" y="1151343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7659" indent="0">
              <a:buNone/>
              <a:defRPr sz="1800" b="1"/>
            </a:lvl2pPr>
            <a:lvl3pPr marL="815317" indent="0">
              <a:buNone/>
              <a:defRPr sz="1600" b="1"/>
            </a:lvl3pPr>
            <a:lvl4pPr marL="1222971" indent="0">
              <a:buNone/>
              <a:defRPr sz="1400" b="1"/>
            </a:lvl4pPr>
            <a:lvl5pPr marL="1630631" indent="0">
              <a:buNone/>
              <a:defRPr sz="1400" b="1"/>
            </a:lvl5pPr>
            <a:lvl6pPr marL="2038290" indent="0">
              <a:buNone/>
              <a:defRPr sz="1400" b="1"/>
            </a:lvl6pPr>
            <a:lvl7pPr marL="2445947" indent="0">
              <a:buNone/>
              <a:defRPr sz="1400" b="1"/>
            </a:lvl7pPr>
            <a:lvl8pPr marL="2853603" indent="0">
              <a:buNone/>
              <a:defRPr sz="1400" b="1"/>
            </a:lvl8pPr>
            <a:lvl9pPr marL="326126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4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17.02.2022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22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533" tIns="40767" rIns="81533" bIns="40767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97" y="1491630"/>
            <a:ext cx="7632699" cy="3220070"/>
          </a:xfrm>
          <a:prstGeom prst="rect">
            <a:avLst/>
          </a:prstGeom>
        </p:spPr>
        <p:txBody>
          <a:bodyPr vert="horz" lIns="81533" tIns="40767" rIns="81533" bIns="40767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533" tIns="40767" rIns="81533" bIns="40767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63"/>
            <a:ext cx="2895600" cy="273844"/>
          </a:xfrm>
          <a:prstGeom prst="rect">
            <a:avLst/>
          </a:prstGeom>
        </p:spPr>
        <p:txBody>
          <a:bodyPr vert="horz" lIns="81533" tIns="40767" rIns="81533" bIns="40767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9" y="4398169"/>
            <a:ext cx="503585" cy="513582"/>
          </a:xfrm>
          <a:prstGeom prst="rect">
            <a:avLst/>
          </a:prstGeom>
        </p:spPr>
        <p:txBody>
          <a:bodyPr vert="horz" lIns="81533" tIns="40767" rIns="81533" bIns="40767" rtlCol="0" anchor="ctr"/>
          <a:lstStyle>
            <a:lvl1pPr algn="ctr">
              <a:lnSpc>
                <a:spcPts val="1877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82" r:id="rId16"/>
    <p:sldLayoutId id="2147483683" r:id="rId17"/>
    <p:sldLayoutId id="2147483684" r:id="rId18"/>
    <p:sldLayoutId id="2147483685" r:id="rId19"/>
    <p:sldLayoutId id="2147483686" r:id="rId20"/>
  </p:sldLayoutIdLst>
  <p:hf hdr="0" ftr="0" dt="0"/>
  <p:txStyles>
    <p:titleStyle>
      <a:lvl1pPr algn="l" defTabSz="815317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162" indent="0" algn="l" defTabSz="815317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162" indent="0" algn="l" defTabSz="815317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156" indent="-203506" algn="l" defTabSz="815317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1680" algn="just" defTabSz="815317" rtl="0" eaLnBrk="1" latinLnBrk="0" hangingPunct="1">
        <a:lnSpc>
          <a:spcPts val="1899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1758" indent="0" algn="l" defTabSz="815317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2117" indent="-203828" algn="l" defTabSz="815317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49774" indent="-203828" algn="l" defTabSz="815317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57430" indent="-203828" algn="l" defTabSz="815317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5087" indent="-203828" algn="l" defTabSz="815317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531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7659" algn="l" defTabSz="81531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5317" algn="l" defTabSz="81531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2971" algn="l" defTabSz="81531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0631" algn="l" defTabSz="81531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8290" algn="l" defTabSz="81531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5947" algn="l" defTabSz="81531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3603" algn="l" defTabSz="81531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1263" algn="l" defTabSz="81531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28" tIns="45664" rIns="91328" bIns="456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28" tIns="45664" rIns="91328" bIns="456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328" tIns="45664" rIns="91328" bIns="45664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+mn-cs"/>
              </a:defRPr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328" tIns="45664" rIns="91328" bIns="45664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+mn-cs"/>
              </a:defRPr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328" tIns="45664" rIns="91328" bIns="45664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446B822E-31E0-416F-ADB9-E8311403A376}" type="slidenum">
              <a:rPr lang="ru-RU" altLang="ru-RU"/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86849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  <p:sldLayoutId id="2147483791" r:id="rId13"/>
  </p:sldLayoutIdLst>
  <p:hf hdr="0" ftr="0" dt="0"/>
  <p:txStyles>
    <p:titleStyle>
      <a:lvl1pPr algn="ctr" defTabSz="911225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122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91122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91122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911225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00666" algn="ctr" defTabSz="912626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801330" algn="ctr" defTabSz="912626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201995" algn="ctr" defTabSz="912626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602660" algn="ctr" defTabSz="912626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defTabSz="91122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122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825" indent="-227013" algn="l" defTabSz="91122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227013" algn="l" defTabSz="91122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225" indent="-227013" algn="l" defTabSz="91122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1496" indent="-228318" algn="l" defTabSz="9132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131" indent="-228318" algn="l" defTabSz="9132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4768" indent="-228318" algn="l" defTabSz="9132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1403" indent="-228318" algn="l" defTabSz="91327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635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271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906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543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177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814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450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084" algn="l" defTabSz="913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consultantplus://offline/ref=731ECC0C426EEE23C764702D47E0D8D543B1021037516CA4E6E5950A8740E2ECAFC2E4109DA42DE440ECE36256901C920AA8FFAFD87373A7v2e9K" TargetMode="External"/><Relationship Id="rId3" Type="http://schemas.openxmlformats.org/officeDocument/2006/relationships/hyperlink" Target="consultantplus://offline/ref=731ECC0C426EEE23C764702D47E0D8D543B1021037516CA4E6E5950A8740E2ECAFC2E4109DA52AE242ECE36256901C920AA8FFAFD87373A7v2e9K" TargetMode="External"/><Relationship Id="rId7" Type="http://schemas.openxmlformats.org/officeDocument/2006/relationships/hyperlink" Target="consultantplus://offline/ref=731ECC0C426EEE23C764702D47E0D8D543B1021037516CA4E6E5950A8740E2ECAFC2E4109DA42DE041ECE36256901C920AA8FFAFD87373A7v2e9K" TargetMode="External"/><Relationship Id="rId12" Type="http://schemas.openxmlformats.org/officeDocument/2006/relationships/hyperlink" Target="consultantplus://offline/ref=731ECC0C426EEE23C764702D47E0D8D543B1021037516CA4E6E5950A8740E2ECAFC2E4109DA421E745ECE36256901C920AA8FFAFD87373A7v2e9K" TargetMode="External"/><Relationship Id="rId2" Type="http://schemas.openxmlformats.org/officeDocument/2006/relationships/hyperlink" Target="consultantplus://offline/ref=731ECC0C426EEE23C764702D47E0D8D543B1021037516CA4E6E5950A8740E2ECAFC2E4109DA52AE043ECE36256901C920AA8FFAFD87373A7v2e9K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consultantplus://offline/ref=731ECC0C426EEE23C764702D47E0D8D543B1021037516CA4E6E5950A8740E2ECAFC2E4109DA428E94CECE36256901C920AA8FFAFD87373A7v2e9K" TargetMode="External"/><Relationship Id="rId11" Type="http://schemas.openxmlformats.org/officeDocument/2006/relationships/hyperlink" Target="consultantplus://offline/ref=731ECC0C426EEE23C764702D47E0D8D543B1021037516CA4E6E5950A8740E2ECAFC2E4109DA42CE043ECE36256901C920AA8FFAFD87373A7v2e9K" TargetMode="External"/><Relationship Id="rId5" Type="http://schemas.openxmlformats.org/officeDocument/2006/relationships/hyperlink" Target="consultantplus://offline/ref=731ECC0C426EEE23C764702D47E0D8D543B1021037516CA4E6E5950A8740E2ECAFC2E4109DA428E14CECE36256901C920AA8FFAFD87373A7v2e9K" TargetMode="External"/><Relationship Id="rId10" Type="http://schemas.openxmlformats.org/officeDocument/2006/relationships/hyperlink" Target="consultantplus://offline/ref=731ECC0C426EEE23C764702D47E0D8D543B1021037516CA4E6E5950A8740E2ECAFC2E4109DA42DE742ECE36256901C920AA8FFAFD87373A7v2e9K" TargetMode="External"/><Relationship Id="rId4" Type="http://schemas.openxmlformats.org/officeDocument/2006/relationships/hyperlink" Target="consultantplus://offline/ref=731ECC0C426EEE23C764702D47E0D8D543B1021037516CA4E6E5950A8740E2ECAFC2E4109DA52DE244ECE36256901C920AA8FFAFD87373A7v2e9K" TargetMode="External"/><Relationship Id="rId9" Type="http://schemas.openxmlformats.org/officeDocument/2006/relationships/hyperlink" Target="consultantplus://offline/ref=731ECC0C426EEE23C764702D47E0D8D543B1021037516CA4E6E5950A8740E2ECAFC2E4109DA42DE744ECE36256901C920AA8FFAFD87373A7v2e9K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B418CC0CD451DEFF362BC4480EBB2BE6585B28945D773114396F74B1B9AF234BCA1F50BA181C8AE259155B889354W9J" TargetMode="External"/><Relationship Id="rId2" Type="http://schemas.openxmlformats.org/officeDocument/2006/relationships/hyperlink" Target="consultantplus://offline/ref=B418CC0CD451DEFF362BC4480EBB2BE65854289A58713114396F74B1B9AF234BCA1F50BA181C8AE259155B889354W9J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3766" y="2839062"/>
            <a:ext cx="7772400" cy="110251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/>
              <a:t>«Актуальные вопросы, связанные с применением налогового законодательства в 2022 году в части налогов, уплачиваемых в связи с применением упрощенной системы налогообложения и патентной системы налогообложения»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1800" dirty="0"/>
              <a:t>Главный государственный налоговый инспектор </a:t>
            </a:r>
            <a:endParaRPr lang="ru-RU" dirty="0"/>
          </a:p>
          <a:p>
            <a:r>
              <a:rPr lang="ru-RU" dirty="0" smtClean="0"/>
              <a:t> Фёдорова Галина Владимировна</a:t>
            </a:r>
          </a:p>
          <a:p>
            <a:r>
              <a:rPr lang="ru-RU" sz="1800" dirty="0" smtClean="0"/>
              <a:t>17.02.2022</a:t>
            </a:r>
            <a:endParaRPr lang="ru-RU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1979712" y="1923679"/>
            <a:ext cx="5112568" cy="1008112"/>
          </a:xfrm>
          <a:prstGeom prst="rect">
            <a:avLst/>
          </a:prstGeom>
        </p:spPr>
        <p:txBody>
          <a:bodyPr vert="horz" wrap="square" lIns="104180" tIns="52090" rIns="104180" bIns="52090" rtlCol="0" anchor="ctr">
            <a:noAutofit/>
          </a:bodyPr>
          <a:lstStyle/>
          <a:p>
            <a:pPr algn="ctr" defTabSz="1041803">
              <a:spcBef>
                <a:spcPct val="0"/>
              </a:spcBef>
            </a:pPr>
            <a:r>
              <a:rPr lang="ru-RU" sz="2000" b="1" dirty="0">
                <a:solidFill>
                  <a:prstClr val="white"/>
                </a:solidFill>
              </a:rPr>
              <a:t>Управление Федеральной налоговой службы по Красноярскому краю</a:t>
            </a:r>
          </a:p>
        </p:txBody>
      </p:sp>
    </p:spTree>
    <p:extLst>
      <p:ext uri="{BB962C8B-B14F-4D97-AF65-F5344CB8AC3E}">
        <p14:creationId xmlns:p14="http://schemas.microsoft.com/office/powerpoint/2010/main" val="128458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131590"/>
            <a:ext cx="8208912" cy="3744416"/>
          </a:xfrm>
        </p:spPr>
        <p:txBody>
          <a:bodyPr/>
          <a:lstStyle/>
          <a:p>
            <a:pPr lvl="3" algn="ctr"/>
            <a:r>
              <a:rPr lang="ru-RU" sz="20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Региональное законодательство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Красноярского края от 25.06.2015 N 8-3530 (в ред. от 24.12.2020)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"Об установлении ставок налогов для налогоплательщиков, впервые зарегистрированных в качестве индивидуальных предпринимателей и перешедших на упрощенную систему налогообложения и (или) патентную систему налогообложения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продолжает действовать до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31.12.2023</a:t>
            </a:r>
            <a:endParaRPr lang="ru-RU" sz="2000" b="1" u="sng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0"/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Федеральным законом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31.07.2020 № 266-ФЗ «налоговые каникулы»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виде нулевой ставки по УСН и ПСН для вновь зарегистрированных ИП, осуществляющих предпринимательскую деятельность в производственной, социальной и (или) научной сферах, а также в сфере бытовых услуг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населению были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продлены до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января 2024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ru-RU" sz="2000" b="1" u="sng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3" indent="-342900">
              <a:buFontTx/>
              <a:buChar char="-"/>
            </a:pPr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9503"/>
            <a:ext cx="8640960" cy="720079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Упрощенная система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налогообложения (УСН)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26.2 НК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403444" y="4398169"/>
            <a:ext cx="503585" cy="513582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10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50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1347615"/>
            <a:ext cx="8208912" cy="3528391"/>
          </a:xfrm>
        </p:spPr>
        <p:txBody>
          <a:bodyPr/>
          <a:lstStyle/>
          <a:p>
            <a:pPr marL="0" lvl="0" algn="just">
              <a:spcBef>
                <a:spcPts val="0"/>
              </a:spcBef>
            </a:pPr>
            <a:r>
              <a:rPr lang="ru-RU" sz="2000" b="0" dirty="0" smtClean="0">
                <a:latin typeface="Times New Roman"/>
              </a:rPr>
              <a:t>       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Установлены пониженные налоговые ставки по УСН для организаций и индивидуальных предпринимателей, которые в отношении осуществляемых видов деятельности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2020 году применяли исключительно систему налогообложения в виде ЕНВД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(п. 1 ст. 1)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налоговых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периодах 2021-2022 годов) :</a:t>
            </a:r>
          </a:p>
          <a:p>
            <a:pPr marL="0" lvl="0" algn="just">
              <a:spcBef>
                <a:spcPts val="0"/>
              </a:spcBef>
            </a:pPr>
            <a:endParaRPr lang="ru-RU" sz="18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spcBef>
                <a:spcPts val="0"/>
              </a:spcBef>
              <a:buFontTx/>
              <a:buAutoNum type="arabicParenR"/>
            </a:pP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процента в налоговом периоде 2021 года, 5 процентов в налоговом периоде 2022 года в случае, если объектом налогообложения являются доходы;</a:t>
            </a:r>
          </a:p>
          <a:p>
            <a:pPr marL="457200" lvl="0" indent="-457200" algn="just">
              <a:spcBef>
                <a:spcPts val="0"/>
              </a:spcBef>
              <a:buFontTx/>
              <a:buAutoNum type="arabicParenR"/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процентов в налоговом периоде 2021 года, 12,5 процента в налоговом периоде 2022 года в случае, если объектом налогообложения являются доходы, уменьшенные на величину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</a:p>
          <a:p>
            <a:pPr marL="0" lvl="0" algn="just">
              <a:spcBef>
                <a:spcPts val="0"/>
              </a:spcBef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457200" lvl="0" indent="-457200" algn="just">
              <a:spcBef>
                <a:spcPts val="0"/>
              </a:spcBef>
              <a:buFontTx/>
              <a:buAutoNum type="arabicParenR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l">
              <a:lnSpc>
                <a:spcPts val="2100"/>
              </a:lnSpc>
            </a:pPr>
            <a:endParaRPr lang="en-US" sz="2000" b="1" dirty="0">
              <a:solidFill>
                <a:srgbClr val="005AA9"/>
              </a:solidFill>
              <a:cs typeface="Times New Roman" panose="02020603050405020304" pitchFamily="18" charset="0"/>
            </a:endParaRPr>
          </a:p>
          <a:p>
            <a:pPr lvl="3" algn="ctr">
              <a:lnSpc>
                <a:spcPts val="2100"/>
              </a:lnSpc>
            </a:pPr>
            <a:endParaRPr lang="ru-RU" sz="2000" dirty="0">
              <a:solidFill>
                <a:srgbClr val="005AA9"/>
              </a:solidFill>
              <a:cs typeface="Times New Roman" panose="02020603050405020304" pitchFamily="18" charset="0"/>
            </a:endParaRPr>
          </a:p>
          <a:p>
            <a:pPr lvl="3"/>
            <a:endParaRPr lang="ru-RU" sz="2000" b="1" dirty="0" smtClean="0">
              <a:solidFill>
                <a:srgbClr val="005AA9"/>
              </a:solidFill>
              <a:cs typeface="Times New Roman" panose="02020603050405020304" pitchFamily="18" charset="0"/>
            </a:endParaRPr>
          </a:p>
          <a:p>
            <a:pPr lvl="3"/>
            <a:endParaRPr lang="ru-RU" sz="2000" dirty="0">
              <a:solidFill>
                <a:srgbClr val="005AA9"/>
              </a:solidFill>
            </a:endParaRPr>
          </a:p>
          <a:p>
            <a:pPr lvl="3"/>
            <a:endParaRPr lang="ru-RU" dirty="0" smtClean="0">
              <a:solidFill>
                <a:srgbClr val="005AA9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51520" y="267495"/>
            <a:ext cx="8640960" cy="936104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Красноярского края от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19.11.2020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10-4347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установлении на территории Красноярского края налоговых ставок при применении упрощенной системы налогообложения для отдельных категорий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налогоплательщиков»</a:t>
            </a:r>
            <a:endParaRPr lang="ru-RU" sz="1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20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275606"/>
            <a:ext cx="8208912" cy="3600400"/>
          </a:xfrm>
        </p:spPr>
        <p:txBody>
          <a:bodyPr/>
          <a:lstStyle/>
          <a:p>
            <a:pPr marL="0" lvl="0" algn="ctr">
              <a:spcBef>
                <a:spcPts val="0"/>
              </a:spcBef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Установлены пониженные налоговые ставки по УСН </a:t>
            </a:r>
            <a:endParaRPr lang="ru-RU" sz="18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algn="ctr">
              <a:spcBef>
                <a:spcPts val="0"/>
              </a:spcBef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налоговых периодах 2021-2023 годов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0" lvl="0" algn="ctr">
              <a:spcBef>
                <a:spcPts val="0"/>
              </a:spcBef>
            </a:pPr>
            <a:endParaRPr lang="ru-RU" sz="1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организаций и индивидуальных предпринимателей, получивших статус резидента Арктической зоны Российской Федерации 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(п. 2 ст. 1);</a:t>
            </a:r>
          </a:p>
          <a:p>
            <a:pPr marL="342900" lvl="0" indent="-342900" algn="just">
              <a:spcBef>
                <a:spcPts val="0"/>
              </a:spcBef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социально ориентированных некоммерческих организаций </a:t>
            </a:r>
          </a:p>
          <a:p>
            <a:pPr marL="0" lvl="0" algn="just">
              <a:spcBef>
                <a:spcPts val="0"/>
              </a:spcBef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(п. 3 ст. 1): </a:t>
            </a:r>
          </a:p>
          <a:p>
            <a:pPr marL="0" lvl="0" algn="just">
              <a:spcBef>
                <a:spcPts val="0"/>
              </a:spcBef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- 3 процента в случае, если объектом налогообложения являются 	доходы; </a:t>
            </a:r>
          </a:p>
          <a:p>
            <a:pPr marL="0" lvl="0" algn="just">
              <a:spcBef>
                <a:spcPts val="0"/>
              </a:spcBef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- 7,5 процентов в случае, если объектом налогообложения 	являются доходы, уменьшенные на величину расходов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  <a:p>
            <a:pPr algn="ctr"/>
            <a:endParaRPr lang="ru-RU" sz="2000" b="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67495"/>
            <a:ext cx="8640960" cy="864096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Красноярского края от 19.11.2020 №10-4347 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 установлении на территории Красноярского края налоговых ставок при применении упрощенной системы налогообложения для отдельных категорий налогоплательщиков»</a:t>
            </a: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12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96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бъект 14"/>
          <p:cNvSpPr>
            <a:spLocks noGrp="1"/>
          </p:cNvSpPr>
          <p:nvPr>
            <p:ph idx="1"/>
          </p:nvPr>
        </p:nvSpPr>
        <p:spPr>
          <a:xfrm>
            <a:off x="251520" y="1347614"/>
            <a:ext cx="8208912" cy="3528391"/>
          </a:xfrm>
        </p:spPr>
        <p:txBody>
          <a:bodyPr/>
          <a:lstStyle/>
          <a:p>
            <a:pPr marL="0" lvl="0" algn="ctr">
              <a:spcBef>
                <a:spcPts val="0"/>
              </a:spcBef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1 пункт 4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algn="ctr">
              <a:spcBef>
                <a:spcPts val="0"/>
              </a:spcBef>
            </a:pP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Установлены 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пониженные налоговые ставки по УСН </a:t>
            </a:r>
            <a:endParaRPr lang="ru-RU" sz="18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algn="ctr">
              <a:spcBef>
                <a:spcPts val="0"/>
              </a:spcBef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налоговом периоде  2021 года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0" lvl="0" algn="ctr">
              <a:spcBef>
                <a:spcPts val="0"/>
              </a:spcBef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-285750" algn="just">
              <a:spcBef>
                <a:spcPts val="0"/>
              </a:spcBef>
              <a:buFontTx/>
              <a:buChar char="-"/>
            </a:pP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 в случае, если объектом налогообложения являются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доходы;</a:t>
            </a:r>
          </a:p>
          <a:p>
            <a:pPr marL="0" indent="-285750" algn="just">
              <a:spcBef>
                <a:spcPts val="0"/>
              </a:spcBef>
              <a:buFontTx/>
              <a:buChar char="-"/>
            </a:pP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процентов в случае, если объектом налогообложения являются доходы, уменьшенные на величину расходов, </a:t>
            </a:r>
            <a:endParaRPr lang="ru-RU" sz="18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>
              <a:spcBef>
                <a:spcPts val="0"/>
              </a:spcBef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 и индивидуальных предпринимателей, отвечающих одновременно следующим критериям:</a:t>
            </a:r>
          </a:p>
          <a:p>
            <a:pPr marL="0" algn="ctr">
              <a:spcBef>
                <a:spcPts val="0"/>
              </a:spcBef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(см. следующий слайд)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251520" y="267494"/>
            <a:ext cx="8640960" cy="1008111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Красноярского края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19.11.2020 №10-4347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установлении на территории Красноярского края налоговых ставок при применении упрощенной системы налогообложения для отдельных категорий налогоплательщиков»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13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31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504959"/>
            <a:ext cx="8208912" cy="3371047"/>
          </a:xfrm>
        </p:spPr>
        <p:txBody>
          <a:bodyPr/>
          <a:lstStyle/>
          <a:p>
            <a:pPr marL="0" lvl="0" algn="ctr">
              <a:spcBef>
                <a:spcPts val="0"/>
              </a:spcBef>
            </a:pPr>
            <a:endParaRPr lang="ru-RU" sz="18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algn="just">
              <a:spcBef>
                <a:spcPts val="0"/>
              </a:spcBef>
            </a:pP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основным видом экономической деятельности в соответствии со сведениями, содержащимися в ЕГРЮЛ либо ЕГРИП по состоянию на 1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2021 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года, является один из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следующих видов 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экономической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в соответствии с ОКВЭД,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доля доходов 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осуществления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таких видов 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экономической деятельности, указанных в пункте 2 настоящей статьи, за налоговый период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составляет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70 процентов в общей сумме доходов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учитываемых при определении объекта налогообложения в соответствии со статьей 346.15 части второй Налогового кодекса Российской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Федерации:</a:t>
            </a:r>
          </a:p>
          <a:p>
            <a:pPr marL="0" lvl="0" algn="just">
              <a:spcBef>
                <a:spcPts val="0"/>
              </a:spcBef>
            </a:pPr>
            <a:endParaRPr lang="ru-RU" sz="1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(см. следующий слайд)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67495"/>
            <a:ext cx="8640960" cy="1152128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lvl="0"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1 пункт 4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Красноярского края от 19.11.2020 №10-4347 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(продолжение)</a:t>
            </a:r>
            <a:b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14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83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419623"/>
            <a:ext cx="8640960" cy="3456384"/>
          </a:xfrm>
          <a:ln>
            <a:noFill/>
          </a:ln>
        </p:spPr>
        <p:txBody>
          <a:bodyPr/>
          <a:lstStyle/>
          <a:p>
            <a:pPr marL="321750" lvl="0" indent="-285750" algn="jus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ru-RU" sz="1600" b="0" dirty="0" smtClean="0"/>
              <a:t> </a:t>
            </a:r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</a:t>
            </a: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предоставлению мест для временного проживания </a:t>
            </a:r>
            <a:r>
              <a:rPr lang="ru-RU" sz="16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(класс 55 раздела I);</a:t>
            </a:r>
          </a:p>
          <a:p>
            <a:pPr marL="321750" lvl="0" indent="-285750" algn="jus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по предоставлению продуктов питания и напитков </a:t>
            </a:r>
            <a:r>
              <a:rPr lang="ru-RU" sz="16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(класс 56 раздела I);</a:t>
            </a:r>
          </a:p>
          <a:p>
            <a:pPr marL="321750" lvl="0" indent="-285750" algn="jus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в области демонстрации кинофильмов </a:t>
            </a:r>
            <a:r>
              <a:rPr lang="ru-RU" sz="16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(группа 59.14 раздела J);</a:t>
            </a:r>
          </a:p>
          <a:p>
            <a:pPr marL="321750" lvl="0" indent="-285750" algn="jus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туристических агентств и прочих организаций, предоставляющих услуги в сфере туризма </a:t>
            </a:r>
            <a:r>
              <a:rPr lang="ru-RU" sz="16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(класс 79 раздела N);</a:t>
            </a:r>
          </a:p>
          <a:p>
            <a:pPr marL="321750" lvl="0" indent="-285750" algn="jus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по организации конференций и выставок </a:t>
            </a:r>
            <a:r>
              <a:rPr lang="ru-RU" sz="16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(подкласс 82.3 раздела N);</a:t>
            </a:r>
          </a:p>
          <a:p>
            <a:pPr marL="321750" lvl="0" indent="-285750" algn="jus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санаторно-курортных организаций </a:t>
            </a:r>
            <a:r>
              <a:rPr lang="ru-RU" sz="16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(подгруппа 86.90.4 раздела Q);</a:t>
            </a:r>
          </a:p>
          <a:p>
            <a:pPr marL="321750" lvl="0" indent="-285750" algn="jus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творческая, деятельность в области искусства и организации развлечений </a:t>
            </a:r>
            <a:r>
              <a:rPr lang="ru-RU" sz="16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(класс 90 раздела R);</a:t>
            </a:r>
          </a:p>
          <a:p>
            <a:pPr marL="321750" lvl="0" indent="-285750" algn="jus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музеев </a:t>
            </a:r>
            <a:r>
              <a:rPr lang="ru-RU" sz="16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(группа 91.02 раздела R);</a:t>
            </a:r>
          </a:p>
          <a:p>
            <a:pPr marL="321750" lvl="0" indent="-285750" algn="jus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зоопарков </a:t>
            </a:r>
            <a:r>
              <a:rPr lang="ru-RU" sz="16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(подгруппа 91.04.1 раздела R);</a:t>
            </a:r>
          </a:p>
          <a:p>
            <a:pPr marL="321750" lvl="0" indent="-285750" algn="jus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в области спорта, отдыха и развлечений </a:t>
            </a:r>
            <a:r>
              <a:rPr lang="ru-RU" sz="16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(класс 93 раздела R);</a:t>
            </a:r>
          </a:p>
          <a:p>
            <a:pPr marL="321750" lvl="0" indent="-285750" algn="jus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физкультурно-оздоровительная </a:t>
            </a:r>
            <a:r>
              <a:rPr lang="ru-RU" sz="16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(группа 96.04 раздела S);</a:t>
            </a:r>
          </a:p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(см. следующий слайд)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67495"/>
            <a:ext cx="8640959" cy="1152128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1 пункт 4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Красноярского края от 19.11.2020 №10-4347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(продолжение)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15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51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419622"/>
            <a:ext cx="8208912" cy="3456384"/>
          </a:xfrm>
          <a:ln>
            <a:noFill/>
          </a:ln>
        </p:spPr>
        <p:txBody>
          <a:bodyPr/>
          <a:lstStyle/>
          <a:p>
            <a:pPr marL="0" lvl="0" algn="just">
              <a:lnSpc>
                <a:spcPct val="90000"/>
              </a:lnSpc>
              <a:spcBef>
                <a:spcPts val="0"/>
              </a:spcBef>
            </a:pP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размер заработной платы и (или) других выплат, причитающихся работнику организации и (или) ее обособленного подразделения, зарегистрированных на территории Красноярского края (наемному работнику индивидуального предпринимателя), в каждом месяце налогового периода составляет:</a:t>
            </a:r>
          </a:p>
          <a:p>
            <a:pPr marL="0" lvl="0" algn="just">
              <a:lnSpc>
                <a:spcPct val="90000"/>
              </a:lnSpc>
              <a:spcBef>
                <a:spcPts val="0"/>
              </a:spcBef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отношении работника, полностью отработавшего норму рабочего времени и выполнившего нормы труда (трудовые обязанности), - не ниже МРОТ, установленного Федеральным </a:t>
            </a:r>
            <a:r>
              <a:rPr lang="ru-RU" sz="18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законом от 19 июня 2000 года N 82-ФЗ "О минимальном размере оплаты труда", с начислением на него районного коэффициента и процентных надбавок к заработной плате за стаж работы в районах Крайнего Севера и приравненных к ним местностях, в иных местностях края с особыми климатическими условиями;</a:t>
            </a:r>
          </a:p>
          <a:p>
            <a:pPr marL="0" lvl="0" algn="just">
              <a:lnSpc>
                <a:spcPct val="90000"/>
              </a:lnSpc>
              <a:spcBef>
                <a:spcPts val="0"/>
              </a:spcBef>
            </a:pP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отношении иных работников - не ниже размера, рассчитанного в соответствии с требованиями Трудового кодекса Российской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Федерации.</a:t>
            </a:r>
            <a:endParaRPr lang="ru-RU" sz="1800" b="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3"/>
            </a:endParaRPr>
          </a:p>
          <a:p>
            <a:pPr marL="627062" indent="-342900">
              <a:buFont typeface="Arial" panose="020B0604020202020204" pitchFamily="34" charset="0"/>
              <a:buChar char="•"/>
            </a:pPr>
            <a:endParaRPr lang="ru-RU" b="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67494"/>
            <a:ext cx="8640960" cy="1008112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1 пункт 4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Красноярского края от 19.11.2020 №10-4347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(продолжение)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16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9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419622"/>
            <a:ext cx="8208912" cy="3456384"/>
          </a:xfrm>
          <a:ln>
            <a:noFill/>
          </a:ln>
        </p:spPr>
        <p:txBody>
          <a:bodyPr/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Важно! </a:t>
            </a:r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информации,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предоставленной Министерством финансов Красноярского края </a:t>
            </a:r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втором чтении на сессии Законодательного собрания  Красноярского края 10.02.2022 принят проект закона, согласно которому данная преференция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действовать также и в 2022 году.</a:t>
            </a:r>
          </a:p>
          <a:p>
            <a:pPr algn="just"/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того, перечень видов деятельности, в отношении которых применяется пониженная ставка налога,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дополняется следующими социально значимыми  видами деятельности: </a:t>
            </a:r>
          </a:p>
          <a:p>
            <a:pPr marL="627062" indent="-342900" algn="just">
              <a:buFont typeface="Arial" panose="020B0604020202020204" pitchFamily="34" charset="0"/>
              <a:buChar char="•"/>
            </a:pPr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</a:t>
            </a: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детей и взрослых (группа 85.41 раздела P</a:t>
            </a:r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7062" indent="-342900" algn="just">
              <a:buFont typeface="Arial" panose="020B0604020202020204" pitchFamily="34" charset="0"/>
              <a:buChar char="•"/>
            </a:pPr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</a:t>
            </a: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 по дневному уходу за детьми (группа 88.91 раздела Q</a:t>
            </a:r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7062" indent="-342900" algn="just">
              <a:buFont typeface="Arial" panose="020B0604020202020204" pitchFamily="34" charset="0"/>
              <a:buChar char="•"/>
            </a:pPr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</a:t>
            </a: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компьютеров, предметов личного потребления и хозяйственно-бытового назначения (класс 95 раздела S); </a:t>
            </a:r>
          </a:p>
          <a:p>
            <a:pPr marL="627062" indent="-342900" algn="just">
              <a:buFont typeface="Arial" panose="020B0604020202020204" pitchFamily="34" charset="0"/>
              <a:buChar char="•"/>
            </a:pPr>
            <a:r>
              <a:rPr lang="ru-RU" sz="16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cтирка</a:t>
            </a: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химическая чистка текстильных и меховых изделий (группа 96.01 раздела S</a:t>
            </a:r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7062" indent="-342900" algn="just">
              <a:buFont typeface="Arial" panose="020B0604020202020204" pitchFamily="34" charset="0"/>
              <a:buChar char="•"/>
            </a:pPr>
            <a:endParaRPr lang="ru-RU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67494"/>
            <a:ext cx="8640960" cy="1008112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1 пункт 4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Красноярского края от 19.11.2020 №10-4347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(продолжение)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17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48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131590"/>
            <a:ext cx="8208912" cy="3744416"/>
          </a:xfrm>
        </p:spPr>
        <p:txBody>
          <a:bodyPr/>
          <a:lstStyle/>
          <a:p>
            <a:pPr lvl="3" algn="ctr"/>
            <a:r>
              <a:rPr lang="ru-RU" sz="20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ФНС </a:t>
            </a:r>
            <a:r>
              <a:rPr lang="ru-RU" sz="2000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от </a:t>
            </a:r>
            <a:r>
              <a:rPr lang="ru-RU" sz="20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10.12.2021 №СД-4-3/17292</a:t>
            </a:r>
            <a:r>
              <a:rPr lang="en-US" sz="20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endParaRPr lang="ru-RU" sz="2000" b="1" u="sng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ctr"/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 перехода в течение календарного года с УСН на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ПСН»</a:t>
            </a:r>
          </a:p>
          <a:p>
            <a:pPr lvl="3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КРАТКО: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Согласно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НК РФ налогоплательщик, применяющий УСН, вправе перейти на иной режим налогообложения с начала календарного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года. Вместе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тем сообщается, что НК РФ не содержит запрета на совмещение налогоплательщиками УСН и ПСН.</a:t>
            </a:r>
          </a:p>
          <a:p>
            <a:pPr lvl="3"/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 в течение календарного года:</a:t>
            </a:r>
          </a:p>
          <a:p>
            <a:pPr lvl="3"/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ИП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вправе перейти по отдельному виду деятельности на ПСН, оставаясь при этом на УСН по остальным видам деятельности;</a:t>
            </a:r>
          </a:p>
          <a:p>
            <a:pPr lvl="3"/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осуществлении только одного вида деятельности ИП вправе перейти по данному виду деятельности на ПСН, сохранив статус налогоплательщика, применяющего УСН. В этом случае остается обязанность по представлению налоговых деклараций по УСН (в том числе нулевых).</a:t>
            </a:r>
          </a:p>
          <a:p>
            <a:pPr lvl="3" algn="ctr"/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ctr"/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ctr"/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ctr"/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ctr"/>
            <a:endPara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9503"/>
            <a:ext cx="8640960" cy="720079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Упрощенная система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налогообложения (УСН)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26.2 НК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 и ПСН глава 26.5 НК РФ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403444" y="4398169"/>
            <a:ext cx="503585" cy="513582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18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88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059582"/>
            <a:ext cx="8208912" cy="3816423"/>
          </a:xfrm>
        </p:spPr>
        <p:txBody>
          <a:bodyPr/>
          <a:lstStyle/>
          <a:p>
            <a:pPr lvl="3" indent="281637" algn="ctr" defTabSz="815195"/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</a:t>
            </a:r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Минфина России от </a:t>
            </a:r>
            <a:r>
              <a:rPr lang="en-US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12.08.2021 N 03-11-11/64941</a:t>
            </a:r>
            <a:endParaRPr lang="ru-RU" sz="18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r>
              <a:rPr lang="ru-RU" sz="1800" i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утрате ИП, применяющим одновременно ПСН и УСН, права на применение ПСН при превышении предельного уровня доходов»</a:t>
            </a:r>
            <a:endParaRPr lang="ru-RU" sz="1800" i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абзацу шестому пункта 6 статьи 346.45 </a:t>
            </a:r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НК РФ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случае, если налогоплательщик применяет одновременно ПСН и УСН, при определении величины доходов от реализации для целей соблюдения ограничения, установленного подпунктом 1 пункта 6 указанной статьи 346.45 </a:t>
            </a:r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НК РФ,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учитываются доходы по обоим указанным специальным налоговым режимам.</a:t>
            </a:r>
          </a:p>
          <a:p>
            <a:pPr lvl="3" indent="281637" defTabSz="815195"/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индивидуальный предприниматель, применяющий одновременно ПСН и УСН, считается утратившим право на применение ПСН и перешедшим по виду предпринимательской деятельности, по которому применялась ПСН, на УСН в случае, </a:t>
            </a:r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с начала календарного года доходы, полученные от всех видов предпринимательской деятельности по указанным специальным налоговым режимам,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превысили 60 млн рублей.</a:t>
            </a:r>
          </a:p>
          <a:p>
            <a:pPr lvl="3" indent="281637" defTabSz="815195"/>
            <a:endParaRPr lang="ru-RU" sz="1800" i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i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3" indent="281637" defTabSz="815195"/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i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95486"/>
            <a:ext cx="8640960" cy="864096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Упрощенная система налогообложения (УСН)</a:t>
            </a:r>
            <a:b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26.2 НК РФ и ПСН глава 26.5 НК РФ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19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94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131590"/>
            <a:ext cx="8208912" cy="3744416"/>
          </a:xfrm>
        </p:spPr>
        <p:txBody>
          <a:bodyPr/>
          <a:lstStyle/>
          <a:p>
            <a:pPr lvl="3" algn="ctr"/>
            <a:r>
              <a:rPr lang="ru-RU" sz="20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 </a:t>
            </a:r>
            <a:r>
              <a:rPr lang="ru-RU" sz="2000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ФНС России от 24.11.2021 N СД-4-3/16373</a:t>
            </a:r>
            <a:r>
              <a:rPr lang="ru-RU" sz="20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</a:p>
          <a:p>
            <a:pPr lvl="3" algn="ctr"/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"О реализации принципа экстерриториальности при представлении в налоговый орган документов по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УСН«</a:t>
            </a:r>
          </a:p>
          <a:p>
            <a:pPr lvl="3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ФНС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сообщила о доработке программного комплекса АИС "Налог-3". Теперь любая инспекция, независимо от того, где организация или ИП зарегистрированы, должна принимать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следующим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формам: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ctr"/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уведомление о </a:t>
            </a:r>
            <a:r>
              <a:rPr lang="ru-RU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переходе на УСН;</a:t>
            </a:r>
          </a:p>
          <a:p>
            <a:pPr lvl="3" algn="ctr"/>
            <a:r>
              <a:rPr lang="ru-RU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уведомление отказе от </a:t>
            </a: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УСН;</a:t>
            </a:r>
            <a:endParaRPr lang="ru-RU" sz="20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ctr"/>
            <a:r>
              <a:rPr lang="ru-RU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</a:t>
            </a: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ведомление об изменении </a:t>
            </a:r>
            <a:r>
              <a:rPr lang="ru-RU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 налогообложения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3" algn="ctr"/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ведомление прекращении </a:t>
            </a:r>
            <a:r>
              <a:rPr lang="ru-RU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деятельности, по которой применяли </a:t>
            </a: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УСН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ctr"/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сообщение </a:t>
            </a:r>
            <a:r>
              <a:rPr lang="ru-RU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утрате права применять УСН</a:t>
            </a:r>
          </a:p>
          <a:p>
            <a:pPr lvl="3" algn="ctr"/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ctr"/>
            <a:endParaRPr lang="ru-RU" sz="2000" b="1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ctr"/>
            <a:endParaRPr lang="ru-RU" sz="2000" b="1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9503"/>
            <a:ext cx="8640960" cy="720079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Упрощенная система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налогообложения (УСН)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26.2 НК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403444" y="4398169"/>
            <a:ext cx="503585" cy="513582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59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059582"/>
            <a:ext cx="8208912" cy="3816423"/>
          </a:xfrm>
        </p:spPr>
        <p:txBody>
          <a:bodyPr/>
          <a:lstStyle/>
          <a:p>
            <a:pPr lvl="3" indent="281637" algn="ctr" defTabSz="815195"/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</a:t>
            </a:r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Минфина России от 15.09.2021 N </a:t>
            </a:r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03-11-11/74779</a:t>
            </a:r>
            <a:endParaRPr lang="ru-RU" sz="18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r>
              <a:rPr lang="ru-RU" sz="1800" i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i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утрате права на применение ПСН и переходе на иной режим налогообложения в случае превышения предельного размера доходов от </a:t>
            </a:r>
            <a:r>
              <a:rPr lang="ru-RU" sz="1800" i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реализации»</a:t>
            </a:r>
          </a:p>
          <a:p>
            <a:pPr lvl="3" indent="281637" defTabSz="815195"/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</a:t>
            </a:r>
            <a:r>
              <a:rPr lang="ru-RU" sz="1800" u="sng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превышения предельного размера доходов от реализации (60 млн рублей)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налогоплательщик, </a:t>
            </a:r>
            <a:r>
              <a:rPr lang="ru-RU" sz="1800" u="sng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получивший патент в 2021 году на календарный год или на иной период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считается утратившим право на применение ПСН и перешедшим на общий режим налогообложения (на упрощенную систему налогообложения, на систему налогообложения для сельскохозяйственных товаропроизводителей (в случае применения налогоплательщиком соответствующего режима налогообложения)) </a:t>
            </a:r>
            <a:r>
              <a:rPr lang="ru-RU" sz="1800" b="1" u="sng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начала налогового периода, на который был выдан </a:t>
            </a:r>
            <a:r>
              <a:rPr lang="ru-RU" sz="1800" b="1" u="sng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патент (п.6 ст.346.45 НК РФ).</a:t>
            </a:r>
            <a:endParaRPr lang="ru-RU" sz="1800" b="1" u="sng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i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i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3" indent="281637" defTabSz="815195"/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i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95486"/>
            <a:ext cx="8640960" cy="864096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Упрощенная система налогообложения (УСН)</a:t>
            </a:r>
            <a:b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26.2 НК РФ и ПСН глава 26.5 НК РФ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20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52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059582"/>
            <a:ext cx="8208912" cy="3816423"/>
          </a:xfrm>
        </p:spPr>
        <p:txBody>
          <a:bodyPr/>
          <a:lstStyle/>
          <a:p>
            <a:pPr lvl="3" indent="281637" algn="ctr" defTabSz="815195"/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ФНС </a:t>
            </a:r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  от 02.06.2021 N СД-4-3/7704@</a:t>
            </a:r>
          </a:p>
          <a:p>
            <a:pPr lvl="3" indent="281637" algn="ctr" defTabSz="815195"/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i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800" i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вопросу порядка уменьшения суммы налога, уплачиваемого в связи с применением патентной системы </a:t>
            </a:r>
            <a:r>
              <a:rPr lang="ru-RU" sz="1800" i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налогообложения»</a:t>
            </a:r>
            <a:endParaRPr lang="ru-RU" sz="1800" i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Федеральная налоговая служба в связи с поступающими обращениями налогоплательщиков по вопросу порядка уменьшения суммы налога, уплачиваемого в связи с применением патентной системы налогообложения (далее - ПСН), на сумму указанных в пункте 1.2 статьи 346.51 Налогового кодекса Российской Федерации (далее - Кодекс) страховых платежей (взносов) и пособий </a:t>
            </a:r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</a:t>
            </a:r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на типовые вопросы.</a:t>
            </a:r>
          </a:p>
          <a:p>
            <a:pPr lvl="3" indent="281637" defTabSz="815195"/>
            <a:endParaRPr lang="ru-RU" sz="18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i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3" indent="281637" defTabSz="815195"/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i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95486"/>
            <a:ext cx="8640960" cy="864096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2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атентная система налогообложения (ПСН)</a:t>
            </a:r>
            <a:br>
              <a:rPr lang="ru-RU" sz="22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26.5 НК РФ</a:t>
            </a:r>
            <a:r>
              <a:rPr 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21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48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059582"/>
            <a:ext cx="8208912" cy="3816423"/>
          </a:xfrm>
        </p:spPr>
        <p:txBody>
          <a:bodyPr/>
          <a:lstStyle/>
          <a:p>
            <a:pPr lvl="3" indent="281637" defTabSz="815195"/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  Письмо ФНС </a:t>
            </a:r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  от </a:t>
            </a:r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30.11.2021 №СД-4-3/16722</a:t>
            </a:r>
            <a:r>
              <a:rPr lang="en-US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</a:p>
          <a:p>
            <a:pPr lvl="3" indent="281637" algn="ctr" defTabSz="815195"/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"О порядке уменьшения суммы налога по ПСН и УСН на уплаченные страховые </a:t>
            </a:r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взносы“</a:t>
            </a:r>
            <a:endParaRPr lang="en-US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КРАТКО. </a:t>
            </a:r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случае, если ИП совмещает ПСН и УСН и использует труд наемных работников в рамках обоих специальных налоговых </a:t>
            </a:r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режимов (т.е.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однозначно распределить страховые взносы </a:t>
            </a:r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невозможно), то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 следует </a:t>
            </a:r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распределять по каждому налоговому режиму уплаченные страховые взносы </a:t>
            </a:r>
            <a:r>
              <a:rPr lang="ru-RU" sz="1800" b="1" u="sng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за себя, так и за работников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последующего уменьшения сумм налогов по ПСН и УСН</a:t>
            </a:r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3" indent="281637" defTabSz="815195"/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этих расходов следует производить </a:t>
            </a:r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пропорционально </a:t>
            </a:r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доле дохода от каждого режима в общей сумме </a:t>
            </a:r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доходов.</a:t>
            </a:r>
            <a:endParaRPr lang="ru-RU" sz="18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письме приведен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такого расчета.</a:t>
            </a:r>
          </a:p>
          <a:p>
            <a:pPr lvl="3" indent="281637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i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3" indent="281637" defTabSz="815195"/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i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95486"/>
            <a:ext cx="8640960" cy="864096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2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атентная система налогообложения (ПСН)</a:t>
            </a:r>
            <a:br>
              <a:rPr lang="ru-RU" sz="22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26.5 НК РФ</a:t>
            </a:r>
            <a:r>
              <a:rPr 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22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0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059582"/>
            <a:ext cx="8208912" cy="3816423"/>
          </a:xfrm>
        </p:spPr>
        <p:txBody>
          <a:bodyPr/>
          <a:lstStyle/>
          <a:p>
            <a:pPr lvl="3" indent="281637" algn="ctr" defTabSz="815195"/>
            <a:r>
              <a:rPr lang="ru-RU" sz="1800" b="1" u="sng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ФНС </a:t>
            </a:r>
            <a:r>
              <a:rPr lang="ru-RU" sz="1800" b="1" u="sng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  от </a:t>
            </a:r>
            <a:r>
              <a:rPr lang="en-US" sz="1800" b="1" u="sng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17.11.2021 N </a:t>
            </a:r>
            <a:r>
              <a:rPr lang="ru-RU" sz="1800" b="1" u="sng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СД-4-3/16076@</a:t>
            </a:r>
          </a:p>
          <a:p>
            <a:pPr lvl="3" indent="281637" algn="ctr" defTabSz="815195"/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</a:t>
            </a:r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порядке уменьшения суммы налога, уплачиваемого в связи с применением патентной системы </a:t>
            </a:r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налогообложения»</a:t>
            </a:r>
          </a:p>
          <a:p>
            <a:pPr lvl="3" indent="281637" defTabSz="815195"/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письме приведены конкретные примеры расчетов в ситуации, когда сумма налога при применении ПСН уплачивается по двум срокам.</a:t>
            </a:r>
          </a:p>
          <a:p>
            <a:pPr lvl="3" indent="281637" defTabSz="815195"/>
            <a:endParaRPr lang="ru-RU" sz="1800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КРАТКО.</a:t>
            </a:r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Поскольку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гл. 26.5 НК РФ не содержит ограничений по уменьшению суммы налога по </a:t>
            </a:r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ПСН,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подлежащей уплате по первому сроку уплаты, то ИП, получивший патент (патенты) со сроком действия более 6 </a:t>
            </a:r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месяцев,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вправе уменьшить сумму налога по нему (ним) на сумму уплаченных страховых взносов </a:t>
            </a:r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первому сроку уплаты налога в полном объеме </a:t>
            </a:r>
          </a:p>
          <a:p>
            <a:pPr lvl="3" indent="281637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en-US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i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3" indent="281637" defTabSz="815195"/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i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95486"/>
            <a:ext cx="8640960" cy="864096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2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атентная система налогообложения (ПСН)</a:t>
            </a:r>
            <a:br>
              <a:rPr lang="ru-RU" sz="22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26.5 НК РФ</a:t>
            </a:r>
            <a:r>
              <a:rPr 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23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37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059582"/>
            <a:ext cx="8208912" cy="3816423"/>
          </a:xfrm>
        </p:spPr>
        <p:txBody>
          <a:bodyPr/>
          <a:lstStyle/>
          <a:p>
            <a:pPr lvl="3" indent="281637" algn="ctr" defTabSz="815195"/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ФНС </a:t>
            </a:r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  от </a:t>
            </a:r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07.02.2022 N СД-4-3/1383@</a:t>
            </a:r>
            <a:endParaRPr lang="ru-RU" sz="18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порядке уменьшения суммы налога по ПСН и УСН на уплаченные страховые взносы, если труд наемных работников используется только по одному из указанных СНР</a:t>
            </a:r>
            <a:r>
              <a:rPr lang="ru-RU" sz="1800" i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3" indent="281637" defTabSz="815195"/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Кратко. </a:t>
            </a:r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невозможности разделения расходов на уплату страховых взносов по УСН и ПСН их </a:t>
            </a:r>
            <a:r>
              <a:rPr lang="ru-RU" sz="1800" i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производится пропорционально размеру доходов в общем объеме доходов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полученных при применении указанных специальных налоговых режимов</a:t>
            </a:r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3" indent="281637" defTabSz="815195"/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этой связи ИП, совмещающий ПСН и УСН и использующий труд наемных работников только в деятельности, облагаемой УСН, вправе уменьшить сумму налога, уплачиваемого в связи с применением ПСН, на сумму уплаченных за себя страховых взносов на обязательное пенсионное страхование и на обязательное медицинское страхование в соответствующем размере без применения ограничения в виде 50 процентов от суммы данного налога.</a:t>
            </a:r>
          </a:p>
          <a:p>
            <a:pPr lvl="3" indent="281637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i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3" indent="281637" defTabSz="815195"/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i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95486"/>
            <a:ext cx="8640960" cy="864096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Упрощенная система налогообложения (УСН)</a:t>
            </a:r>
            <a:b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26.2 НК РФ и ПСН глава 26.5 НК РФ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24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95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059582"/>
            <a:ext cx="8208912" cy="3816423"/>
          </a:xfrm>
        </p:spPr>
        <p:txBody>
          <a:bodyPr/>
          <a:lstStyle/>
          <a:p>
            <a:pPr lvl="3" indent="281637" algn="ctr" defTabSz="815195"/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ФНС </a:t>
            </a:r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  от </a:t>
            </a:r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07.02.2022 N СД-4-3/1383@</a:t>
            </a:r>
            <a:endParaRPr lang="ru-RU" sz="18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порядке уменьшения суммы налога по ПСН и УСН на уплаченные страховые взносы, если труд наемных работников используется только по одному из указанных СНР</a:t>
            </a:r>
            <a:r>
              <a:rPr lang="ru-RU" sz="1800" i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3" indent="281637" algn="ctr" defTabSz="815195"/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продолжение)</a:t>
            </a:r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r>
              <a:rPr lang="ru-RU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свою очередь, указанный ИП вправе уменьшить сумму налога, уплачиваемого в связи с применением УСН, на сумму страховых взносов, уплаченных (в пределах исчисленных сумм) за себя в соответствующем размере, а также в отношении выплат и иных вознаграждений физическим лицам, занятым в предпринимательской деятельности, облагаемой по УСН, с учетом ограничения в размере 50 процентов.</a:t>
            </a:r>
          </a:p>
          <a:p>
            <a:pPr lvl="3" indent="281637" defTabSz="815195"/>
            <a:r>
              <a:rPr lang="ru-RU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Одновременно с этим в аналогичном порядке следует производить уменьшение суммы налога в случае, если ИП, применяющий УСН и ПСН, использует труд наемных работников только по видам деятельности, облагаемым в рамках ПСН.</a:t>
            </a:r>
          </a:p>
          <a:p>
            <a:pPr lvl="3" indent="281637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i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3" indent="281637" defTabSz="815195"/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i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95486"/>
            <a:ext cx="8640960" cy="864096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Упрощенная система налогообложения (УСН)</a:t>
            </a:r>
            <a:b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26.2 НК РФ и ПСН глава 26.5 НК РФ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25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7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059582"/>
            <a:ext cx="8208912" cy="3816423"/>
          </a:xfrm>
        </p:spPr>
        <p:txBody>
          <a:bodyPr/>
          <a:lstStyle/>
          <a:p>
            <a:pPr lvl="3" indent="281637" defTabSz="815195"/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со статьей 3 Закона края от 27.11.2012 N 3-756 «О патентной системе налогообложения в Красноярском крае» (в ред. Закона Красноярского края от 27.05.2021 N 11-5004) размер потенциально возможного к получению индивидуальным предпринимателем годового дохода (далее – ПВД) </a:t>
            </a:r>
            <a:r>
              <a:rPr lang="ru-RU" sz="14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подлежит ежегодной индексации </a:t>
            </a:r>
            <a:r>
              <a:rPr lang="ru-RU" sz="14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коэффициент-дефлятор, установленный в целях применения главы 26.5 «Патентная система налогообложения» части второй Налогового кодекса Российской Федерации на 2020 год, увеличенный начиная с 2021 года нарастающим итогом на уровень инфляции (потребительских цен) (декабрь к декабрю предыдущего года), утвержденный федеральным законом о федеральном бюджете на финансовый год, предшествующий году, на налоговый период которого выдается патент.</a:t>
            </a:r>
          </a:p>
          <a:p>
            <a:pPr lvl="3" indent="281637" defTabSz="815195"/>
            <a:r>
              <a:rPr lang="ru-RU" sz="14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статье 1 Федерального закона от 08.12.2020 N 385-ФЗ «О федеральном бюджете на 2021 год и на плановый период 2022 и 2023 годов» уровень инфляции на 2021 год утвержден в размере, не превышающем 3,7 процента.</a:t>
            </a:r>
          </a:p>
          <a:p>
            <a:pPr lvl="3" indent="281637" defTabSz="815195"/>
            <a:r>
              <a:rPr lang="ru-RU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Исходя из вышеизложенного, размер коэффициента - дефлятора ПВД для исчисления налога при применении патентной системы налогообложения </a:t>
            </a:r>
            <a:r>
              <a:rPr lang="ru-RU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2022 год</a:t>
            </a:r>
            <a:r>
              <a:rPr lang="ru-RU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рассчитанный как произведение значения коэффициента – дефлятора в 2021 году в размере 1,637 и уровня инфляции на 2021 год в размере 3,7% (1,637х1,037), </a:t>
            </a:r>
            <a:r>
              <a:rPr lang="ru-RU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 1,698.</a:t>
            </a:r>
          </a:p>
          <a:p>
            <a:pPr lvl="3" indent="281637" defTabSz="815195"/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3" indent="281637" defTabSz="815195"/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i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95486"/>
            <a:ext cx="8640960" cy="864096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2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атентная система налогообложения (ПСН)</a:t>
            </a:r>
            <a:br>
              <a:rPr lang="ru-RU" sz="22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26.5 НК РФ</a:t>
            </a:r>
            <a:r>
              <a:rPr 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26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22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987574"/>
            <a:ext cx="8208912" cy="3888431"/>
          </a:xfrm>
        </p:spPr>
        <p:txBody>
          <a:bodyPr/>
          <a:lstStyle/>
          <a:p>
            <a:pPr marL="0" algn="just">
              <a:spcBef>
                <a:spcPts val="0"/>
              </a:spcBef>
            </a:pPr>
            <a:r>
              <a:rPr lang="ru-RU" sz="1800" dirty="0"/>
              <a:t>	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пункте 2 статьи 2.2 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коэффициент К2 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размеру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ПВД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группы муниципальных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образований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двум видам 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предпринимательской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налоговом периоде  2021 года):</a:t>
            </a:r>
          </a:p>
          <a:p>
            <a:pPr marL="0" lvl="0" indent="-28575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b="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розничная </a:t>
            </a:r>
            <a:r>
              <a:rPr lang="ru-RU" sz="1800" b="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торговля, осуществляемая через объекты стационарной торговой сети, имеющие торговые залы (строка 45 таблицы приложения №1 к Закону края);</a:t>
            </a:r>
          </a:p>
          <a:p>
            <a:pPr marL="0" lvl="0" indent="-28575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b="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услуги общественного питания, оказываемые через объекты организации общественного питания (строка 47 таблицы приложения №1 к Закону края</a:t>
            </a:r>
            <a:r>
              <a:rPr lang="ru-RU" sz="1800" b="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)</a:t>
            </a:r>
          </a:p>
          <a:p>
            <a:pPr marL="0" lvl="0" indent="-28575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ru-RU" sz="1800" b="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информации, предоставленной Министерством финансов Красноярского края во втором чтении на сессии Законодательного собрания  Красноярского края принят проект закона, согласно которому данная преференция </a:t>
            </a:r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действовать также и в 2022 году</a:t>
            </a:r>
            <a:r>
              <a:rPr lang="ru-RU" sz="1800" b="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-285750" algn="just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algn="ctr">
              <a:spcBef>
                <a:spcPts val="0"/>
              </a:spcBef>
            </a:pPr>
            <a:endParaRPr lang="ru-RU" sz="1800" dirty="0"/>
          </a:p>
          <a:p>
            <a:pPr marL="741362" indent="-457200" algn="just">
              <a:buAutoNum type="arabicPeriod"/>
            </a:pPr>
            <a:endParaRPr lang="ru-RU" sz="2000" b="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67494"/>
            <a:ext cx="8640960" cy="648072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Красноярского края от  27.11.2012 № 3-756 «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патентной системе налогообложения»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27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45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059582"/>
            <a:ext cx="8208912" cy="3816423"/>
          </a:xfrm>
        </p:spPr>
        <p:txBody>
          <a:bodyPr/>
          <a:lstStyle/>
          <a:p>
            <a:pPr lvl="3" indent="281637" defTabSz="815195"/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</a:t>
            </a:r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Минфина России  </a:t>
            </a:r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05.07.2021 №03-11-09/53236 </a:t>
            </a:r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(официально доведено до налоговых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органов письмом ФНС </a:t>
            </a:r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от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16.07.2021 </a:t>
            </a:r>
            <a:r>
              <a:rPr lang="en-US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СД-4-3/10084</a:t>
            </a:r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@)</a:t>
            </a:r>
          </a:p>
          <a:p>
            <a:pPr lvl="3" indent="281637" defTabSz="815195"/>
            <a:endParaRPr lang="ru-RU" sz="1800" i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r>
              <a:rPr lang="ru-RU" sz="1800" i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</a:t>
            </a:r>
            <a:r>
              <a:rPr lang="ru-RU" sz="1800" i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 перерасчета стоимости патента в случае изменения адреса места осуществления предпринимательской деятельности индивидуальным предпринимателем, применяющим патентную систему налогообложения, и (или) физических показателей, учитываемых при определении налоговой базы по налогу, уплачиваемому в связи с применением патентной системы </a:t>
            </a:r>
            <a:r>
              <a:rPr lang="ru-RU" sz="1800" i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налогообложения»</a:t>
            </a:r>
            <a:endParaRPr lang="ru-RU" sz="1800" i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(см. следующий слайд)</a:t>
            </a:r>
            <a:endParaRPr lang="ru-RU" sz="18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3" indent="281637" defTabSz="815195"/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i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95486"/>
            <a:ext cx="8640960" cy="864096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2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атентная система налогообложения (ПСН)</a:t>
            </a:r>
            <a:br>
              <a:rPr lang="ru-RU" sz="22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26.5 НК РФ</a:t>
            </a:r>
            <a:r>
              <a:rPr 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28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93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059582"/>
            <a:ext cx="8208912" cy="3816423"/>
          </a:xfrm>
        </p:spPr>
        <p:txBody>
          <a:bodyPr/>
          <a:lstStyle/>
          <a:p>
            <a:pPr lvl="3" indent="281637" defTabSz="815195"/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</a:t>
            </a:r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Минфина России  </a:t>
            </a:r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05.07.2021 №03-11-09/53236 </a:t>
            </a:r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(официально доведено до налоговых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органов письмом ФНС </a:t>
            </a:r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от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16.07.2021 </a:t>
            </a:r>
            <a:r>
              <a:rPr lang="en-US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ru-RU" sz="1800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СД-4-3/10084</a:t>
            </a:r>
            <a:r>
              <a:rPr lang="ru-RU" sz="1800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@) </a:t>
            </a:r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(продолжение)</a:t>
            </a:r>
          </a:p>
          <a:p>
            <a:pPr lvl="3" indent="281637" defTabSz="815195"/>
            <a:r>
              <a:rPr lang="ru-RU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</a:t>
            </a:r>
            <a:r>
              <a:rPr lang="ru-RU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уменьшения количества </a:t>
            </a:r>
            <a:r>
              <a:rPr lang="ru-RU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используемых в предпринимательской деятельности объектов (физических показателей) </a:t>
            </a:r>
            <a:r>
              <a:rPr lang="ru-RU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полагаем возможным уточнить обязательства налогоплательщика по налогу, уплачиваемому в связи с применением ПСН</a:t>
            </a:r>
            <a:r>
              <a:rPr lang="ru-RU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3" indent="281637" defTabSz="815195"/>
            <a:r>
              <a:rPr lang="ru-RU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этой связи индивидуальный предприниматель вправе получить новый патент взамен ранее действовавшего, </a:t>
            </a:r>
            <a:r>
              <a:rPr lang="ru-RU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подав заявление на получение патента не позднее, чем за 10 дней </a:t>
            </a:r>
            <a:r>
              <a:rPr lang="ru-RU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даты начала осуществления предпринимательской деятельности с изменением адреса и (или) физических показателей, применяемых при осуществлении предпринимательской деятельности.</a:t>
            </a:r>
          </a:p>
          <a:p>
            <a:pPr lvl="3" indent="281637" defTabSz="815195"/>
            <a:r>
              <a:rPr lang="ru-RU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 индивидуальный предприниматель вправе обратиться в налоговый орган с </a:t>
            </a:r>
            <a:r>
              <a:rPr lang="ru-RU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заявлением, составленным в произвольной форме</a:t>
            </a:r>
            <a:r>
              <a:rPr lang="ru-RU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 перерасчете суммы налога, уплаченного по ранее действовавшему патенту, исходя из срока действия данного патента с даты начала его действия до даты прекращения действия, указанной в заявлении.</a:t>
            </a:r>
          </a:p>
          <a:p>
            <a:pPr lvl="3" indent="281637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i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3" indent="281637" defTabSz="815195"/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i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95486"/>
            <a:ext cx="8640960" cy="864096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2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атентная система налогообложения (ПСН)</a:t>
            </a:r>
            <a:br>
              <a:rPr lang="ru-RU" sz="22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26.5 НК РФ</a:t>
            </a:r>
            <a:r>
              <a:rPr 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29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97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131590"/>
            <a:ext cx="8208912" cy="3744416"/>
          </a:xfrm>
        </p:spPr>
        <p:txBody>
          <a:bodyPr/>
          <a:lstStyle/>
          <a:p>
            <a:pPr lvl="3" algn="ctr"/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ctr"/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Минэкономразвития России от 28.10.2021 N 654</a:t>
            </a:r>
          </a:p>
          <a:p>
            <a:pPr lvl="3" algn="ctr"/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установлении коэффициентов-дефляторов на 2022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год»</a:t>
            </a:r>
          </a:p>
          <a:p>
            <a:pPr lvl="3" algn="ctr"/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ctr"/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Коэффициент-дефлятор на 2022 год,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необходимый в целях применения главы 26.2 "Упрощенная система налогообложения" Налогового кодекса Российской Федерации,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равен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1,096.</a:t>
            </a:r>
          </a:p>
          <a:p>
            <a:pPr lvl="3"/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применять в 2022 году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УСН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стандартными ставками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(6% и 15%),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должны превысить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164,4 млн руб.</a:t>
            </a:r>
          </a:p>
          <a:p>
            <a:pPr lvl="3"/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допущено превышение данного лимита, но доходы составили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более 219,2 млн руб.,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 считать по повышенным ставкам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(8% и 20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%).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ctr"/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ctr"/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9503"/>
            <a:ext cx="8640960" cy="720079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Упрощенная система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налогообложения (УСН)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26.2 НК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403444" y="4398169"/>
            <a:ext cx="503585" cy="513582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16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771550"/>
            <a:ext cx="8208912" cy="4104455"/>
          </a:xfrm>
        </p:spPr>
        <p:txBody>
          <a:bodyPr/>
          <a:lstStyle/>
          <a:p>
            <a:pPr lvl="3" indent="281637" defTabSz="815195"/>
            <a:r>
              <a:rPr lang="ru-RU" sz="1800" i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 </a:t>
            </a:r>
            <a:r>
              <a:rPr lang="ru-RU" sz="1800" i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УСН в июне 2021 года зарегистрировался в качестве </a:t>
            </a:r>
            <a:r>
              <a:rPr lang="ru-RU" sz="1800" i="1" dirty="0" err="1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самозанятого</a:t>
            </a:r>
            <a:r>
              <a:rPr lang="ru-RU" sz="1800" i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Уведомление о прекращении применения УСН и декларацию по УСН за 2021 г. в установленный срок не подал. По состоянию на февраль 2022 года постановка данного лица на учет в качестве налогоплательщика НПД не аннулирована. При расчете требования по взносам на 31.12.2021 ФНС учитывает, что с июня 2021 г. ИП-плательщик НПД. </a:t>
            </a:r>
          </a:p>
          <a:p>
            <a:pPr lvl="3" indent="281637" defTabSz="815195"/>
            <a:r>
              <a:rPr lang="ru-RU" sz="1800" i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Каков порядок и срок аннулирования постановки на учет в качестве налогоплательщика НПД? </a:t>
            </a:r>
          </a:p>
          <a:p>
            <a:pPr lvl="3" indent="281637" defTabSz="815195"/>
            <a:r>
              <a:rPr lang="ru-RU" sz="1800" i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Каковы последствия аннулирования? </a:t>
            </a:r>
          </a:p>
          <a:p>
            <a:pPr lvl="3" indent="281637" defTabSz="815195"/>
            <a:r>
              <a:rPr lang="ru-RU" sz="1800" i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Останется ли ИП на УСН после аннулирования или аннулирование приведёт к его переводу на общий режим налогообложения? </a:t>
            </a:r>
          </a:p>
          <a:p>
            <a:pPr lvl="3" indent="281637" defTabSz="815195"/>
            <a:endParaRPr lang="ru-RU" sz="1800" i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3" indent="281637" defTabSz="815195"/>
            <a:r>
              <a:rPr lang="ru-RU" sz="18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i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95486"/>
            <a:ext cx="8640960" cy="504056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sz="2200" dirty="0" smtClean="0"/>
              <a:t>Вопрос </a:t>
            </a: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30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99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771550"/>
            <a:ext cx="8208912" cy="4104455"/>
          </a:xfrm>
        </p:spPr>
        <p:txBody>
          <a:bodyPr/>
          <a:lstStyle/>
          <a:p>
            <a:pPr lvl="3" indent="281637" defTabSz="815195">
              <a:lnSpc>
                <a:spcPct val="100000"/>
              </a:lnSpc>
            </a:pPr>
            <a:r>
              <a:rPr lang="ru-RU" sz="1200" b="1" i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со статьёй 15 Федерального закона от 27.11.2018 N 422-ФЗ «О проведении эксперимента по установлению специального налогового режима «Налог на профессиональный доход» индивидуальные предприниматели, применяющие упрощенную систему налогообложения (далее – УСН), при условии соблюдения требований к налогоплательщикам вправе отказаться от их применения и перейти на специальный налоговый режим «Налог на профессиональный доход» (далее – НПД).</a:t>
            </a:r>
          </a:p>
          <a:p>
            <a:pPr lvl="3" indent="281637" defTabSz="815195">
              <a:lnSpc>
                <a:spcPct val="100000"/>
              </a:lnSpc>
            </a:pPr>
            <a:r>
              <a:rPr lang="ru-RU" sz="1200" b="1" i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лицо обязано в течение одного месяца со дня постановки на учет в качестве налогоплательщика НПД направить в налоговый орган по месту жительства (по месту ведения предпринимательской деятельности) уведомление о прекращении применения УСН. В этом случае налогоплательщик считается прекратившим применение УСН со дня постановки на учет в качестве налогоплательщика НПД.</a:t>
            </a:r>
          </a:p>
          <a:p>
            <a:pPr lvl="3" indent="281637" defTabSz="815195">
              <a:lnSpc>
                <a:spcPct val="100000"/>
              </a:lnSpc>
            </a:pPr>
            <a:r>
              <a:rPr lang="ru-RU" sz="1200" b="1" i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направления уведомления с нарушением установленного срока или </a:t>
            </a:r>
            <a:r>
              <a:rPr lang="ru-RU" sz="1200" b="1" i="1" dirty="0" err="1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ненаправления</a:t>
            </a:r>
            <a:r>
              <a:rPr lang="ru-RU" sz="1200" b="1" i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такого уведомления, постановка данного лица на учет в качестве налогоплательщика НПД аннулируется. Срок, в течение которого аннулируется постановка на учет в качестве налогоплательщика НПД, законом не предусмотрен.</a:t>
            </a:r>
          </a:p>
          <a:p>
            <a:pPr lvl="3" indent="281637" defTabSz="815195">
              <a:lnSpc>
                <a:spcPct val="100000"/>
              </a:lnSpc>
            </a:pPr>
            <a:r>
              <a:rPr lang="ru-RU" sz="1200" b="1" i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как у индивидуального предпринимателя, ранее перешедшего на НПД с УСН аннулируется постановка на учет в качестве налогоплательщика НПД, то он по-прежнему находится на УСН. Перехода на общий режим налогообложения в данной ситуации не происходит.</a:t>
            </a:r>
          </a:p>
          <a:p>
            <a:pPr lvl="3" indent="281637" defTabSz="815195">
              <a:lnSpc>
                <a:spcPct val="100000"/>
              </a:lnSpc>
            </a:pPr>
            <a:r>
              <a:rPr lang="ru-RU" sz="1200" b="1" i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аннулирования постановки на учет в качестве налогоплательщика НПД, у индивидуального предпринимателя восстанавливается обязанность по уплате страховых взносов за весь период деятельности в соответствии с размерами, установленными статьей 430 НК РФ и сроками, установленными статьей 432 НК РФ.</a:t>
            </a:r>
          </a:p>
          <a:p>
            <a:pPr lvl="3" indent="281637" defTabSz="815195"/>
            <a:endParaRPr lang="ru-RU" sz="1100" i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11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r>
              <a:rPr lang="ru-RU" sz="11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3" indent="281637" defTabSz="815195"/>
            <a:r>
              <a:rPr lang="ru-RU" sz="11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100" b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i="1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dirty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/>
            <a:endParaRPr lang="ru-RU" sz="18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95486"/>
            <a:ext cx="8640960" cy="504056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sz="2200" dirty="0" smtClean="0"/>
              <a:t>Ответ </a:t>
            </a: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31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45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475656" y="2787774"/>
            <a:ext cx="6400800" cy="1314450"/>
          </a:xfrm>
        </p:spPr>
        <p:txBody>
          <a:bodyPr>
            <a:normAutofit/>
          </a:bodyPr>
          <a:lstStyle/>
          <a:p>
            <a:r>
              <a:rPr lang="ru-RU" sz="3200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83735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131590"/>
            <a:ext cx="8208912" cy="3744416"/>
          </a:xfrm>
        </p:spPr>
        <p:txBody>
          <a:bodyPr/>
          <a:lstStyle/>
          <a:p>
            <a:pPr lvl="3" algn="ctr"/>
            <a:endParaRPr lang="ru-RU" sz="2000" b="1" u="sng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ctr"/>
            <a:endParaRPr lang="ru-RU" sz="2000" b="1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ctr"/>
            <a:r>
              <a:rPr lang="ru-RU" sz="20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</a:t>
            </a:r>
            <a:r>
              <a:rPr lang="ru-RU" sz="2000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0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31.07.2020 № 266-ФЗ :</a:t>
            </a:r>
          </a:p>
          <a:p>
            <a:pPr marL="342900" lvl="3" indent="-342900">
              <a:buFontTx/>
              <a:buChar char="-"/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увеличены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для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сохранения права применения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УСН доходы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150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200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работников –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100 человек до 130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человек;</a:t>
            </a:r>
          </a:p>
          <a:p>
            <a:pPr marL="342900" lvl="3" indent="-342900">
              <a:buFontTx/>
              <a:buChar char="-"/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переходный период для "упрощенцев",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которых доходы превысили 150 млн. рублей, средняя численность превысила 100 человек.</a:t>
            </a:r>
          </a:p>
          <a:p>
            <a:pPr lvl="3"/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9503"/>
            <a:ext cx="8640960" cy="720079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Упрощенная система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налогообложения (УСН)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26.2 НК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403444" y="4398169"/>
            <a:ext cx="503585" cy="513582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65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131590"/>
            <a:ext cx="8208912" cy="3816424"/>
          </a:xfrm>
        </p:spPr>
        <p:txBody>
          <a:bodyPr/>
          <a:lstStyle/>
          <a:p>
            <a:pPr lvl="3" indent="281637" defTabSz="815195">
              <a:lnSpc>
                <a:spcPts val="2200"/>
              </a:lnSpc>
            </a:pP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отчетности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2021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применяется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новая форма налоговой декларации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налогу, уплачиваемому в связи с применением упрощенной системы налогообложения,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установленная Приказом ФНС России от 25.12.2020 N ЕД-7-3/958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@.</a:t>
            </a:r>
          </a:p>
          <a:p>
            <a:pPr lvl="3" indent="281637" defTabSz="815195">
              <a:lnSpc>
                <a:spcPts val="2200"/>
              </a:lnSpc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новой декларации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учтены изменения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главу 26.2 Налогового кодекса РФ, внесенные Федеральным законом от 31.07.2020 N 266-ФЗ,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предусматривающие переходные положения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позволяющие налогоплательщику продолжать применять УСН с расчетом налога по повышенным ставкам, если им допущено превышение критериев, позволяющих применять данную систему налогообложения.</a:t>
            </a:r>
          </a:p>
          <a:p>
            <a:pPr lvl="3" indent="281637" defTabSz="815195">
              <a:lnSpc>
                <a:spcPts val="2200"/>
              </a:lnSpc>
            </a:pP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>
              <a:lnSpc>
                <a:spcPts val="2200"/>
              </a:lnSpc>
            </a:pP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>
              <a:lnSpc>
                <a:spcPts val="2200"/>
              </a:lnSpc>
            </a:pPr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3" indent="-342900">
              <a:buFontTx/>
              <a:buChar char="-"/>
            </a:pPr>
            <a:endPara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67495"/>
            <a:ext cx="8640960" cy="792087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Упрощенная система налогообложения (УСН)</a:t>
            </a:r>
            <a:b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26.2 НК РФ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403444" y="4398169"/>
            <a:ext cx="503585" cy="513582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87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131590"/>
            <a:ext cx="8208912" cy="3744416"/>
          </a:xfrm>
        </p:spPr>
        <p:txBody>
          <a:bodyPr/>
          <a:lstStyle/>
          <a:p>
            <a:pPr lvl="3" algn="ctr"/>
            <a:r>
              <a:rPr lang="ru-RU" sz="20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ФНС </a:t>
            </a:r>
            <a:r>
              <a:rPr lang="ru-RU" sz="2000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от </a:t>
            </a:r>
            <a:r>
              <a:rPr lang="ru-RU" sz="20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24.11.2021 №СД-4-3/16342</a:t>
            </a:r>
            <a:r>
              <a:rPr lang="en-US" sz="20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endParaRPr lang="ru-RU" sz="2000" b="1" u="sng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ctr"/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заполнении налоговой декларации по налогу, уплачиваемому в связи с применением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УСН»</a:t>
            </a:r>
          </a:p>
          <a:p>
            <a:pPr lvl="3" algn="ctr"/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избежание некорректного заполнения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Декларации в письме приведен алгоритм расчета 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налога (авансового платежа) за 9 месяцев и за налоговый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применения повышенных ставок (8% и 20%)</a:t>
            </a:r>
          </a:p>
          <a:p>
            <a:pPr lvl="3" algn="ctr"/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ctr"/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ctr"/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ctr"/>
            <a:endPara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9503"/>
            <a:ext cx="8640960" cy="720079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Упрощенная система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налогообложения (УСН)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26.2 НК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403444" y="4398169"/>
            <a:ext cx="503585" cy="513582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81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131590"/>
            <a:ext cx="8208912" cy="3816424"/>
          </a:xfrm>
        </p:spPr>
        <p:txBody>
          <a:bodyPr/>
          <a:lstStyle/>
          <a:p>
            <a:pPr lvl="3" indent="281637" defTabSz="815195">
              <a:lnSpc>
                <a:spcPts val="2200"/>
              </a:lnSpc>
            </a:pPr>
            <a:endPara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>
              <a:lnSpc>
                <a:spcPts val="2200"/>
              </a:lnSpc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Новой формой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 декларации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налогу, уплачиваемому в связи с применением упрощенной системы налогообложения,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установленная Приказом ФНС России от 25.12.2020 N ЕД-7-3/958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</a:p>
          <a:p>
            <a:pPr lvl="3" indent="281637" defTabSz="815195">
              <a:lnSpc>
                <a:spcPts val="2200"/>
              </a:lnSpc>
            </a:pP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 разд. 2.1.1 и 2.2 ввели код признака применения налоговой ставки. Если налогоплательщик применяет общие ставки, то в поле отражают код 1, если повышенные (установленные для «переходного» периода) - 2;</a:t>
            </a:r>
          </a:p>
          <a:p>
            <a:pPr lvl="3" indent="281637" defTabSz="815195">
              <a:lnSpc>
                <a:spcPts val="2200"/>
              </a:lnSpc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 разд. 2.1.1 и 2.2 появились новые строки для обоснования применения налоговой ставки, установленной законом субъекта РФ:</a:t>
            </a:r>
          </a:p>
          <a:p>
            <a:pPr lvl="3" indent="281637" defTabSz="815195">
              <a:lnSpc>
                <a:spcPts val="2200"/>
              </a:lnSpc>
            </a:pP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algn="ctr" defTabSz="815195">
              <a:lnSpc>
                <a:spcPts val="2200"/>
              </a:lnSpc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(см. следующий слайд)</a:t>
            </a:r>
          </a:p>
          <a:p>
            <a:pPr lvl="3" indent="281637" defTabSz="815195">
              <a:lnSpc>
                <a:spcPts val="2200"/>
              </a:lnSpc>
            </a:pP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>
              <a:lnSpc>
                <a:spcPts val="2200"/>
              </a:lnSpc>
            </a:pPr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3" indent="-342900">
              <a:buFontTx/>
              <a:buChar char="-"/>
            </a:pPr>
            <a:endPara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67495"/>
            <a:ext cx="8640960" cy="792087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Упрощенная система налогообложения (УСН)</a:t>
            </a:r>
            <a:b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26.2 НК </a:t>
            </a:r>
            <a:r>
              <a:rPr lang="ru-RU" sz="24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 (налоговая декларация)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403444" y="4398169"/>
            <a:ext cx="503585" cy="513582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22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131590"/>
            <a:ext cx="8208912" cy="3816424"/>
          </a:xfrm>
        </p:spPr>
        <p:txBody>
          <a:bodyPr/>
          <a:lstStyle/>
          <a:p>
            <a:pPr lvl="3" indent="281637" defTabSz="815195">
              <a:lnSpc>
                <a:spcPts val="2200"/>
              </a:lnSpc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строки 124 и 264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которым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указывается обоснование применения налоговой ставки, установленной законом субъекта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РФ. </a:t>
            </a:r>
          </a:p>
          <a:p>
            <a:pPr lvl="3" indent="281637" defTabSz="815195">
              <a:lnSpc>
                <a:spcPts val="2200"/>
              </a:lnSpc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заполнения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первой части показателя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выбираем соответствующий код пониженной ставки из Приложения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к Порядку заполнения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декларации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</a:t>
            </a: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код </a:t>
            </a:r>
            <a:r>
              <a:rPr lang="ru-RU" sz="2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3462040</a:t>
            </a: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если ИП применяет ставку 0 процентов – «налоговые каникулы» по Закону </a:t>
            </a:r>
            <a:r>
              <a:rPr lang="ru-RU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Красноярского края от 25.06.2015 N </a:t>
            </a: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8-3530); </a:t>
            </a:r>
            <a:endParaRPr lang="ru-RU" sz="20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>
              <a:lnSpc>
                <a:spcPts val="2200"/>
              </a:lnSpc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части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номер, пункт и подпункт статьи закона субъекта РФ.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каждого из указанных реквизитов отведено по четыре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-места, заполнение их осуществляется слева направо, и если соответствующий реквизит имеет меньше четырех знаков, то свободные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-места слева от значения заполняются нулями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3" indent="281637" algn="ctr" defTabSz="815195">
              <a:lnSpc>
                <a:spcPts val="2200"/>
              </a:lnSpc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(см. следующий слайд)</a:t>
            </a:r>
          </a:p>
          <a:p>
            <a:pPr lvl="3" indent="281637" defTabSz="815195">
              <a:lnSpc>
                <a:spcPts val="2200"/>
              </a:lnSpc>
            </a:pP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>
              <a:lnSpc>
                <a:spcPts val="2200"/>
              </a:lnSpc>
            </a:pPr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3" indent="-342900">
              <a:buFontTx/>
              <a:buChar char="-"/>
            </a:pPr>
            <a:endPara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67495"/>
            <a:ext cx="8640960" cy="792087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Упрощенная система налогообложения (УСН)</a:t>
            </a:r>
            <a:b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26.2 НК </a:t>
            </a:r>
            <a:r>
              <a:rPr lang="ru-RU" sz="24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РФ(налоговая декларация ) продолжение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403444" y="4398169"/>
            <a:ext cx="503585" cy="513582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80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131590"/>
            <a:ext cx="8208912" cy="3816424"/>
          </a:xfrm>
        </p:spPr>
        <p:txBody>
          <a:bodyPr/>
          <a:lstStyle/>
          <a:p>
            <a:pPr lvl="3" indent="281637" defTabSz="815195">
              <a:lnSpc>
                <a:spcPts val="2200"/>
              </a:lnSpc>
            </a:pPr>
            <a:r>
              <a:rPr lang="ru-RU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продолжение нашего примера: </a:t>
            </a: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 на УСН с объектом налогообложения «доходы» применяет ставку 0 процентов («налоговые каникулы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»), осуществляя </a:t>
            </a: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предпринимательскую деятельность в области сельского хозяйства – </a:t>
            </a:r>
            <a:r>
              <a:rPr lang="ru-RU" sz="18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18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1 пункт 1 подпункт а</a:t>
            </a:r>
            <a:r>
              <a:rPr lang="ru-RU" sz="1800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8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</a:t>
            </a:r>
            <a:r>
              <a:rPr lang="ru-RU" sz="18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Красноярского края от 25.06.2015 N </a:t>
            </a:r>
            <a:r>
              <a:rPr lang="ru-RU" sz="18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8-3530.</a:t>
            </a:r>
          </a:p>
          <a:p>
            <a:pPr lvl="3" indent="281637" defTabSz="815195">
              <a:lnSpc>
                <a:spcPts val="2200"/>
              </a:lnSpc>
            </a:pP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Соответственно в налоговой декларации по УСН за 2021 год ИП заполняет строку 124 : </a:t>
            </a:r>
          </a:p>
          <a:p>
            <a:pPr lvl="3" indent="281637" defTabSz="815195">
              <a:lnSpc>
                <a:spcPts val="2200"/>
              </a:lnSpc>
            </a:pPr>
            <a:r>
              <a:rPr lang="ru-RU" sz="2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3462040 </a:t>
            </a:r>
            <a:r>
              <a:rPr lang="ru-RU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/       0001     0001      000а</a:t>
            </a:r>
            <a:endParaRPr lang="ru-RU" sz="2000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>
              <a:lnSpc>
                <a:spcPts val="2200"/>
              </a:lnSpc>
            </a:pPr>
            <a:r>
              <a:rPr lang="ru-RU" sz="2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(код из </a:t>
            </a:r>
            <a:r>
              <a:rPr lang="ru-RU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</a:t>
            </a:r>
            <a:r>
              <a:rPr lang="ru-RU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5) </a:t>
            </a:r>
            <a:r>
              <a:rPr lang="ru-RU" sz="2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(статья) (пункт</a:t>
            </a: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(подпункт)</a:t>
            </a:r>
          </a:p>
          <a:p>
            <a:pPr lvl="3" indent="281637" defTabSz="815195">
              <a:lnSpc>
                <a:spcPts val="2200"/>
              </a:lnSpc>
            </a:pP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ставка 0 процентов применяется, например, в отношении бытовых услуг (это </a:t>
            </a:r>
            <a:r>
              <a:rPr lang="ru-RU" sz="2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1 пункт </a:t>
            </a:r>
            <a:r>
              <a:rPr lang="ru-RU" sz="2000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1.1 </a:t>
            </a:r>
            <a:r>
              <a:rPr lang="ru-RU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Красноярского края от 25.06.2015 N 8-3530), </a:t>
            </a:r>
            <a:r>
              <a:rPr lang="ru-RU" sz="2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строка 124 будет заполнена следующим образом</a:t>
            </a:r>
            <a:r>
              <a:rPr lang="ru-RU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3462040 / 0001 </a:t>
            </a:r>
            <a:r>
              <a:rPr lang="ru-RU" sz="2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01.1 0000</a:t>
            </a:r>
            <a:endParaRPr lang="ru-RU" sz="20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>
              <a:lnSpc>
                <a:spcPts val="2200"/>
              </a:lnSpc>
            </a:pPr>
            <a:endParaRPr lang="ru-RU" sz="20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>
              <a:lnSpc>
                <a:spcPts val="2200"/>
              </a:lnSpc>
            </a:pP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>
              <a:lnSpc>
                <a:spcPts val="2200"/>
              </a:lnSpc>
            </a:pP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281637" defTabSz="815195">
              <a:lnSpc>
                <a:spcPts val="2200"/>
              </a:lnSpc>
            </a:pPr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3" indent="-342900">
              <a:buFontTx/>
              <a:buChar char="-"/>
            </a:pPr>
            <a:endPara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67495"/>
            <a:ext cx="8640960" cy="792087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Упрощенная система налогообложения (УСН)</a:t>
            </a:r>
            <a:b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26.2 НК </a:t>
            </a:r>
            <a:r>
              <a:rPr lang="ru-RU" sz="24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РФ(налоговая декларация ) продолжение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403444" y="4398169"/>
            <a:ext cx="503585" cy="513582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09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12118</TotalTime>
  <Words>3548</Words>
  <Application>Microsoft Office PowerPoint</Application>
  <PresentationFormat>Экран (16:9)</PresentationFormat>
  <Paragraphs>366</Paragraphs>
  <Slides>32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Present_FNS2012_16-9</vt:lpstr>
      <vt:lpstr>Тема Office</vt:lpstr>
      <vt:lpstr>«Актуальные вопросы, связанные с применением налогового законодательства в 2022 году в части налогов, уплачиваемых в связи с применением упрощенной системы налогообложения и патентной системы налогообложения»</vt:lpstr>
      <vt:lpstr>Упрощенная система налогообложения (УСН) глава 26.2 НК РФ</vt:lpstr>
      <vt:lpstr>Упрощенная система налогообложения (УСН) глава 26.2 НК РФ</vt:lpstr>
      <vt:lpstr>Упрощенная система налогообложения (УСН) глава 26.2 НК РФ</vt:lpstr>
      <vt:lpstr>Упрощенная система налогообложения (УСН) глава 26.2 НК РФ</vt:lpstr>
      <vt:lpstr>Упрощенная система налогообложения (УСН) глава 26.2 НК РФ</vt:lpstr>
      <vt:lpstr>Упрощенная система налогообложения (УСН) глава 26.2 НК РФ (налоговая декларация)</vt:lpstr>
      <vt:lpstr>Упрощенная система налогообложения (УСН) глава 26.2 НК РФ(налоговая декларация ) продолжение</vt:lpstr>
      <vt:lpstr>Упрощенная система налогообложения (УСН) глава 26.2 НК РФ(налоговая декларация ) продолжение</vt:lpstr>
      <vt:lpstr>Упрощенная система налогообложения (УСН) глава 26.2 НК РФ</vt:lpstr>
      <vt:lpstr>Закон Красноярского края от 19.11.2020 №10-4347 «Об установлении на территории Красноярского края налоговых ставок при применении упрощенной системы налогообложения для отдельных категорий налогоплательщиков»</vt:lpstr>
      <vt:lpstr>Закон Красноярского края от 19.11.2020 №10-4347 «Об установлении на территории Красноярского края налоговых ставок при применении упрощенной системы налогообложения для отдельных категорий налогоплательщиков»</vt:lpstr>
      <vt:lpstr>Закон Красноярского края от  19.11.2020 №10-4347 «Об установлении на территории Красноярского края налоговых ставок при применении упрощенной системы налогообложения для отдельных категорий налогоплательщиков»</vt:lpstr>
      <vt:lpstr>Статья 1 пункт 4 Закона Красноярского края от 19.11.2020 №10-4347  (продолжение)  </vt:lpstr>
      <vt:lpstr>Статья 1 пункт 4 Закона Красноярского края от 19.11.2020 №10-4347  (продолжение) </vt:lpstr>
      <vt:lpstr>Статья 1 пункт 4 Закона Красноярского края от 19.11.2020 №10-4347  (продолжение) </vt:lpstr>
      <vt:lpstr>Статья 1 пункт 4 Закона Красноярского края от 19.11.2020 №10-4347  (продолжение) </vt:lpstr>
      <vt:lpstr>Упрощенная система налогообложения (УСН) глава 26.2 НК РФ и ПСН глава 26.5 НК РФ</vt:lpstr>
      <vt:lpstr>Упрощенная система налогообложения (УСН) глава 26.2 НК РФ и ПСН глава 26.5 НК РФ</vt:lpstr>
      <vt:lpstr>Упрощенная система налогообложения (УСН) глава 26.2 НК РФ и ПСН глава 26.5 НК РФ</vt:lpstr>
      <vt:lpstr>Патентная система налогообложения (ПСН) глава 26.5 НК РФ </vt:lpstr>
      <vt:lpstr>Патентная система налогообложения (ПСН) глава 26.5 НК РФ </vt:lpstr>
      <vt:lpstr>Патентная система налогообложения (ПСН) глава 26.5 НК РФ </vt:lpstr>
      <vt:lpstr>Упрощенная система налогообложения (УСН) глава 26.2 НК РФ и ПСН глава 26.5 НК РФ</vt:lpstr>
      <vt:lpstr>Упрощенная система налогообложения (УСН) глава 26.2 НК РФ и ПСН глава 26.5 НК РФ</vt:lpstr>
      <vt:lpstr>Патентная система налогообложения (ПСН) глава 26.5 НК РФ </vt:lpstr>
      <vt:lpstr>Закон Красноярского края от  27.11.2012 № 3-756 «О патентной системе налогообложения»</vt:lpstr>
      <vt:lpstr>Патентная система налогообложения (ПСН) глава 26.5 НК РФ </vt:lpstr>
      <vt:lpstr>Патентная система налогообложения (ПСН) глава 26.5 НК РФ </vt:lpstr>
      <vt:lpstr>Вопрос </vt:lpstr>
      <vt:lpstr>Ответ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Козлова Ольга Васильевна</dc:creator>
  <cp:lastModifiedBy>Федорова Галина Владимировна</cp:lastModifiedBy>
  <cp:revision>466</cp:revision>
  <cp:lastPrinted>2019-10-30T11:49:43Z</cp:lastPrinted>
  <dcterms:created xsi:type="dcterms:W3CDTF">2015-09-21T04:38:14Z</dcterms:created>
  <dcterms:modified xsi:type="dcterms:W3CDTF">2022-02-17T03:12:25Z</dcterms:modified>
</cp:coreProperties>
</file>